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85" r:id="rId2"/>
    <p:sldId id="262" r:id="rId3"/>
    <p:sldId id="1720" r:id="rId4"/>
    <p:sldId id="1746" r:id="rId5"/>
    <p:sldId id="1748" r:id="rId6"/>
    <p:sldId id="1747" r:id="rId7"/>
    <p:sldId id="1721" r:id="rId8"/>
    <p:sldId id="1744" r:id="rId9"/>
    <p:sldId id="1745" r:id="rId10"/>
    <p:sldId id="1749" r:id="rId11"/>
    <p:sldId id="1750" r:id="rId12"/>
    <p:sldId id="1743" r:id="rId13"/>
    <p:sldId id="1724" r:id="rId14"/>
    <p:sldId id="1736" r:id="rId15"/>
    <p:sldId id="1737" r:id="rId16"/>
    <p:sldId id="1753" r:id="rId17"/>
    <p:sldId id="1739" r:id="rId18"/>
    <p:sldId id="1738" r:id="rId19"/>
    <p:sldId id="1742" r:id="rId20"/>
    <p:sldId id="1740" r:id="rId21"/>
    <p:sldId id="1741" r:id="rId22"/>
    <p:sldId id="286" r:id="rId23"/>
    <p:sldId id="1706" r:id="rId24"/>
    <p:sldId id="280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 정석" initials="성정" lastIdx="1" clrIdx="0">
    <p:extLst>
      <p:ext uri="{19B8F6BF-5375-455C-9EA6-DF929625EA0E}">
        <p15:presenceInfo xmlns:p15="http://schemas.microsoft.com/office/powerpoint/2012/main" userId="3284b662770c72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358"/>
    <a:srgbClr val="268F96"/>
    <a:srgbClr val="000000"/>
    <a:srgbClr val="258A8F"/>
    <a:srgbClr val="EDB159"/>
    <a:srgbClr val="2A9CA2"/>
    <a:srgbClr val="18BCE2"/>
    <a:srgbClr val="66B5C9"/>
    <a:srgbClr val="FF4300"/>
    <a:srgbClr val="235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09" autoAdjust="0"/>
    <p:restoredTop sz="96182" autoAdjust="0"/>
  </p:normalViewPr>
  <p:slideViewPr>
    <p:cSldViewPr snapToGrid="0">
      <p:cViewPr varScale="1">
        <p:scale>
          <a:sx n="111" d="100"/>
          <a:sy n="111" d="100"/>
        </p:scale>
        <p:origin x="240" y="2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9T21:55:44.3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2" name="矩形 9791">
            <a:extLst>
              <a:ext uri="{FF2B5EF4-FFF2-40B4-BE49-F238E27FC236}">
                <a16:creationId xmlns:a16="http://schemas.microsoft.com/office/drawing/2014/main" id="{2136449B-42BA-4D86-8D5B-BD3025CFD1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578227"/>
            <a:ext cx="503237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2271714"/>
            <a:ext cx="5032375" cy="1271905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4729527"/>
            <a:ext cx="50323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025798"/>
            <a:ext cx="50323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098042" y="2015987"/>
            <a:ext cx="6141492" cy="656792"/>
          </a:xfr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3090409" y="2694140"/>
            <a:ext cx="6157126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931E78F2-0C34-4F4E-BBF0-BD3EF1063D9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7078662" y="2384425"/>
            <a:ext cx="4441826" cy="1223962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078662" y="4109005"/>
            <a:ext cx="444182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078662" y="4424639"/>
            <a:ext cx="444182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72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21.jpg"/><Relationship Id="rId4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-5986" y="8805"/>
            <a:ext cx="12192000" cy="6858000"/>
          </a:xfrm>
          <a:prstGeom prst="rect">
            <a:avLst/>
          </a:prstGeom>
        </p:spPr>
      </p:pic>
      <p:sp>
        <p:nvSpPr>
          <p:cNvPr id="5" name="梯形 4"/>
          <p:cNvSpPr/>
          <p:nvPr/>
        </p:nvSpPr>
        <p:spPr>
          <a:xfrm>
            <a:off x="2580645" y="-15916"/>
            <a:ext cx="9611355" cy="6947210"/>
          </a:xfrm>
          <a:custGeom>
            <a:avLst/>
            <a:gdLst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10733106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9818706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9775163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9775163"/>
              <a:gd name="connsiteY0" fmla="*/ 6858000 h 6858000"/>
              <a:gd name="connsiteX1" fmla="*/ 3779307 w 9775163"/>
              <a:gd name="connsiteY1" fmla="*/ 0 h 6858000"/>
              <a:gd name="connsiteX2" fmla="*/ 9775163 w 9775163"/>
              <a:gd name="connsiteY2" fmla="*/ 0 h 6858000"/>
              <a:gd name="connsiteX3" fmla="*/ 9733936 w 9775163"/>
              <a:gd name="connsiteY3" fmla="*/ 6828504 h 6858000"/>
              <a:gd name="connsiteX4" fmla="*/ 0 w 977516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5163" h="6858000">
                <a:moveTo>
                  <a:pt x="0" y="6858000"/>
                </a:moveTo>
                <a:lnTo>
                  <a:pt x="3779307" y="0"/>
                </a:lnTo>
                <a:lnTo>
                  <a:pt x="9775163" y="0"/>
                </a:lnTo>
                <a:lnTo>
                  <a:pt x="9733936" y="6828504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6148297" y="708947"/>
            <a:ext cx="2686050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397170" y="34510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IB9BWO Group B21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2981571">
            <a:off x="937247" y="298690"/>
            <a:ext cx="3014905" cy="3578737"/>
          </a:xfrm>
          <a:prstGeom prst="triangle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2707795">
            <a:off x="1741241" y="1494819"/>
            <a:ext cx="3014905" cy="2109812"/>
          </a:xfrm>
          <a:prstGeom prst="triangle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B9E1A-EF16-AF4A-B109-477C994C27BA}"/>
              </a:ext>
            </a:extLst>
          </p:cNvPr>
          <p:cNvSpPr txBox="1"/>
          <p:nvPr/>
        </p:nvSpPr>
        <p:spPr>
          <a:xfrm>
            <a:off x="5362390" y="1910435"/>
            <a:ext cx="6823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258A8F"/>
                </a:solidFill>
              </a:rPr>
              <a:t>Predictive Analysis for Direct Marketing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9DBFB-A69F-9249-ACBD-DD7894BD2D7A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1911EA5C-4DD7-E840-BF3C-28EA63E35B74}"/>
              </a:ext>
            </a:extLst>
          </p:cNvPr>
          <p:cNvSpPr>
            <a:spLocks noEditPoints="1"/>
          </p:cNvSpPr>
          <p:nvPr/>
        </p:nvSpPr>
        <p:spPr>
          <a:xfrm>
            <a:off x="3284645" y="6256908"/>
            <a:ext cx="372917" cy="374504"/>
          </a:xfrm>
          <a:custGeom>
            <a:avLst/>
            <a:gdLst/>
            <a:ahLst/>
            <a:cxnLst>
              <a:cxn ang="0">
                <a:pos x="272602" y="191165"/>
              </a:cxn>
              <a:cxn ang="0">
                <a:pos x="272602" y="139933"/>
              </a:cxn>
              <a:cxn ang="0">
                <a:pos x="249759" y="139933"/>
              </a:cxn>
              <a:cxn ang="0">
                <a:pos x="249759" y="191165"/>
              </a:cxn>
              <a:cxn ang="0">
                <a:pos x="188080" y="252338"/>
              </a:cxn>
              <a:cxn ang="0">
                <a:pos x="187319" y="252338"/>
              </a:cxn>
              <a:cxn ang="0">
                <a:pos x="186558" y="252338"/>
              </a:cxn>
              <a:cxn ang="0">
                <a:pos x="186558" y="252338"/>
              </a:cxn>
              <a:cxn ang="0">
                <a:pos x="185035" y="252338"/>
              </a:cxn>
              <a:cxn ang="0">
                <a:pos x="123356" y="191165"/>
              </a:cxn>
              <a:cxn ang="0">
                <a:pos x="123356" y="139933"/>
              </a:cxn>
              <a:cxn ang="0">
                <a:pos x="100513" y="139933"/>
              </a:cxn>
              <a:cxn ang="0">
                <a:pos x="100513" y="191165"/>
              </a:cxn>
              <a:cxn ang="0">
                <a:pos x="172851" y="274513"/>
              </a:cxn>
              <a:cxn ang="0">
                <a:pos x="172851" y="311216"/>
              </a:cxn>
              <a:cxn ang="0">
                <a:pos x="121833" y="325745"/>
              </a:cxn>
              <a:cxn ang="0">
                <a:pos x="252043" y="325745"/>
              </a:cxn>
              <a:cxn ang="0">
                <a:pos x="200264" y="311216"/>
              </a:cxn>
              <a:cxn ang="0">
                <a:pos x="200264" y="275277"/>
              </a:cxn>
              <a:cxn ang="0">
                <a:pos x="272602" y="191165"/>
              </a:cxn>
              <a:cxn ang="0">
                <a:pos x="185796" y="230927"/>
              </a:cxn>
              <a:cxn ang="0">
                <a:pos x="186558" y="230927"/>
              </a:cxn>
              <a:cxn ang="0">
                <a:pos x="187319" y="230927"/>
              </a:cxn>
              <a:cxn ang="0">
                <a:pos x="228438" y="189635"/>
              </a:cxn>
              <a:cxn ang="0">
                <a:pos x="228438" y="90230"/>
              </a:cxn>
              <a:cxn ang="0">
                <a:pos x="187319" y="48938"/>
              </a:cxn>
              <a:cxn ang="0">
                <a:pos x="186558" y="48938"/>
              </a:cxn>
              <a:cxn ang="0">
                <a:pos x="185796" y="48938"/>
              </a:cxn>
              <a:cxn ang="0">
                <a:pos x="144677" y="90230"/>
              </a:cxn>
              <a:cxn ang="0">
                <a:pos x="144677" y="189635"/>
              </a:cxn>
              <a:cxn ang="0">
                <a:pos x="185796" y="230927"/>
              </a:cxn>
              <a:cxn ang="0">
                <a:pos x="186558" y="0"/>
              </a:cxn>
              <a:cxn ang="0">
                <a:pos x="373115" y="187342"/>
              </a:cxn>
              <a:cxn ang="0">
                <a:pos x="186558" y="374683"/>
              </a:cxn>
              <a:cxn ang="0">
                <a:pos x="0" y="187342"/>
              </a:cxn>
              <a:cxn ang="0">
                <a:pos x="186558" y="0"/>
              </a:cxn>
            </a:cxnLst>
            <a:rect l="0" t="0" r="0" b="0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FFC000"/>
          </a:solidFill>
          <a:ln w="9525">
            <a:noFill/>
          </a:ln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115D-2553-854A-B8AF-374E3FDECFF1}"/>
              </a:ext>
            </a:extLst>
          </p:cNvPr>
          <p:cNvSpPr txBox="1"/>
          <p:nvPr/>
        </p:nvSpPr>
        <p:spPr>
          <a:xfrm>
            <a:off x="3816809" y="6256908"/>
            <a:ext cx="25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Yi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4"/>
    </mc:Choice>
    <mc:Fallback xmlns="">
      <p:transition spd="slow" advTm="23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56CF-67BD-1E41-8B94-47460937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Bank Client Data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93001-D4F5-0344-B7CF-BC8081A2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DB827-9ECF-F441-89C9-B0F2841C2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55" y="1567543"/>
            <a:ext cx="9969500" cy="4385387"/>
          </a:xfrm>
          <a:prstGeom prst="rect">
            <a:avLst/>
          </a:prstGeom>
        </p:spPr>
      </p:pic>
      <p:sp>
        <p:nvSpPr>
          <p:cNvPr id="7" name="Doughnut 6">
            <a:extLst>
              <a:ext uri="{FF2B5EF4-FFF2-40B4-BE49-F238E27FC236}">
                <a16:creationId xmlns:a16="http://schemas.microsoft.com/office/drawing/2014/main" id="{4225767C-2CAD-EF4D-9571-3EF1DF26EFFD}"/>
              </a:ext>
            </a:extLst>
          </p:cNvPr>
          <p:cNvSpPr/>
          <p:nvPr/>
        </p:nvSpPr>
        <p:spPr>
          <a:xfrm>
            <a:off x="7228573" y="2649895"/>
            <a:ext cx="587141" cy="615820"/>
          </a:xfrm>
          <a:prstGeom prst="donut">
            <a:avLst>
              <a:gd name="adj" fmla="val 4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91114D-C492-C84D-8C3D-B8AA5F8DB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5" y="1066800"/>
            <a:ext cx="115443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9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0DB4-0080-3A41-86F8-9C50E71A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Bank Client Data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55E32-5140-9442-9F1B-251879FD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FA14FE-F358-284B-9772-6530EAA92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1028701"/>
            <a:ext cx="9909110" cy="567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7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C5F1A-D025-4378-A845-9E3D7969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Bank Client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738E7-2169-41FA-9A89-DEFFC56A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Poutcome</a:t>
            </a:r>
            <a:r>
              <a:rPr lang="en-US" altLang="ko-KR" dirty="0"/>
              <a:t> - Outcome of the previous marketing campaign </a:t>
            </a:r>
          </a:p>
          <a:p>
            <a:r>
              <a:rPr lang="en-US" altLang="ko-KR" dirty="0"/>
              <a:t>unknown / other / failure / success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EC7C7A-F2C5-4EDA-8AF1-2F3B1D3F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CE981D-CF89-2047-B19E-ACA8E62F2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369248"/>
            <a:ext cx="10147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8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62889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4781550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4152900 w 12192000"/>
              <a:gd name="connsiteY1" fmla="*/ 42862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819400 w 12192000"/>
              <a:gd name="connsiteY1" fmla="*/ 50101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571750 w 12192000"/>
              <a:gd name="connsiteY1" fmla="*/ 52387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571750" y="523875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37346" y="1295399"/>
            <a:ext cx="3376855" cy="2267018"/>
            <a:chOff x="1737346" y="1866899"/>
            <a:chExt cx="3376855" cy="2267018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1737346" y="1866899"/>
              <a:ext cx="3014905" cy="2201027"/>
            </a:xfrm>
            <a:prstGeom prst="triangle">
              <a:avLst/>
            </a:prstGeom>
            <a:solidFill>
              <a:srgbClr val="FFC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2099296" y="2024105"/>
              <a:ext cx="3014905" cy="2109812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03057" y="1618650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03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4003418" y="4901920"/>
            <a:ext cx="881086" cy="616579"/>
          </a:xfrm>
          <a:prstGeom prst="triangl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3499384">
            <a:off x="3332345" y="5063855"/>
            <a:ext cx="548805" cy="651439"/>
          </a:xfrm>
          <a:prstGeom prst="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861565" y="4763146"/>
            <a:ext cx="4613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C000"/>
                </a:solidFill>
                <a:cs typeface="+mn-ea"/>
              </a:rPr>
              <a:t>Insights</a:t>
            </a:r>
            <a:endParaRPr lang="zh-CN" altLang="en-US" sz="3600" b="1" dirty="0">
              <a:solidFill>
                <a:srgbClr val="FFC000"/>
              </a:solidFill>
              <a:cs typeface="+mn-ea"/>
            </a:endParaRPr>
          </a:p>
          <a:p>
            <a:endParaRPr lang="zh-CN" altLang="en-US" sz="3600" b="1" dirty="0">
              <a:solidFill>
                <a:srgbClr val="FFC000"/>
              </a:solidFill>
              <a:cs typeface="+mn-ea"/>
            </a:endParaRPr>
          </a:p>
          <a:p>
            <a:endParaRPr lang="zh-CN" altLang="en-US" sz="36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105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DD520-9FB5-4188-9DEC-F93F9C1B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Model 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FA12F3-0FC6-4D03-BA09-3395A421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Decision Tree </a:t>
            </a:r>
          </a:p>
          <a:p>
            <a:pPr marL="0" indent="0">
              <a:buNone/>
            </a:pPr>
            <a:endParaRPr lang="en-US" altLang="ko-KR" sz="3600" dirty="0"/>
          </a:p>
          <a:p>
            <a:r>
              <a:rPr lang="en-US" altLang="ko-KR" sz="3600" dirty="0"/>
              <a:t>Support Vector Machine (SVM) </a:t>
            </a:r>
          </a:p>
          <a:p>
            <a:endParaRPr lang="en-US" altLang="ko-KR" sz="3600" dirty="0"/>
          </a:p>
          <a:p>
            <a:r>
              <a:rPr lang="en-US" altLang="ko-KR" sz="3600" dirty="0"/>
              <a:t>Naïve Bayes </a:t>
            </a:r>
          </a:p>
          <a:p>
            <a:endParaRPr lang="en-US" altLang="ko-KR" sz="3600" dirty="0"/>
          </a:p>
          <a:p>
            <a:r>
              <a:rPr lang="en-US" altLang="ko-KR" sz="3600" dirty="0"/>
              <a:t>Random Forest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9BBD4-342C-48AC-BF8D-9CE436B6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1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188DB-65F5-4D53-BB9F-A47161D6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ko-KR" dirty="0"/>
              <a:t>3.1 Model Introduction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987AF-BA89-4AB4-82C4-295A616E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904B31-4087-3349-B7D8-D16192D40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206" y="1102519"/>
            <a:ext cx="101600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8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188DB-65F5-4D53-BB9F-A47161D6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ko-KR" dirty="0"/>
              <a:t>3.2 Results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987AF-BA89-4AB4-82C4-295A616E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3474552-2869-460F-B5BA-5C7413FC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Receiver Operator Characteristic (ROC) and Area Under the ROC curve (AUC)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293ADA-BD9F-45EF-BFB4-67AA37FBBA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906" y="1908699"/>
            <a:ext cx="6644947" cy="453813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00EF8CC-7DDF-4274-841D-5063EF22DDD4}"/>
              </a:ext>
            </a:extLst>
          </p:cNvPr>
          <p:cNvGraphicFramePr>
            <a:graphicFrameLocks noGrp="1"/>
          </p:cNvGraphicFramePr>
          <p:nvPr/>
        </p:nvGraphicFramePr>
        <p:xfrm>
          <a:off x="7297445" y="3000728"/>
          <a:ext cx="4531482" cy="1266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857">
                  <a:extLst>
                    <a:ext uri="{9D8B030D-6E8A-4147-A177-3AD203B41FA5}">
                      <a16:colId xmlns:a16="http://schemas.microsoft.com/office/drawing/2014/main" val="2809645192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2125630081"/>
                    </a:ext>
                  </a:extLst>
                </a:gridCol>
                <a:gridCol w="924779">
                  <a:extLst>
                    <a:ext uri="{9D8B030D-6E8A-4147-A177-3AD203B41FA5}">
                      <a16:colId xmlns:a16="http://schemas.microsoft.com/office/drawing/2014/main" val="2435559704"/>
                    </a:ext>
                  </a:extLst>
                </a:gridCol>
                <a:gridCol w="924779">
                  <a:extLst>
                    <a:ext uri="{9D8B030D-6E8A-4147-A177-3AD203B41FA5}">
                      <a16:colId xmlns:a16="http://schemas.microsoft.com/office/drawing/2014/main" val="2258874496"/>
                    </a:ext>
                  </a:extLst>
                </a:gridCol>
                <a:gridCol w="979666">
                  <a:extLst>
                    <a:ext uri="{9D8B030D-6E8A-4147-A177-3AD203B41FA5}">
                      <a16:colId xmlns:a16="http://schemas.microsoft.com/office/drawing/2014/main" val="1613336834"/>
                    </a:ext>
                  </a:extLst>
                </a:gridCol>
              </a:tblGrid>
              <a:tr h="6831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effectLst/>
                        </a:rPr>
                        <a:t>AUC_SVM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effectLst/>
                        </a:rPr>
                        <a:t>AUC_DT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effectLst/>
                        </a:rPr>
                        <a:t>AUC_NB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effectLst/>
                        </a:rPr>
                        <a:t>AUC_RF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658512260"/>
                  </a:ext>
                </a:extLst>
              </a:tr>
              <a:tr h="5829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850" kern="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850" kern="0" dirty="0">
                          <a:effectLst/>
                        </a:rPr>
                        <a:t>0.8924599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850" kern="0" dirty="0">
                          <a:effectLst/>
                        </a:rPr>
                        <a:t>0.9041929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850" kern="0">
                          <a:effectLst/>
                        </a:rPr>
                        <a:t>0.8597964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850" kern="0" dirty="0">
                          <a:effectLst/>
                        </a:rPr>
                        <a:t>0.9046292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753731709"/>
                  </a:ext>
                </a:extLst>
              </a:tr>
            </a:tbl>
          </a:graphicData>
        </a:graphic>
      </p:graphicFrame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1B914A27-7B49-42DD-B61F-ED8DEE89743E}"/>
              </a:ext>
            </a:extLst>
          </p:cNvPr>
          <p:cNvSpPr/>
          <p:nvPr/>
        </p:nvSpPr>
        <p:spPr>
          <a:xfrm rot="6975533">
            <a:off x="1944208" y="2318268"/>
            <a:ext cx="248575" cy="6303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oughnut 5">
            <a:extLst>
              <a:ext uri="{FF2B5EF4-FFF2-40B4-BE49-F238E27FC236}">
                <a16:creationId xmlns:a16="http://schemas.microsoft.com/office/drawing/2014/main" id="{DC0A670C-FC95-354B-8228-3F324A5B16CC}"/>
              </a:ext>
            </a:extLst>
          </p:cNvPr>
          <p:cNvSpPr/>
          <p:nvPr/>
        </p:nvSpPr>
        <p:spPr>
          <a:xfrm>
            <a:off x="10808598" y="3633787"/>
            <a:ext cx="1020329" cy="633059"/>
          </a:xfrm>
          <a:prstGeom prst="donut">
            <a:avLst>
              <a:gd name="adj" fmla="val 163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EE9289-7FED-FE41-A17F-0F9CB2C99C1D}"/>
              </a:ext>
            </a:extLst>
          </p:cNvPr>
          <p:cNvCxnSpPr/>
          <p:nvPr/>
        </p:nvCxnSpPr>
        <p:spPr>
          <a:xfrm>
            <a:off x="9119286" y="4090086"/>
            <a:ext cx="69197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6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E0883-EFCB-49EC-BB40-89A9AC97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Results (Cont'd)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BFAC5-AA5A-42FE-9C39-E9E85155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r>
              <a:rPr lang="en-US" altLang="ko-KR" dirty="0"/>
              <a:t>Cumulative Response (Gain) Chart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30A4F2-4719-483C-81D4-D97374A1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DF345A-3994-4125-A77E-9FD7D76BE0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85905" y="2071897"/>
            <a:ext cx="6620189" cy="3813999"/>
          </a:xfrm>
          <a:prstGeom prst="rect">
            <a:avLst/>
          </a:prstGeom>
        </p:spPr>
      </p:pic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163BE07D-3C75-4401-A2D8-7B8C1084CD80}"/>
              </a:ext>
            </a:extLst>
          </p:cNvPr>
          <p:cNvSpPr/>
          <p:nvPr/>
        </p:nvSpPr>
        <p:spPr>
          <a:xfrm rot="6607771">
            <a:off x="4465467" y="2344900"/>
            <a:ext cx="248575" cy="6303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1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6DE50-5320-4427-A29E-FDC91E05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Results (Cont'd)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7459EF-98CE-42CC-9DCD-F0F718C4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ROC, AUC, Cumulative Response (Gain) Chart provides useful information about the models with visualization.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Difficult to conclude which model performs better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u="sng" dirty="0"/>
              <a:t>Other metrics are required to compare the models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10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163D4-7378-46DF-A378-824FDA80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FACDA-746C-452E-A228-F0C42092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323978"/>
            <a:ext cx="10854661" cy="502355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Metrics related to the profits and costs of the direct marketing:</a:t>
            </a:r>
          </a:p>
          <a:p>
            <a:endParaRPr lang="en-US" altLang="ko-KR" dirty="0"/>
          </a:p>
          <a:p>
            <a:r>
              <a:rPr lang="en-US" altLang="ko-KR" b="1" dirty="0"/>
              <a:t>Accuracy</a:t>
            </a:r>
          </a:p>
          <a:p>
            <a:pPr marL="0" indent="0">
              <a:buNone/>
            </a:pPr>
            <a:r>
              <a:rPr lang="en-US" altLang="ko-KR" sz="2400" b="1" dirty="0"/>
              <a:t>- </a:t>
            </a:r>
            <a:r>
              <a:rPr lang="en-US" altLang="ko-KR" sz="2400" dirty="0"/>
              <a:t>Higher accuracy -&gt; More correct prediction of client responses</a:t>
            </a:r>
          </a:p>
          <a:p>
            <a:endParaRPr lang="en-US" altLang="ko-KR" dirty="0"/>
          </a:p>
          <a:p>
            <a:r>
              <a:rPr lang="en-US" altLang="ko-KR" b="1" kern="0" dirty="0"/>
              <a:t>Sensitivity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sz="2400" dirty="0"/>
              <a:t>Higher sensitivity -&gt; Higher marketing profitability (focuses on Profits)</a:t>
            </a:r>
          </a:p>
          <a:p>
            <a:endParaRPr lang="en-US" altLang="ko-KR" dirty="0"/>
          </a:p>
          <a:p>
            <a:r>
              <a:rPr lang="en-US" altLang="ko-KR" b="1" dirty="0"/>
              <a:t>Precision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Higher prevision-&gt; Higher marketing efficiency (focuses on Costs)</a:t>
            </a:r>
          </a:p>
          <a:p>
            <a:endParaRPr lang="en-US" altLang="ko-KR" dirty="0"/>
          </a:p>
          <a:p>
            <a:r>
              <a:rPr lang="en-US" altLang="ko-KR" b="1" dirty="0"/>
              <a:t>F-measure </a:t>
            </a:r>
            <a:r>
              <a:rPr lang="en-US" altLang="ko-KR" dirty="0"/>
              <a:t>– </a:t>
            </a:r>
            <a:r>
              <a:rPr lang="en-US" altLang="ko-KR" sz="2400" dirty="0"/>
              <a:t>balanced metric of Sensitivity and Precision Value</a:t>
            </a:r>
          </a:p>
          <a:p>
            <a:pPr marL="0" indent="0">
              <a:buNone/>
            </a:pPr>
            <a:r>
              <a:rPr lang="en-US" altLang="ko-KR" sz="2400" dirty="0"/>
              <a:t>- Focuses on both Profits and Costs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2C678-9722-4B62-B0B0-41DB6EA0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6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FD69E4F-2CDF-4F93-B3B4-F8464687B8E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07953" y="1157379"/>
            <a:ext cx="5677502" cy="4778319"/>
            <a:chOff x="-930109" y="1051361"/>
            <a:chExt cx="5677501" cy="4778319"/>
          </a:xfrm>
        </p:grpSpPr>
        <p:grpSp>
          <p:nvGrpSpPr>
            <p:cNvPr id="25" name="îṡ1îḋê">
              <a:extLst>
                <a:ext uri="{FF2B5EF4-FFF2-40B4-BE49-F238E27FC236}">
                  <a16:creationId xmlns:a16="http://schemas.microsoft.com/office/drawing/2014/main" id="{B377D4E2-F4EA-45DE-A936-B404B1F97C8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46" name="íşḻîḓe">
                <a:extLst>
                  <a:ext uri="{FF2B5EF4-FFF2-40B4-BE49-F238E27FC236}">
                    <a16:creationId xmlns:a16="http://schemas.microsoft.com/office/drawing/2014/main" id="{54300CE1-7667-4C6E-9A2B-45B2FFBAAE8D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ṣḷîḑê">
                <a:extLst>
                  <a:ext uri="{FF2B5EF4-FFF2-40B4-BE49-F238E27FC236}">
                    <a16:creationId xmlns:a16="http://schemas.microsoft.com/office/drawing/2014/main" id="{7E7C7499-62BA-44AC-BB82-B83487041005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 dirty="0">
                  <a:highlight>
                    <a:srgbClr val="EDB159"/>
                  </a:highlight>
                </a:endParaRPr>
              </a:p>
            </p:txBody>
          </p:sp>
          <p:sp>
            <p:nvSpPr>
              <p:cNvPr id="48" name="í$ḻïḋè">
                <a:extLst>
                  <a:ext uri="{FF2B5EF4-FFF2-40B4-BE49-F238E27FC236}">
                    <a16:creationId xmlns:a16="http://schemas.microsoft.com/office/drawing/2014/main" id="{338A4803-1554-48FB-ABBD-A11CED5968A6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ïşḷïdé">
              <a:extLst>
                <a:ext uri="{FF2B5EF4-FFF2-40B4-BE49-F238E27FC236}">
                  <a16:creationId xmlns:a16="http://schemas.microsoft.com/office/drawing/2014/main" id="{B938A345-710E-4D6B-85E3-C03CCCBA4791}"/>
                </a:ext>
              </a:extLst>
            </p:cNvPr>
            <p:cNvSpPr/>
            <p:nvPr/>
          </p:nvSpPr>
          <p:spPr>
            <a:xfrm>
              <a:off x="1004404" y="226467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E74A99A-9534-6A44-9473-6F04F2EEC4FB}"/>
              </a:ext>
            </a:extLst>
          </p:cNvPr>
          <p:cNvSpPr txBox="1"/>
          <p:nvPr/>
        </p:nvSpPr>
        <p:spPr>
          <a:xfrm>
            <a:off x="5773791" y="1256486"/>
            <a:ext cx="2458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endParaRPr kumimoji="1" lang="zh-CN" altLang="en-US" sz="2400" dirty="0"/>
          </a:p>
        </p:txBody>
      </p:sp>
      <p:sp>
        <p:nvSpPr>
          <p:cNvPr id="19" name="işḷîḑe">
            <a:extLst>
              <a:ext uri="{FF2B5EF4-FFF2-40B4-BE49-F238E27FC236}">
                <a16:creationId xmlns:a16="http://schemas.microsoft.com/office/drawing/2014/main" id="{F9FFB805-32B4-004D-AD92-8C8A1180AC1B}"/>
              </a:ext>
            </a:extLst>
          </p:cNvPr>
          <p:cNvSpPr/>
          <p:nvPr/>
        </p:nvSpPr>
        <p:spPr>
          <a:xfrm>
            <a:off x="4984298" y="1193538"/>
            <a:ext cx="624349" cy="62434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0" name="îṣ1ïde">
            <a:extLst>
              <a:ext uri="{FF2B5EF4-FFF2-40B4-BE49-F238E27FC236}">
                <a16:creationId xmlns:a16="http://schemas.microsoft.com/office/drawing/2014/main" id="{77FEDB83-452F-3D4A-BFF5-2DBF44E84DFF}"/>
              </a:ext>
            </a:extLst>
          </p:cNvPr>
          <p:cNvSpPr txBox="1"/>
          <p:nvPr/>
        </p:nvSpPr>
        <p:spPr>
          <a:xfrm>
            <a:off x="5773791" y="2706234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Data Description 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iSliḋé">
            <a:extLst>
              <a:ext uri="{FF2B5EF4-FFF2-40B4-BE49-F238E27FC236}">
                <a16:creationId xmlns:a16="http://schemas.microsoft.com/office/drawing/2014/main" id="{4CA7A02F-9329-D749-83FD-9499AC3B4FB3}"/>
              </a:ext>
            </a:extLst>
          </p:cNvPr>
          <p:cNvSpPr/>
          <p:nvPr/>
        </p:nvSpPr>
        <p:spPr>
          <a:xfrm>
            <a:off x="4984298" y="2546051"/>
            <a:ext cx="624349" cy="6243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2" name="îsľide">
            <a:extLst>
              <a:ext uri="{FF2B5EF4-FFF2-40B4-BE49-F238E27FC236}">
                <a16:creationId xmlns:a16="http://schemas.microsoft.com/office/drawing/2014/main" id="{7C5CB35B-0B1D-C443-AAA7-5B8162E96818}"/>
              </a:ext>
            </a:extLst>
          </p:cNvPr>
          <p:cNvSpPr txBox="1"/>
          <p:nvPr/>
        </p:nvSpPr>
        <p:spPr>
          <a:xfrm>
            <a:off x="5773791" y="4058747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Insights</a:t>
            </a:r>
          </a:p>
        </p:txBody>
      </p:sp>
      <p:sp>
        <p:nvSpPr>
          <p:cNvPr id="23" name="íś1ídé">
            <a:extLst>
              <a:ext uri="{FF2B5EF4-FFF2-40B4-BE49-F238E27FC236}">
                <a16:creationId xmlns:a16="http://schemas.microsoft.com/office/drawing/2014/main" id="{C155B5D0-8D0B-4546-98A7-51762D93B4DB}"/>
              </a:ext>
            </a:extLst>
          </p:cNvPr>
          <p:cNvSpPr txBox="1"/>
          <p:nvPr/>
        </p:nvSpPr>
        <p:spPr>
          <a:xfrm>
            <a:off x="5773791" y="5411260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Recommendations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í$ļidè">
            <a:extLst>
              <a:ext uri="{FF2B5EF4-FFF2-40B4-BE49-F238E27FC236}">
                <a16:creationId xmlns:a16="http://schemas.microsoft.com/office/drawing/2014/main" id="{33E60462-28B0-AF4D-8EE5-E9EE7DEDCF41}"/>
              </a:ext>
            </a:extLst>
          </p:cNvPr>
          <p:cNvSpPr/>
          <p:nvPr/>
        </p:nvSpPr>
        <p:spPr>
          <a:xfrm>
            <a:off x="4984299" y="5251077"/>
            <a:ext cx="624349" cy="624349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39" name="ïṣḻíḋe">
            <a:extLst>
              <a:ext uri="{FF2B5EF4-FFF2-40B4-BE49-F238E27FC236}">
                <a16:creationId xmlns:a16="http://schemas.microsoft.com/office/drawing/2014/main" id="{216F0A53-4CB9-B042-A95F-C93158C3E358}"/>
              </a:ext>
            </a:extLst>
          </p:cNvPr>
          <p:cNvSpPr/>
          <p:nvPr/>
        </p:nvSpPr>
        <p:spPr>
          <a:xfrm>
            <a:off x="4984299" y="3898564"/>
            <a:ext cx="624348" cy="62434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879304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C310-0EE9-4BB1-BDA4-928530B4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Results (Cont'd)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0BD1E-9C30-46B7-A931-EE2A6B7ED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Sensitivity</a:t>
            </a:r>
            <a:r>
              <a:rPr lang="en-US" altLang="ko-KR" dirty="0"/>
              <a:t> is the most important metric in the direct marketing situation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93E21F-2F4A-4150-B7EF-B7F7BC4E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DFB6E8-5DC4-479A-A2D1-8B8B9A212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39007"/>
              </p:ext>
            </p:extLst>
          </p:nvPr>
        </p:nvGraphicFramePr>
        <p:xfrm>
          <a:off x="1045028" y="2071688"/>
          <a:ext cx="10143510" cy="4071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061">
                  <a:extLst>
                    <a:ext uri="{9D8B030D-6E8A-4147-A177-3AD203B41FA5}">
                      <a16:colId xmlns:a16="http://schemas.microsoft.com/office/drawing/2014/main" val="1389297393"/>
                    </a:ext>
                  </a:extLst>
                </a:gridCol>
                <a:gridCol w="2104135">
                  <a:extLst>
                    <a:ext uri="{9D8B030D-6E8A-4147-A177-3AD203B41FA5}">
                      <a16:colId xmlns:a16="http://schemas.microsoft.com/office/drawing/2014/main" val="2677736439"/>
                    </a:ext>
                  </a:extLst>
                </a:gridCol>
                <a:gridCol w="1736339">
                  <a:extLst>
                    <a:ext uri="{9D8B030D-6E8A-4147-A177-3AD203B41FA5}">
                      <a16:colId xmlns:a16="http://schemas.microsoft.com/office/drawing/2014/main" val="463388822"/>
                    </a:ext>
                  </a:extLst>
                </a:gridCol>
                <a:gridCol w="2022852">
                  <a:extLst>
                    <a:ext uri="{9D8B030D-6E8A-4147-A177-3AD203B41FA5}">
                      <a16:colId xmlns:a16="http://schemas.microsoft.com/office/drawing/2014/main" val="131590902"/>
                    </a:ext>
                  </a:extLst>
                </a:gridCol>
                <a:gridCol w="2410123">
                  <a:extLst>
                    <a:ext uri="{9D8B030D-6E8A-4147-A177-3AD203B41FA5}">
                      <a16:colId xmlns:a16="http://schemas.microsoft.com/office/drawing/2014/main" val="1990878428"/>
                    </a:ext>
                  </a:extLst>
                </a:gridCol>
              </a:tblGrid>
              <a:tr h="9951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DT (Decision Tree)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SVM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NB (Naïve Bayes)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RF (Random Forest)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036864877"/>
                  </a:ext>
                </a:extLst>
              </a:tr>
              <a:tr h="76920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Accuracy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0.8188587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0.8443953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0.8208493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0.8338248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658107582"/>
                  </a:ext>
                </a:extLst>
              </a:tr>
              <a:tr h="76920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solidFill>
                            <a:schemeClr val="bg1"/>
                          </a:solidFill>
                          <a:effectLst/>
                        </a:rPr>
                        <a:t>Sensitivity</a:t>
                      </a:r>
                      <a:endParaRPr lang="ko-KR" sz="24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b="1" u="sng" kern="0" dirty="0">
                          <a:solidFill>
                            <a:schemeClr val="bg2"/>
                          </a:solidFill>
                          <a:effectLst/>
                        </a:rPr>
                        <a:t>0.8550725</a:t>
                      </a:r>
                      <a:endParaRPr lang="ko-KR" sz="2400" b="1" u="sng" kern="100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solidFill>
                            <a:schemeClr val="bg1"/>
                          </a:solidFill>
                          <a:effectLst/>
                        </a:rPr>
                        <a:t>0.7628205</a:t>
                      </a:r>
                      <a:endParaRPr lang="ko-KR" sz="24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solidFill>
                            <a:schemeClr val="bg1"/>
                          </a:solidFill>
                          <a:effectLst/>
                        </a:rPr>
                        <a:t>0.6780088</a:t>
                      </a:r>
                      <a:endParaRPr lang="ko-KR" sz="24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solidFill>
                            <a:schemeClr val="bg1"/>
                          </a:solidFill>
                          <a:effectLst/>
                        </a:rPr>
                        <a:t>0.8399496</a:t>
                      </a:r>
                      <a:endParaRPr lang="ko-KR" sz="24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94606"/>
                  </a:ext>
                </a:extLst>
              </a:tr>
              <a:tr h="76920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Precision 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0.3786272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0.4061433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0.3592654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0.3999400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24423439"/>
                  </a:ext>
                </a:extLst>
              </a:tr>
              <a:tr h="76920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F-measure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0.5248501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0.5300668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0.4696639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2700"/>
                        </a:spcAft>
                      </a:pPr>
                      <a:r>
                        <a:rPr lang="en-US" sz="2400" kern="0" dirty="0">
                          <a:effectLst/>
                        </a:rPr>
                        <a:t>0.5418699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7068779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E9E8A3-5D34-7041-92CB-D4A242DFEF71}"/>
              </a:ext>
            </a:extLst>
          </p:cNvPr>
          <p:cNvSpPr txBox="1"/>
          <p:nvPr/>
        </p:nvSpPr>
        <p:spPr>
          <a:xfrm>
            <a:off x="4949799" y="1605518"/>
            <a:ext cx="229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metrics</a:t>
            </a:r>
          </a:p>
        </p:txBody>
      </p:sp>
    </p:spTree>
    <p:extLst>
      <p:ext uri="{BB962C8B-B14F-4D97-AF65-F5344CB8AC3E}">
        <p14:creationId xmlns:p14="http://schemas.microsoft.com/office/powerpoint/2010/main" val="31128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36B06-6B16-4C35-B2F5-17121A88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ECB66-8338-4570-939F-E8FD12C8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ROC, AUC and Cumulative Response (Gain) Chart </a:t>
            </a:r>
          </a:p>
          <a:p>
            <a:pPr marL="0" indent="0">
              <a:buNone/>
            </a:pPr>
            <a:r>
              <a:rPr lang="en-US" altLang="ko-KR" dirty="0"/>
              <a:t>-&gt; Not enough to decide the most appropriate model to implement the direct marketing</a:t>
            </a:r>
          </a:p>
          <a:p>
            <a:endParaRPr lang="en-US" altLang="ko-KR" dirty="0"/>
          </a:p>
          <a:p>
            <a:r>
              <a:rPr lang="en-US" altLang="ko-KR" dirty="0"/>
              <a:t> Accuracy, Sensitivity, Precision and F-measure</a:t>
            </a:r>
          </a:p>
          <a:p>
            <a:pPr marL="0" indent="0">
              <a:buNone/>
            </a:pPr>
            <a:r>
              <a:rPr lang="en-US" altLang="ko-KR" dirty="0"/>
              <a:t>-&gt; Due to the cost-efficient characteristic of direct marketing methods, Sensitivity should be considered with more weights than other metrics.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u="sng" dirty="0"/>
              <a:t>Decision Tree</a:t>
            </a:r>
            <a:r>
              <a:rPr lang="en-US" altLang="ko-KR" dirty="0"/>
              <a:t> is the most suitable model for selecting customers to contact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F4F3A-BFDF-4FC9-9EC5-8CE36DDE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78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62889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4781550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4152900 w 12192000"/>
              <a:gd name="connsiteY1" fmla="*/ 42862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819400 w 12192000"/>
              <a:gd name="connsiteY1" fmla="*/ 50101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571750 w 12192000"/>
              <a:gd name="connsiteY1" fmla="*/ 52387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571750" y="523875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37346" y="1295399"/>
            <a:ext cx="3376855" cy="2267018"/>
            <a:chOff x="1737346" y="1866899"/>
            <a:chExt cx="3376855" cy="2267018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1737346" y="1866899"/>
              <a:ext cx="3014905" cy="2201027"/>
            </a:xfrm>
            <a:prstGeom prst="triangle">
              <a:avLst/>
            </a:prstGeom>
            <a:solidFill>
              <a:srgbClr val="FFC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2099296" y="2024105"/>
              <a:ext cx="3014905" cy="2109812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03057" y="1618650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04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4003418" y="4901920"/>
            <a:ext cx="881086" cy="616579"/>
          </a:xfrm>
          <a:prstGeom prst="triangl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3499384">
            <a:off x="3332345" y="5063855"/>
            <a:ext cx="548805" cy="651439"/>
          </a:xfrm>
          <a:prstGeom prst="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17111" y="4887043"/>
            <a:ext cx="441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  <a:cs typeface="+mn-ea"/>
                <a:sym typeface="+mn-lt"/>
              </a:rPr>
              <a:t>Recommendations</a:t>
            </a:r>
            <a:endParaRPr lang="zh-CN" altLang="en-US" sz="36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222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056CA-4635-4B9F-BAA9-C9C85D83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Recommendations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BE4C77-223D-4A18-ADEB-51C2A125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cb002563-37c5-4fe3-bd0b-8d9103a511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82A069E-EF44-4C97-85EC-099EE694A34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7170" y="1325663"/>
            <a:ext cx="9378622" cy="3525027"/>
            <a:chOff x="191694" y="1117847"/>
            <a:chExt cx="9378622" cy="3525027"/>
          </a:xfrm>
        </p:grpSpPr>
        <p:grpSp>
          <p:nvGrpSpPr>
            <p:cNvPr id="8" name="iṡḻiḑê">
              <a:extLst>
                <a:ext uri="{FF2B5EF4-FFF2-40B4-BE49-F238E27FC236}">
                  <a16:creationId xmlns:a16="http://schemas.microsoft.com/office/drawing/2014/main" id="{CEACB00A-54F8-4D24-ABFC-047A7830E243}"/>
                </a:ext>
              </a:extLst>
            </p:cNvPr>
            <p:cNvGrpSpPr/>
            <p:nvPr/>
          </p:nvGrpSpPr>
          <p:grpSpPr>
            <a:xfrm flipH="1">
              <a:off x="7307549" y="1855076"/>
              <a:ext cx="2262767" cy="2787798"/>
              <a:chOff x="8410582" y="1487227"/>
              <a:chExt cx="1523080" cy="1876481"/>
            </a:xfrm>
          </p:grpSpPr>
          <p:sp>
            <p:nvSpPr>
              <p:cNvPr id="35" name="iSḷîḓè">
                <a:extLst>
                  <a:ext uri="{FF2B5EF4-FFF2-40B4-BE49-F238E27FC236}">
                    <a16:creationId xmlns:a16="http://schemas.microsoft.com/office/drawing/2014/main" id="{A256DC31-5C99-4012-8754-F9809286D264}"/>
                  </a:ext>
                </a:extLst>
              </p:cNvPr>
              <p:cNvSpPr/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sḷíḓê">
                <a:extLst>
                  <a:ext uri="{FF2B5EF4-FFF2-40B4-BE49-F238E27FC236}">
                    <a16:creationId xmlns:a16="http://schemas.microsoft.com/office/drawing/2014/main" id="{32AA66EB-1A09-4D46-90EC-ED6D116FC7E4}"/>
                  </a:ext>
                </a:extLst>
              </p:cNvPr>
              <p:cNvSpPr/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ŝḻïde">
                <a:extLst>
                  <a:ext uri="{FF2B5EF4-FFF2-40B4-BE49-F238E27FC236}">
                    <a16:creationId xmlns:a16="http://schemas.microsoft.com/office/drawing/2014/main" id="{60B8F58F-A550-4810-A696-43A17514D6DC}"/>
                  </a:ext>
                </a:extLst>
              </p:cNvPr>
              <p:cNvSpPr/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slíḍe">
                <a:extLst>
                  <a:ext uri="{FF2B5EF4-FFF2-40B4-BE49-F238E27FC236}">
                    <a16:creationId xmlns:a16="http://schemas.microsoft.com/office/drawing/2014/main" id="{2757D540-220E-4CD1-A373-2CA44A8CDABD}"/>
                  </a:ext>
                </a:extLst>
              </p:cNvPr>
              <p:cNvSpPr/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0" name="iṥ1íḓe">
              <a:extLst>
                <a:ext uri="{FF2B5EF4-FFF2-40B4-BE49-F238E27FC236}">
                  <a16:creationId xmlns:a16="http://schemas.microsoft.com/office/drawing/2014/main" id="{CFCDBE2F-43BE-48CA-AF7F-61C65575A75E}"/>
                </a:ext>
              </a:extLst>
            </p:cNvPr>
            <p:cNvSpPr txBox="1"/>
            <p:nvPr/>
          </p:nvSpPr>
          <p:spPr bwMode="auto">
            <a:xfrm>
              <a:off x="591457" y="1117847"/>
              <a:ext cx="6357014" cy="465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AU" dirty="0"/>
                <a:t>     </a:t>
              </a:r>
              <a:endParaRPr lang="en-AU" b="1" dirty="0"/>
            </a:p>
            <a:p>
              <a:pPr marL="285750" indent="-28575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800" b="1" dirty="0"/>
            </a:p>
          </p:txBody>
        </p:sp>
        <p:grpSp>
          <p:nvGrpSpPr>
            <p:cNvPr id="10" name="îṩ1idê">
              <a:extLst>
                <a:ext uri="{FF2B5EF4-FFF2-40B4-BE49-F238E27FC236}">
                  <a16:creationId xmlns:a16="http://schemas.microsoft.com/office/drawing/2014/main" id="{7034BAE8-0DF6-4C57-B517-CA5D825277C0}"/>
                </a:ext>
              </a:extLst>
            </p:cNvPr>
            <p:cNvGrpSpPr/>
            <p:nvPr/>
          </p:nvGrpSpPr>
          <p:grpSpPr>
            <a:xfrm>
              <a:off x="591457" y="2187466"/>
              <a:ext cx="6474097" cy="1197418"/>
              <a:chOff x="591457" y="585826"/>
              <a:chExt cx="6474097" cy="1197418"/>
            </a:xfrm>
          </p:grpSpPr>
          <p:sp>
            <p:nvSpPr>
              <p:cNvPr id="15" name="íṩļïḑé">
                <a:extLst>
                  <a:ext uri="{FF2B5EF4-FFF2-40B4-BE49-F238E27FC236}">
                    <a16:creationId xmlns:a16="http://schemas.microsoft.com/office/drawing/2014/main" id="{C4CC7872-F167-46B2-B4FD-200943585431}"/>
                  </a:ext>
                </a:extLst>
              </p:cNvPr>
              <p:cNvSpPr txBox="1"/>
              <p:nvPr/>
            </p:nvSpPr>
            <p:spPr bwMode="auto">
              <a:xfrm>
                <a:off x="708540" y="585826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AU" dirty="0"/>
                  <a:t>    </a:t>
                </a:r>
                <a:endParaRPr lang="en-AU" b="1" dirty="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800" b="1" dirty="0"/>
              </a:p>
            </p:txBody>
          </p:sp>
          <p:sp>
            <p:nvSpPr>
              <p:cNvPr id="17" name="íṩ1íḋê">
                <a:extLst>
                  <a:ext uri="{FF2B5EF4-FFF2-40B4-BE49-F238E27FC236}">
                    <a16:creationId xmlns:a16="http://schemas.microsoft.com/office/drawing/2014/main" id="{D42707CA-1A35-40F6-A6F7-591E679D3AD4}"/>
                  </a:ext>
                </a:extLst>
              </p:cNvPr>
              <p:cNvSpPr/>
              <p:nvPr/>
            </p:nvSpPr>
            <p:spPr bwMode="auto">
              <a:xfrm>
                <a:off x="591457" y="1026588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AU" dirty="0"/>
                  <a:t> 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</p:txBody>
          </p:sp>
        </p:grpSp>
        <p:sp>
          <p:nvSpPr>
            <p:cNvPr id="14" name="ïśḻîďé">
              <a:extLst>
                <a:ext uri="{FF2B5EF4-FFF2-40B4-BE49-F238E27FC236}">
                  <a16:creationId xmlns:a16="http://schemas.microsoft.com/office/drawing/2014/main" id="{81A290D9-28BE-4C73-9474-4699BEAF0B12}"/>
                </a:ext>
              </a:extLst>
            </p:cNvPr>
            <p:cNvSpPr txBox="1"/>
            <p:nvPr/>
          </p:nvSpPr>
          <p:spPr bwMode="auto">
            <a:xfrm>
              <a:off x="191694" y="3342962"/>
              <a:ext cx="6357014" cy="465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/>
              <a:r>
                <a:rPr lang="en-AU" dirty="0"/>
                <a:t>           </a:t>
              </a:r>
              <a:endParaRPr lang="en-AU" b="1" dirty="0"/>
            </a:p>
          </p:txBody>
        </p:sp>
      </p:grpSp>
      <p:sp>
        <p:nvSpPr>
          <p:cNvPr id="56" name="íSḻiďé">
            <a:extLst>
              <a:ext uri="{FF2B5EF4-FFF2-40B4-BE49-F238E27FC236}">
                <a16:creationId xmlns:a16="http://schemas.microsoft.com/office/drawing/2014/main" id="{283A2FD4-1405-034B-B840-DEB0B080EDC1}"/>
              </a:ext>
            </a:extLst>
          </p:cNvPr>
          <p:cNvSpPr/>
          <p:nvPr/>
        </p:nvSpPr>
        <p:spPr>
          <a:xfrm>
            <a:off x="497170" y="1225776"/>
            <a:ext cx="577851" cy="5778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 sz="3200"/>
            </a:pPr>
            <a:r>
              <a:rPr lang="en-US" altLang="zh-CN" sz="1600" b="1" dirty="0">
                <a:solidFill>
                  <a:schemeClr val="bg1"/>
                </a:solidFill>
              </a:rPr>
              <a:t>01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57" name="iš1iḋè">
            <a:extLst>
              <a:ext uri="{FF2B5EF4-FFF2-40B4-BE49-F238E27FC236}">
                <a16:creationId xmlns:a16="http://schemas.microsoft.com/office/drawing/2014/main" id="{F4F1430B-F849-AE43-AC94-76457BB2BD29}"/>
              </a:ext>
            </a:extLst>
          </p:cNvPr>
          <p:cNvSpPr/>
          <p:nvPr/>
        </p:nvSpPr>
        <p:spPr>
          <a:xfrm>
            <a:off x="486559" y="2355459"/>
            <a:ext cx="577851" cy="5778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defRPr sz="3200"/>
            </a:pPr>
            <a:r>
              <a:rPr lang="en-US" altLang="zh-CN" sz="1600" b="1" dirty="0">
                <a:solidFill>
                  <a:schemeClr val="bg1"/>
                </a:solidFill>
              </a:rPr>
              <a:t>02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58" name="iṧľiḋê">
            <a:extLst>
              <a:ext uri="{FF2B5EF4-FFF2-40B4-BE49-F238E27FC236}">
                <a16:creationId xmlns:a16="http://schemas.microsoft.com/office/drawing/2014/main" id="{FA126407-258E-2744-BBD7-78D09E2DE8BE}"/>
              </a:ext>
            </a:extLst>
          </p:cNvPr>
          <p:cNvSpPr/>
          <p:nvPr/>
        </p:nvSpPr>
        <p:spPr>
          <a:xfrm>
            <a:off x="470063" y="3401499"/>
            <a:ext cx="577851" cy="5778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defRPr sz="3200"/>
            </a:pPr>
            <a:r>
              <a:rPr lang="en-US" altLang="zh-CN" sz="1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59" name="iš1iḋè">
            <a:extLst>
              <a:ext uri="{FF2B5EF4-FFF2-40B4-BE49-F238E27FC236}">
                <a16:creationId xmlns:a16="http://schemas.microsoft.com/office/drawing/2014/main" id="{16443216-6E83-2F46-8C76-7CDEF6929EC8}"/>
              </a:ext>
            </a:extLst>
          </p:cNvPr>
          <p:cNvSpPr/>
          <p:nvPr/>
        </p:nvSpPr>
        <p:spPr>
          <a:xfrm>
            <a:off x="436165" y="4501629"/>
            <a:ext cx="577851" cy="5778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defRPr sz="3200"/>
            </a:pPr>
            <a:r>
              <a:rPr lang="en-US" altLang="zh-CN" sz="1600" b="1" dirty="0">
                <a:solidFill>
                  <a:schemeClr val="bg1"/>
                </a:solidFill>
              </a:rPr>
              <a:t>04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B886D-822D-EA42-8A02-459D9B640B49}"/>
              </a:ext>
            </a:extLst>
          </p:cNvPr>
          <p:cNvSpPr txBox="1"/>
          <p:nvPr/>
        </p:nvSpPr>
        <p:spPr>
          <a:xfrm>
            <a:off x="1408318" y="1334145"/>
            <a:ext cx="1011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Collect more relevant data which can improve the performance of models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9A31B-1FE7-E144-B894-B532504A21D2}"/>
              </a:ext>
            </a:extLst>
          </p:cNvPr>
          <p:cNvSpPr txBox="1"/>
          <p:nvPr/>
        </p:nvSpPr>
        <p:spPr>
          <a:xfrm>
            <a:off x="1408318" y="2415810"/>
            <a:ext cx="796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Lower the costs of direct marketing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57D17-0610-5845-B0E5-FD2B96B61828}"/>
              </a:ext>
            </a:extLst>
          </p:cNvPr>
          <p:cNvSpPr txBox="1"/>
          <p:nvPr/>
        </p:nvSpPr>
        <p:spPr>
          <a:xfrm>
            <a:off x="1394468" y="3400957"/>
            <a:ext cx="845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persuasive design of the direct marketing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59575E-9EA5-6A43-9D07-54F829FC29F6}"/>
              </a:ext>
            </a:extLst>
          </p:cNvPr>
          <p:cNvSpPr txBox="1"/>
          <p:nvPr/>
        </p:nvSpPr>
        <p:spPr>
          <a:xfrm>
            <a:off x="1383212" y="4605888"/>
            <a:ext cx="6239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Utilize different communication methods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77DD077-5AB1-E943-AE60-4AA215FCC679}"/>
                  </a:ext>
                </a:extLst>
              </p14:cNvPr>
              <p14:cNvContentPartPr/>
              <p14:nvPr/>
            </p14:nvContentPartPr>
            <p14:xfrm>
              <a:off x="5632091" y="-26203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77DD077-5AB1-E943-AE60-4AA215FCC6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4091" y="-279670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 descr="A picture containing toy, building&#10;&#10;Description automatically generated">
            <a:extLst>
              <a:ext uri="{FF2B5EF4-FFF2-40B4-BE49-F238E27FC236}">
                <a16:creationId xmlns:a16="http://schemas.microsoft.com/office/drawing/2014/main" id="{3509C9F9-61CA-6240-A37B-A3D5360CE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76" y="4083988"/>
            <a:ext cx="4448232" cy="20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96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梯形 4"/>
          <p:cNvSpPr/>
          <p:nvPr/>
        </p:nvSpPr>
        <p:spPr>
          <a:xfrm>
            <a:off x="2580645" y="0"/>
            <a:ext cx="9611355" cy="6858000"/>
          </a:xfrm>
          <a:custGeom>
            <a:avLst/>
            <a:gdLst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10733106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9818706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9775163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9775163"/>
              <a:gd name="connsiteY0" fmla="*/ 6858000 h 6858000"/>
              <a:gd name="connsiteX1" fmla="*/ 3779307 w 9775163"/>
              <a:gd name="connsiteY1" fmla="*/ 0 h 6858000"/>
              <a:gd name="connsiteX2" fmla="*/ 9775163 w 9775163"/>
              <a:gd name="connsiteY2" fmla="*/ 0 h 6858000"/>
              <a:gd name="connsiteX3" fmla="*/ 9733936 w 9775163"/>
              <a:gd name="connsiteY3" fmla="*/ 6828504 h 6858000"/>
              <a:gd name="connsiteX4" fmla="*/ 0 w 977516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5163" h="6858000">
                <a:moveTo>
                  <a:pt x="0" y="6858000"/>
                </a:moveTo>
                <a:lnTo>
                  <a:pt x="3779307" y="0"/>
                </a:lnTo>
                <a:lnTo>
                  <a:pt x="9775163" y="0"/>
                </a:lnTo>
                <a:lnTo>
                  <a:pt x="9733936" y="6828504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30486" y="1703337"/>
            <a:ext cx="5761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Thanks for watching!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10800000">
            <a:off x="8555367" y="2718262"/>
            <a:ext cx="431800" cy="30217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2981571">
            <a:off x="937247" y="298690"/>
            <a:ext cx="3014905" cy="3578737"/>
          </a:xfrm>
          <a:prstGeom prst="triangle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2707795">
            <a:off x="1741241" y="1494819"/>
            <a:ext cx="3014905" cy="2109812"/>
          </a:xfrm>
          <a:prstGeom prst="triangle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518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31864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4781550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4152900 w 12192000"/>
              <a:gd name="connsiteY1" fmla="*/ 42862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819400 w 12192000"/>
              <a:gd name="connsiteY1" fmla="*/ 50101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571750 w 12192000"/>
              <a:gd name="connsiteY1" fmla="*/ 52387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571750" y="523875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37346" y="1295399"/>
            <a:ext cx="3376855" cy="2267018"/>
            <a:chOff x="1737346" y="1866899"/>
            <a:chExt cx="3376855" cy="2267018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1737346" y="1866899"/>
              <a:ext cx="3014905" cy="2201027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2099296" y="2024105"/>
              <a:ext cx="3014905" cy="2109812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03057" y="1618650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4003418" y="4901920"/>
            <a:ext cx="881086" cy="616579"/>
          </a:xfrm>
          <a:prstGeom prst="triangl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3499384">
            <a:off x="3332345" y="5063855"/>
            <a:ext cx="548805" cy="651439"/>
          </a:xfrm>
          <a:prstGeom prst="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338410" y="4887043"/>
            <a:ext cx="441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  <a:cs typeface="+mn-ea"/>
                <a:sym typeface="+mn-lt"/>
              </a:rPr>
              <a:t>Background</a:t>
            </a:r>
            <a:endParaRPr lang="zh-CN" altLang="en-US" sz="36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88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95B30-742B-3242-9E73-8B40C0DB8C08}"/>
              </a:ext>
            </a:extLst>
          </p:cNvPr>
          <p:cNvSpPr txBox="1"/>
          <p:nvPr/>
        </p:nvSpPr>
        <p:spPr>
          <a:xfrm>
            <a:off x="5678905" y="1263316"/>
            <a:ext cx="248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81736-77F1-3B47-9BF2-7F73C1903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93502"/>
            <a:ext cx="4762263" cy="3524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809A3-072F-5747-8F91-F81674148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33" y="279471"/>
            <a:ext cx="5028085" cy="3552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9196B-4372-4460-8792-F0D769819212}"/>
              </a:ext>
            </a:extLst>
          </p:cNvPr>
          <p:cNvSpPr txBox="1"/>
          <p:nvPr/>
        </p:nvSpPr>
        <p:spPr>
          <a:xfrm>
            <a:off x="350688" y="4282961"/>
            <a:ext cx="5518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Fields using big data: </a:t>
            </a:r>
          </a:p>
          <a:p>
            <a:r>
              <a:rPr lang="zh-CN" altLang="zh-CN" sz="2400" dirty="0">
                <a:solidFill>
                  <a:srgbClr val="222222"/>
                </a:solidFill>
                <a:ea typeface="inherit"/>
              </a:rPr>
              <a:t>E-commerce, logistics and</a:t>
            </a:r>
            <a:r>
              <a:rPr lang="en-US" altLang="zh-CN" sz="2400" dirty="0">
                <a:solidFill>
                  <a:srgbClr val="222222"/>
                </a:solidFill>
                <a:ea typeface="inherit"/>
              </a:rPr>
              <a:t> </a:t>
            </a:r>
            <a:r>
              <a:rPr lang="zh-CN" altLang="zh-CN" sz="2400" dirty="0">
                <a:solidFill>
                  <a:srgbClr val="222222"/>
                </a:solidFill>
                <a:ea typeface="inherit"/>
              </a:rPr>
              <a:t>distribution</a:t>
            </a:r>
            <a:r>
              <a:rPr lang="en-US" altLang="zh-CN" sz="2400" dirty="0">
                <a:solidFill>
                  <a:srgbClr val="222222"/>
                </a:solidFill>
                <a:ea typeface="inherit"/>
              </a:rPr>
              <a:t>, computer programming and so on.</a:t>
            </a:r>
            <a:r>
              <a:rPr lang="zh-CN" altLang="zh-CN" sz="2400" dirty="0">
                <a:solidFill>
                  <a:srgbClr val="222222"/>
                </a:solidFill>
                <a:ea typeface="inherit"/>
              </a:rPr>
              <a:t> </a:t>
            </a:r>
            <a:endParaRPr lang="zh-CN" altLang="zh-C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8C504-8153-4AEA-953C-E935E433C43C}"/>
              </a:ext>
            </a:extLst>
          </p:cNvPr>
          <p:cNvSpPr txBox="1"/>
          <p:nvPr/>
        </p:nvSpPr>
        <p:spPr>
          <a:xfrm>
            <a:off x="6374433" y="4282962"/>
            <a:ext cx="5810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Capture data profile → </a:t>
            </a:r>
          </a:p>
          <a:p>
            <a:r>
              <a:rPr lang="en-US" altLang="zh-CN" sz="2400" dirty="0"/>
              <a:t>Improvements on business strategies, marketing campaigns &amp; product design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110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BF093-02AC-4EF4-9A49-1F1AB664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71" y="0"/>
            <a:ext cx="10850563" cy="1028699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Direct Marketing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F87CD-3E9A-C14C-AF5E-8D1E37D9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2" y="1871643"/>
            <a:ext cx="3930445" cy="2820673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D468608C-1292-5241-A9F3-119F4CEC25C6}"/>
              </a:ext>
            </a:extLst>
          </p:cNvPr>
          <p:cNvSpPr/>
          <p:nvPr/>
        </p:nvSpPr>
        <p:spPr>
          <a:xfrm>
            <a:off x="4947285" y="2872905"/>
            <a:ext cx="1768642" cy="818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game&#10;&#10;Description automatically generated">
            <a:extLst>
              <a:ext uri="{FF2B5EF4-FFF2-40B4-BE49-F238E27FC236}">
                <a16:creationId xmlns:a16="http://schemas.microsoft.com/office/drawing/2014/main" id="{C4A24F34-ACF0-FC4F-9095-5A3C9C992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625" y="1887907"/>
            <a:ext cx="4358819" cy="2396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61E21A-3EF1-8646-9E2B-1A977484AE69}"/>
              </a:ext>
            </a:extLst>
          </p:cNvPr>
          <p:cNvSpPr/>
          <p:nvPr/>
        </p:nvSpPr>
        <p:spPr>
          <a:xfrm>
            <a:off x="6380034" y="469231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Personalized customer communication system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49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BF093-02AC-4EF4-9A49-1F1AB664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55" y="0"/>
            <a:ext cx="10850563" cy="1028699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Direct Marketing </a:t>
            </a:r>
            <a:endParaRPr lang="zh-CN" altLang="en-US" dirty="0"/>
          </a:p>
        </p:txBody>
      </p:sp>
      <p:pic>
        <p:nvPicPr>
          <p:cNvPr id="12" name="Picture 11" descr="A picture containing drawing, pan&#10;&#10;Description automatically generated">
            <a:extLst>
              <a:ext uri="{FF2B5EF4-FFF2-40B4-BE49-F238E27FC236}">
                <a16:creationId xmlns:a16="http://schemas.microsoft.com/office/drawing/2014/main" id="{DA4C8607-E888-9943-8447-4B53D5B01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" y="2100189"/>
            <a:ext cx="5112329" cy="2396499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CCB4D42-B271-8549-853C-B9992B547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553" y="1199220"/>
            <a:ext cx="3933324" cy="34803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69551D-5412-E448-A880-AD95D3798D58}"/>
              </a:ext>
            </a:extLst>
          </p:cNvPr>
          <p:cNvSpPr/>
          <p:nvPr/>
        </p:nvSpPr>
        <p:spPr>
          <a:xfrm>
            <a:off x="8580385" y="1199220"/>
            <a:ext cx="2478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Personal 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5E0D9C-8EDE-2849-B98B-A98FFE971D91}"/>
              </a:ext>
            </a:extLst>
          </p:cNvPr>
          <p:cNvSpPr txBox="1"/>
          <p:nvPr/>
        </p:nvSpPr>
        <p:spPr>
          <a:xfrm>
            <a:off x="10653204" y="1730857"/>
            <a:ext cx="98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D8D9-E753-2647-A774-26BAD6F82E4C}"/>
              </a:ext>
            </a:extLst>
          </p:cNvPr>
          <p:cNvSpPr txBox="1"/>
          <p:nvPr/>
        </p:nvSpPr>
        <p:spPr>
          <a:xfrm>
            <a:off x="10653204" y="3888920"/>
            <a:ext cx="106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5D92A8-02E1-B149-8C46-2E94978BF027}"/>
              </a:ext>
            </a:extLst>
          </p:cNvPr>
          <p:cNvSpPr txBox="1"/>
          <p:nvPr/>
        </p:nvSpPr>
        <p:spPr>
          <a:xfrm>
            <a:off x="8731250" y="4787384"/>
            <a:ext cx="153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Phone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6026B3-3DA9-3948-AD19-F4280F79D0D8}"/>
              </a:ext>
            </a:extLst>
          </p:cNvPr>
          <p:cNvSpPr txBox="1"/>
          <p:nvPr/>
        </p:nvSpPr>
        <p:spPr>
          <a:xfrm>
            <a:off x="8164749" y="3298438"/>
            <a:ext cx="83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</p:spTree>
    <p:extLst>
      <p:ext uri="{BB962C8B-B14F-4D97-AF65-F5344CB8AC3E}">
        <p14:creationId xmlns:p14="http://schemas.microsoft.com/office/powerpoint/2010/main" val="21979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35868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4781550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4152900 w 12192000"/>
              <a:gd name="connsiteY1" fmla="*/ 42862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819400 w 12192000"/>
              <a:gd name="connsiteY1" fmla="*/ 50101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571750 w 12192000"/>
              <a:gd name="connsiteY1" fmla="*/ 52387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571750" y="523875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737346" y="1295399"/>
            <a:ext cx="3376855" cy="2267018"/>
            <a:chOff x="1737346" y="1866899"/>
            <a:chExt cx="3376855" cy="2267018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1737346" y="1866899"/>
              <a:ext cx="3014905" cy="2201027"/>
            </a:xfrm>
            <a:prstGeom prst="triangle">
              <a:avLst/>
            </a:prstGeom>
            <a:solidFill>
              <a:srgbClr val="FFC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2099296" y="2024105"/>
              <a:ext cx="3014905" cy="2109812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03057" y="1618650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4003418" y="4901920"/>
            <a:ext cx="881086" cy="616579"/>
          </a:xfrm>
          <a:prstGeom prst="triangl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3499384">
            <a:off x="3332345" y="5063855"/>
            <a:ext cx="548805" cy="651439"/>
          </a:xfrm>
          <a:prstGeom prst="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83116" y="4512411"/>
            <a:ext cx="3942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C000"/>
                </a:solidFill>
              </a:rPr>
              <a:t>Data Description </a:t>
            </a:r>
            <a:endParaRPr lang="zh-CN" altLang="en-US" sz="3600" b="1" dirty="0">
              <a:solidFill>
                <a:srgbClr val="FFC000"/>
              </a:solidFill>
            </a:endParaRPr>
          </a:p>
          <a:p>
            <a:endParaRPr lang="zh-CN" altLang="en-US" sz="3600" b="1" dirty="0">
              <a:solidFill>
                <a:srgbClr val="FFC000"/>
              </a:solidFill>
            </a:endParaRPr>
          </a:p>
          <a:p>
            <a:endParaRPr lang="zh-CN" altLang="en-US" sz="36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79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3CE63-D3B4-4D28-8118-8A05EC7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Bank Client Data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DE1FD-A592-4EC3-8237-BC5A193C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0F2F0C-8EA7-4CF8-81FC-41E8CBE16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6" y="1279940"/>
            <a:ext cx="5040545" cy="52997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275F55-F73E-42FE-BB9C-FF26BADDF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60" y="1486321"/>
            <a:ext cx="5385027" cy="5093328"/>
          </a:xfrm>
          <a:prstGeom prst="rect">
            <a:avLst/>
          </a:prstGeom>
        </p:spPr>
      </p:pic>
      <p:sp useBgFill="1">
        <p:nvSpPr>
          <p:cNvPr id="10" name="Doughnut 9">
            <a:extLst>
              <a:ext uri="{FF2B5EF4-FFF2-40B4-BE49-F238E27FC236}">
                <a16:creationId xmlns:a16="http://schemas.microsoft.com/office/drawing/2014/main" id="{A81F8647-AF00-D54E-B27C-880154DD0DA1}"/>
              </a:ext>
            </a:extLst>
          </p:cNvPr>
          <p:cNvSpPr/>
          <p:nvPr/>
        </p:nvSpPr>
        <p:spPr>
          <a:xfrm>
            <a:off x="1405288" y="5038531"/>
            <a:ext cx="749223" cy="381596"/>
          </a:xfrm>
          <a:prstGeom prst="donut">
            <a:avLst>
              <a:gd name="adj" fmla="val 520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FDB43A7F-BC27-6F4F-9AA6-A1C8CFE6D659}"/>
              </a:ext>
            </a:extLst>
          </p:cNvPr>
          <p:cNvSpPr/>
          <p:nvPr/>
        </p:nvSpPr>
        <p:spPr>
          <a:xfrm>
            <a:off x="4081112" y="3296903"/>
            <a:ext cx="635266" cy="547309"/>
          </a:xfrm>
          <a:prstGeom prst="donut">
            <a:avLst>
              <a:gd name="adj" fmla="val 10563"/>
            </a:avLst>
          </a:prstGeom>
          <a:gradFill>
            <a:gsLst>
              <a:gs pos="3996">
                <a:schemeClr val="bg1"/>
              </a:gs>
              <a:gs pos="0">
                <a:schemeClr val="tx1">
                  <a:lumMod val="50000"/>
                  <a:lumOff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Doughnut 11">
            <a:extLst>
              <a:ext uri="{FF2B5EF4-FFF2-40B4-BE49-F238E27FC236}">
                <a16:creationId xmlns:a16="http://schemas.microsoft.com/office/drawing/2014/main" id="{FBDC0F00-972B-7144-9643-4F30786EFE79}"/>
              </a:ext>
            </a:extLst>
          </p:cNvPr>
          <p:cNvSpPr/>
          <p:nvPr/>
        </p:nvSpPr>
        <p:spPr>
          <a:xfrm>
            <a:off x="9386595" y="2388637"/>
            <a:ext cx="839756" cy="653143"/>
          </a:xfrm>
          <a:prstGeom prst="donut">
            <a:avLst>
              <a:gd name="adj" fmla="val 11389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oughnut 13">
            <a:extLst>
              <a:ext uri="{FF2B5EF4-FFF2-40B4-BE49-F238E27FC236}">
                <a16:creationId xmlns:a16="http://schemas.microsoft.com/office/drawing/2014/main" id="{E9CA076F-FBF5-EC46-9579-3980B0BC1D69}"/>
              </a:ext>
            </a:extLst>
          </p:cNvPr>
          <p:cNvSpPr/>
          <p:nvPr/>
        </p:nvSpPr>
        <p:spPr>
          <a:xfrm>
            <a:off x="6445833" y="5187820"/>
            <a:ext cx="1093302" cy="391886"/>
          </a:xfrm>
          <a:prstGeom prst="donut">
            <a:avLst>
              <a:gd name="adj" fmla="val 15331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6208F7-8A46-1242-929F-938747743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121920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3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3CE63-D3B4-4D28-8118-8A05EC7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Bank Client Data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DE1FD-A592-4EC3-8237-BC5A193C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D782EF-54F8-4BEC-BD25-3057D739C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02" y="1402308"/>
            <a:ext cx="8380771" cy="5331679"/>
          </a:xfrm>
          <a:prstGeom prst="rect">
            <a:avLst/>
          </a:prstGeom>
        </p:spPr>
      </p:pic>
      <p:sp>
        <p:nvSpPr>
          <p:cNvPr id="3" name="Doughnut 2">
            <a:extLst>
              <a:ext uri="{FF2B5EF4-FFF2-40B4-BE49-F238E27FC236}">
                <a16:creationId xmlns:a16="http://schemas.microsoft.com/office/drawing/2014/main" id="{8E04F758-E2AC-9B40-8DC5-AA097AE918A4}"/>
              </a:ext>
            </a:extLst>
          </p:cNvPr>
          <p:cNvSpPr/>
          <p:nvPr/>
        </p:nvSpPr>
        <p:spPr>
          <a:xfrm>
            <a:off x="6096000" y="4068148"/>
            <a:ext cx="1499118" cy="671803"/>
          </a:xfrm>
          <a:prstGeom prst="donut">
            <a:avLst>
              <a:gd name="adj" fmla="val 0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ughnut 5">
            <a:extLst>
              <a:ext uri="{FF2B5EF4-FFF2-40B4-BE49-F238E27FC236}">
                <a16:creationId xmlns:a16="http://schemas.microsoft.com/office/drawing/2014/main" id="{A931891D-A785-8E47-8917-D72366087DC9}"/>
              </a:ext>
            </a:extLst>
          </p:cNvPr>
          <p:cNvSpPr/>
          <p:nvPr/>
        </p:nvSpPr>
        <p:spPr>
          <a:xfrm>
            <a:off x="1847461" y="5206482"/>
            <a:ext cx="1175657" cy="522514"/>
          </a:xfrm>
          <a:prstGeom prst="donut">
            <a:avLst>
              <a:gd name="adj" fmla="val 2340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C219A8-C867-4841-B4A7-EFD88EE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028700"/>
            <a:ext cx="10055138" cy="58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00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5ac33bf4-658d-4119-8818-0b2db48ac63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b002563-37c5-4fe3-bd0b-8d9103a51177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E7206"/>
      </a:accent1>
      <a:accent2>
        <a:srgbClr val="9B3E1B"/>
      </a:accent2>
      <a:accent3>
        <a:srgbClr val="F7A521"/>
      </a:accent3>
      <a:accent4>
        <a:srgbClr val="FF4300"/>
      </a:accent4>
      <a:accent5>
        <a:srgbClr val="CD5428"/>
      </a:accent5>
      <a:accent6>
        <a:srgbClr val="B46F00"/>
      </a:accent6>
      <a:hlink>
        <a:srgbClr val="0D4B9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7862</TotalTime>
  <Words>469</Words>
  <Application>Microsoft Macintosh PowerPoint</Application>
  <PresentationFormat>Widescreen</PresentationFormat>
  <Paragraphs>168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Impact</vt:lpstr>
      <vt:lpstr>主题5</vt:lpstr>
      <vt:lpstr>PowerPoint Presentation</vt:lpstr>
      <vt:lpstr>PowerPoint Presentation</vt:lpstr>
      <vt:lpstr>PowerPoint Presentation</vt:lpstr>
      <vt:lpstr>PowerPoint Presentation</vt:lpstr>
      <vt:lpstr>1. Direct Marketing</vt:lpstr>
      <vt:lpstr>1. Direct Marketing </vt:lpstr>
      <vt:lpstr>PowerPoint Presentation</vt:lpstr>
      <vt:lpstr>2.1 Bank Client Data</vt:lpstr>
      <vt:lpstr>2.1 Bank Client Data </vt:lpstr>
      <vt:lpstr>2.1 Bank Client Data</vt:lpstr>
      <vt:lpstr>2.1 Bank Client Data</vt:lpstr>
      <vt:lpstr>2.1 Bank Client Data</vt:lpstr>
      <vt:lpstr>PowerPoint Presentation</vt:lpstr>
      <vt:lpstr>3.1 Model Introduction</vt:lpstr>
      <vt:lpstr>3.1 Model Introduction</vt:lpstr>
      <vt:lpstr>3.2 Results</vt:lpstr>
      <vt:lpstr>3.2 Results (Cont'd)</vt:lpstr>
      <vt:lpstr>3.2 Results (Cont'd)</vt:lpstr>
      <vt:lpstr>3.2 Results (Cont’d)</vt:lpstr>
      <vt:lpstr>3.2 Results (Cont'd)</vt:lpstr>
      <vt:lpstr>3.3 Conclusion</vt:lpstr>
      <vt:lpstr>PowerPoint Presentation</vt:lpstr>
      <vt:lpstr>4. Recommendations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yi zhang</cp:lastModifiedBy>
  <cp:revision>162</cp:revision>
  <cp:lastPrinted>2018-04-24T16:00:00Z</cp:lastPrinted>
  <dcterms:created xsi:type="dcterms:W3CDTF">2018-04-24T16:00:00Z</dcterms:created>
  <dcterms:modified xsi:type="dcterms:W3CDTF">2019-12-03T22:18:55Z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