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62" r:id="rId7"/>
    <p:sldId id="263" r:id="rId8"/>
    <p:sldId id="265" r:id="rId9"/>
    <p:sldId id="278" r:id="rId10"/>
    <p:sldId id="275" r:id="rId11"/>
    <p:sldId id="277" r:id="rId12"/>
    <p:sldId id="269" r:id="rId13"/>
    <p:sldId id="266" r:id="rId14"/>
    <p:sldId id="273" r:id="rId15"/>
    <p:sldId id="258" r:id="rId16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45"/>
    <p:restoredTop sz="94674"/>
  </p:normalViewPr>
  <p:slideViewPr>
    <p:cSldViewPr>
      <p:cViewPr>
        <p:scale>
          <a:sx n="104" d="100"/>
          <a:sy n="104" d="100"/>
        </p:scale>
        <p:origin x="928" y="6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9" d="100"/>
          <a:sy n="99" d="100"/>
        </p:scale>
        <p:origin x="2192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3B6AED-D4AA-7B43-977D-59BA1D662A17}" type="datetimeFigureOut">
              <a:rPr lang="en-US" smtClean="0"/>
              <a:t>8/8/25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37B4F6-DA37-034D-9CAD-2ECBC4DC1D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49212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dirty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dirty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dirty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smtClean="0"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2543ACF8-3F51-854F-91E9-AD86E324A5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879830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3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3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3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ＭＳ Ｐゴシック" pitchFamily="-3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377" y="2588902"/>
            <a:ext cx="9313035" cy="1224136"/>
          </a:xfrm>
        </p:spPr>
        <p:txBody>
          <a:bodyPr anchor="ctr"/>
          <a:lstStyle>
            <a:lvl1pPr algn="l">
              <a:defRPr sz="4000" b="1" i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377" y="4029062"/>
            <a:ext cx="9313035" cy="766936"/>
          </a:xfrm>
        </p:spPr>
        <p:txBody>
          <a:bodyPr/>
          <a:lstStyle>
            <a:lvl1pPr marL="0" indent="0">
              <a:buFontTx/>
              <a:buNone/>
              <a:defRPr sz="18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B813C2-5A80-EC42-ABCA-412052B176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35363" y="6356350"/>
            <a:ext cx="429072" cy="365125"/>
          </a:xfrm>
        </p:spPr>
        <p:txBody>
          <a:bodyPr/>
          <a:lstStyle/>
          <a:p>
            <a:fld id="{A35D118A-333E-D14F-A7CC-F26895C7C6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086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ain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363" y="381000"/>
            <a:ext cx="10363200" cy="1143000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363" y="1752600"/>
            <a:ext cx="103632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D4B17-F9A7-BD47-9F01-2A62F9B561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35363" y="6356350"/>
            <a:ext cx="429072" cy="365125"/>
          </a:xfrm>
        </p:spPr>
        <p:txBody>
          <a:bodyPr/>
          <a:lstStyle/>
          <a:p>
            <a:fld id="{A35D118A-333E-D14F-A7CC-F26895C7C6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42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3388" y="1928825"/>
            <a:ext cx="10363200" cy="1143000"/>
          </a:xfrm>
        </p:spPr>
        <p:txBody>
          <a:bodyPr/>
          <a:lstStyle>
            <a:lvl1pPr>
              <a:defRPr b="1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3863A0-3A0E-714F-8089-E49455B1ED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35363" y="6356350"/>
            <a:ext cx="429072" cy="365125"/>
          </a:xfrm>
        </p:spPr>
        <p:txBody>
          <a:bodyPr/>
          <a:lstStyle/>
          <a:p>
            <a:fld id="{A35D118A-333E-D14F-A7CC-F26895C7C67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658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ENGLISH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3750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nd Slide FRENCH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3302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3374" y="3810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3374" y="17526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3A0FE2-E4F9-454A-97FE-32D6CEDF4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35363" y="6356350"/>
            <a:ext cx="429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l"/>
            <a:fld id="{A35D118A-333E-D14F-A7CC-F26895C7C671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4" r:id="rId3"/>
    <p:sldLayoutId id="2147483673" r:id="rId4"/>
    <p:sldLayoutId id="2147483675" r:id="rId5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782336"/>
          </a:solidFill>
          <a:latin typeface="Arial Bold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Arial Bold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rgbClr val="782336"/>
          </a:solidFill>
          <a:latin typeface="GillSans Bold" pitchFamily="1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400">
          <a:solidFill>
            <a:schemeClr val="tx1"/>
          </a:solidFill>
          <a:latin typeface="Arial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200">
          <a:solidFill>
            <a:schemeClr val="tx1"/>
          </a:solidFill>
          <a:latin typeface="Arial"/>
          <a:ea typeface="ＭＳ Ｐゴシック" pitchFamily="-32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chemeClr val="tx1"/>
          </a:solidFill>
          <a:latin typeface="Arial"/>
          <a:ea typeface="ＭＳ Ｐゴシック" pitchFamily="-3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chemeClr val="tx1"/>
          </a:solidFill>
          <a:latin typeface="Arial"/>
          <a:ea typeface="ＭＳ Ｐゴシック" pitchFamily="-3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charset="0"/>
        <a:buChar char="§"/>
        <a:defRPr sz="2000">
          <a:solidFill>
            <a:schemeClr val="tx1"/>
          </a:solidFill>
          <a:latin typeface="Arial"/>
          <a:ea typeface="ＭＳ Ｐゴシック" pitchFamily="-3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pitchFamily="-32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kkii0910/COMP6651_ADT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akkii0910/COMP6651_ADT/tree/main/report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block-chain-businessman-tablet-control-city-suit-network-wallpaper-avkqb/download/5120x2880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eg"/><Relationship Id="rId2" Type="http://schemas.openxmlformats.org/officeDocument/2006/relationships/hyperlink" Target="https://www.kaggle.com/datasets/tavarez/the-orl-database-for-training-and-testing/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eeblytutorials.com/web-analytic-tools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AC7CB-A7A6-1141-BA4E-B8EDB2D19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5377" y="2204864"/>
            <a:ext cx="9877127" cy="1824198"/>
          </a:xfrm>
        </p:spPr>
        <p:txBody>
          <a:bodyPr/>
          <a:lstStyle/>
          <a:p>
            <a:r>
              <a:rPr lang="en-CA" dirty="0"/>
              <a:t>Face Recognition: A Comparative Study of PCA and NMF in Parts-Based Representations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C5E69-E81C-0C43-96C9-51D6304C48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5377" y="4029062"/>
            <a:ext cx="3756447" cy="2568290"/>
          </a:xfrm>
        </p:spPr>
        <p:txBody>
          <a:bodyPr/>
          <a:lstStyle/>
          <a:p>
            <a:endParaRPr lang="en-CA" b="1" dirty="0"/>
          </a:p>
          <a:p>
            <a:r>
              <a:rPr lang="en-CA" dirty="0"/>
              <a:t> </a:t>
            </a:r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Elston Farel - 40305623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Janmitsinh Panjrolia - 40294468</a:t>
            </a: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Sakshi Mulik – 40295793</a:t>
            </a:r>
          </a:p>
          <a:p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Prof: Yaser Esmaeili Salehani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4D594A-9A0B-44BC-8D14-FE8F1C729D0A}"/>
              </a:ext>
            </a:extLst>
          </p:cNvPr>
          <p:cNvSpPr txBox="1"/>
          <p:nvPr/>
        </p:nvSpPr>
        <p:spPr>
          <a:xfrm>
            <a:off x="7464152" y="260648"/>
            <a:ext cx="45260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800" b="1" dirty="0"/>
              <a:t>COMP 6651 – Algorithm Design Techniques</a:t>
            </a:r>
          </a:p>
          <a:p>
            <a:r>
              <a:rPr lang="en-CA" sz="1800" b="1" dirty="0"/>
              <a:t>		SUMMER 2025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01496FA-ED27-7933-CE68-A4EFA1FA39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5675" y="35671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1278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146A9-3BEC-09F2-E26D-DEC888215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4F9D5-BA4B-FCC8-ACFB-31C38FBCE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363" y="501650"/>
            <a:ext cx="10363200" cy="1143000"/>
          </a:xfrm>
        </p:spPr>
        <p:txBody>
          <a:bodyPr/>
          <a:lstStyle/>
          <a:p>
            <a:r>
              <a:rPr lang="en-CA" dirty="0"/>
              <a:t>Conclusion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DF2AEF-E6A2-2441-9B98-8A0F971373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D118A-333E-D14F-A7CC-F26895C7C67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801294E-3C14-3B3E-DC8D-12555EC6A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368" y="1484784"/>
            <a:ext cx="7764893" cy="439248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achieved higher classification accuracy (</a:t>
            </a:r>
            <a:r>
              <a:rPr lang="en-CA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92.6%</a:t>
            </a:r>
            <a:r>
              <a:rPr lang="en-CA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and faster runtime, making it ideal for accuracy-critical and real-time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NMF offered greater interpretability with parts-based facial features, suitable for explainable AI in sensitive domains.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had lower reconstruction error, while NMF’s transparency came at the cost of higher error and sensitivity to initialization.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choice between PCA and NMF depends on application needs—</a:t>
            </a:r>
            <a:r>
              <a:rPr lang="en-CA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for performance</a:t>
            </a:r>
            <a:r>
              <a:rPr lang="en-CA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CA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NMF for explainability</a:t>
            </a:r>
            <a:r>
              <a:rPr lang="en-CA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 includes hybrid PCA–NMF models, robust variants for noise/occlusion, and deep learning extensions that preserve interpretability.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687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6492B-7B80-803F-4279-1C0E11BC8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92958-C240-15F0-C4EE-89086F172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358" y="269150"/>
            <a:ext cx="10363200" cy="1143000"/>
          </a:xfrm>
        </p:spPr>
        <p:txBody>
          <a:bodyPr/>
          <a:lstStyle/>
          <a:p>
            <a:r>
              <a:rPr lang="en-CA" dirty="0"/>
              <a:t>References &amp; Code link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C05B1-F096-89BE-7AEE-4E68FE09AC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D118A-333E-D14F-A7CC-F26895C7C67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97AE6F-A99B-F6F5-62CE-8A0A58073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148" y="1268760"/>
            <a:ext cx="10363200" cy="4752528"/>
          </a:xfrm>
        </p:spPr>
        <p:txBody>
          <a:bodyPr/>
          <a:lstStyle/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Z. Li and A. K. Jain, </a:t>
            </a:r>
            <a:r>
              <a:rPr lang="en-C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Handbook of Face Recognition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Springer, 2005.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D. D. Lee and H. S. Seung, “Learning the parts of objects by non-negative matrix factorization,” </a:t>
            </a:r>
            <a:r>
              <a:rPr lang="en-C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1999.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 Jolliffe, </a:t>
            </a:r>
            <a:r>
              <a:rPr lang="en-C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 Component Analysis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Springer Series in Statistics, 2002.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AT&amp;T Laboratories Cambridge, “The ORL Database of Faces.”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Samek, T. Wiegand, and K. Müller, “Explainable artificial intelligence: Understanding, visualizing and interpreting deep learning models,” </a:t>
            </a:r>
            <a:r>
              <a:rPr lang="en-CA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Signal Processing Magazine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2017.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Link: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github.com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/sakkii0910/COMP6651_ADT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905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Person with idea concept">
            <a:extLst>
              <a:ext uri="{FF2B5EF4-FFF2-40B4-BE49-F238E27FC236}">
                <a16:creationId xmlns:a16="http://schemas.microsoft.com/office/drawing/2014/main" id="{CED71985-DE25-16D4-CEE8-98E543746D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84" r="-1" b="-1"/>
          <a:stretch/>
        </p:blipFill>
        <p:spPr>
          <a:xfrm>
            <a:off x="5951983" y="2379583"/>
            <a:ext cx="6236967" cy="442343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A6E3B0-F858-F842-8700-34D58F424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06073"/>
            <a:ext cx="10657184" cy="14581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For detailed report please go visit the report here :  </a:t>
            </a:r>
            <a:br>
              <a:rPr lang="en-US" sz="22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</a:br>
            <a:r>
              <a: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3"/>
              </a:rPr>
              <a:t>https://</a:t>
            </a:r>
            <a:r>
              <a:rPr lang="en-US" sz="2000" kern="1200" dirty="0" err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3"/>
              </a:rPr>
              <a:t>github.com</a:t>
            </a:r>
            <a:r>
              <a:rPr lang="en-US" sz="20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  <a:hlinkClick r:id="rId3"/>
              </a:rPr>
              <a:t>/sakkii0910/COMP6651_ADT/tree/main/report</a:t>
            </a:r>
            <a:endParaRPr lang="en-US" sz="2000" kern="1200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DAFB60-A831-B0EC-BD2E-5F056BC18CCB}"/>
              </a:ext>
            </a:extLst>
          </p:cNvPr>
          <p:cNvSpPr txBox="1"/>
          <p:nvPr/>
        </p:nvSpPr>
        <p:spPr>
          <a:xfrm>
            <a:off x="983432" y="4986619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2000" dirty="0">
              <a:latin typeface="+mn-lt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FCF743-E516-0E48-AE5A-7164B1DA8E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fontAlgn="auto">
              <a:spcBef>
                <a:spcPts val="0"/>
              </a:spcBef>
              <a:spcAft>
                <a:spcPts val="600"/>
              </a:spcAft>
              <a:defRPr/>
            </a:pPr>
            <a:fld id="{A35D118A-333E-D14F-A7CC-F26895C7C671}" type="slidenum">
              <a:rPr lang="en-US">
                <a:solidFill>
                  <a:srgbClr val="FFFFFF"/>
                </a:solidFill>
                <a:latin typeface="Calibri" panose="020F0502020204030204"/>
                <a:ea typeface="+mn-ea"/>
                <a:cs typeface="+mn-cs"/>
              </a:rPr>
              <a:pPr fontAlgn="auto">
                <a:spcBef>
                  <a:spcPts val="0"/>
                </a:spcBef>
                <a:spcAft>
                  <a:spcPts val="600"/>
                </a:spcAft>
                <a:defRPr/>
              </a:pPr>
              <a:t>12</a:t>
            </a:fld>
            <a:endParaRPr lang="en-US">
              <a:solidFill>
                <a:srgbClr val="FFFFFF"/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FC66E2-E582-BF8B-E2FB-3657C607C89B}"/>
              </a:ext>
            </a:extLst>
          </p:cNvPr>
          <p:cNvSpPr txBox="1"/>
          <p:nvPr/>
        </p:nvSpPr>
        <p:spPr>
          <a:xfrm>
            <a:off x="2072570" y="3618618"/>
            <a:ext cx="1729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57039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6E41-DCE6-474B-B729-B06A7F64B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20688"/>
            <a:ext cx="10363200" cy="1143000"/>
          </a:xfrm>
        </p:spPr>
        <p:txBody>
          <a:bodyPr/>
          <a:lstStyle/>
          <a:p>
            <a:r>
              <a:rPr lang="en-US" dirty="0"/>
              <a:t>Goal/ Objective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B9DCDA-5E16-7147-8E04-E25CC3A037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D118A-333E-D14F-A7CC-F26895C7C671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4D1E65-CAAF-91A5-90FE-08E2B81B5F23}"/>
              </a:ext>
            </a:extLst>
          </p:cNvPr>
          <p:cNvSpPr txBox="1"/>
          <p:nvPr/>
        </p:nvSpPr>
        <p:spPr>
          <a:xfrm>
            <a:off x="194865" y="1763688"/>
            <a:ext cx="11802270" cy="32316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CA" sz="1800" dirty="0"/>
              <a:t>To evaluate and compare the effectiveness of PCA and NMF for dimensionality reduction in face recognition tasks.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CA" sz="1800" dirty="0"/>
              <a:t>To analyze classification accuracy, reconstruction error, and runtime efficiency of both PCA and NMF.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CA" sz="1800" dirty="0"/>
              <a:t>To investigate the interpretability of feature representations generated by PCA and NMF.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CA" sz="1800" dirty="0"/>
              <a:t>To assess how well each technique preserves identity-relevant features from high-dimensional facial data.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en-CA" sz="1800" dirty="0"/>
              <a:t>To provide actionable insights into choosing between PCA and NMF based on performance versus explainability trade-offs.</a:t>
            </a:r>
          </a:p>
          <a:p>
            <a:pPr algn="l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572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75303-8871-A9FE-FF77-956B48DE4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82119"/>
            <a:ext cx="5460637" cy="1143000"/>
          </a:xfrm>
        </p:spPr>
        <p:txBody>
          <a:bodyPr/>
          <a:lstStyle/>
          <a:p>
            <a:r>
              <a:rPr lang="en-CA" dirty="0"/>
              <a:t>Group Member’s Role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3715C-4186-1656-0BA4-A1ECDFDE02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D118A-333E-D14F-A7CC-F26895C7C671}" type="slidenum">
              <a:rPr lang="en-US" smtClean="0"/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1AF9D8-8A88-6C35-6E29-8DB2DC2FEFF9}"/>
              </a:ext>
            </a:extLst>
          </p:cNvPr>
          <p:cNvSpPr txBox="1"/>
          <p:nvPr/>
        </p:nvSpPr>
        <p:spPr>
          <a:xfrm>
            <a:off x="407368" y="1268760"/>
            <a:ext cx="7138493" cy="47705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1. Janmitsinh Panjrolia</a:t>
            </a:r>
            <a:endParaRPr lang="en-CA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/>
              <a:t>Lead author of the IEEE paper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/>
              <a:t>Implemented PCA algorithm and performance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/>
              <a:t>Handled data preprocessing and visualization (Eigenfaces, t-SNE)</a:t>
            </a:r>
          </a:p>
          <a:p>
            <a:endParaRPr lang="en-CA" sz="2000" dirty="0"/>
          </a:p>
          <a:p>
            <a:r>
              <a:rPr lang="en-CA" sz="2000" b="1" dirty="0"/>
              <a:t>2. Sakshi Mulik</a:t>
            </a:r>
            <a:endParaRPr lang="en-CA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/>
              <a:t>Implemented NMF algorithm and interpretability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/>
              <a:t>Designed experiments and hyperparameter tuning (GridSearchCV)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/>
              <a:t>Contributed to the paper’s explainability and ethical sections</a:t>
            </a:r>
          </a:p>
          <a:p>
            <a:endParaRPr lang="en-CA" sz="2000" dirty="0"/>
          </a:p>
          <a:p>
            <a:r>
              <a:rPr lang="en-CA" sz="2000" b="1" dirty="0"/>
              <a:t>3. Elston Farel</a:t>
            </a:r>
            <a:endParaRPr lang="en-CA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/>
              <a:t>Managed code integration and testing pipeline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/>
              <a:t>Prepared the final PowerPoint presentation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dirty="0"/>
              <a:t>Handled formatting, references, and submission of the IEEE paper</a:t>
            </a:r>
          </a:p>
          <a:p>
            <a:pPr algn="l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12649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454DD-09BF-17DF-2828-E3C21CD7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92" y="783896"/>
            <a:ext cx="3531225" cy="1224136"/>
          </a:xfrm>
        </p:spPr>
        <p:txBody>
          <a:bodyPr/>
          <a:lstStyle/>
          <a:p>
            <a:r>
              <a:rPr lang="en-CA" dirty="0"/>
              <a:t>Real life Applications 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97640-988E-201B-BE2B-6916E9D249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D118A-333E-D14F-A7CC-F26895C7C671}" type="slidenum">
              <a:rPr lang="en-US" smtClean="0"/>
              <a:t>4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810D22-7576-31FF-4CEC-980A7F22FAF4}"/>
              </a:ext>
            </a:extLst>
          </p:cNvPr>
          <p:cNvCxnSpPr/>
          <p:nvPr/>
        </p:nvCxnSpPr>
        <p:spPr bwMode="auto">
          <a:xfrm>
            <a:off x="4511824" y="476672"/>
            <a:ext cx="0" cy="580526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person holding a tablet&#10;&#10;Description automatically generated">
            <a:extLst>
              <a:ext uri="{FF2B5EF4-FFF2-40B4-BE49-F238E27FC236}">
                <a16:creationId xmlns:a16="http://schemas.microsoft.com/office/drawing/2014/main" id="{BBDB682B-CF39-BAA6-E63A-994894B64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63352" y="2190574"/>
            <a:ext cx="3542681" cy="23617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41FA33-4D59-9310-D5A6-2F61ABA857B3}"/>
              </a:ext>
            </a:extLst>
          </p:cNvPr>
          <p:cNvSpPr txBox="1"/>
          <p:nvPr/>
        </p:nvSpPr>
        <p:spPr>
          <a:xfrm>
            <a:off x="4912632" y="783896"/>
            <a:ext cx="58993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These are the Real-life applications based on our paper:</a:t>
            </a:r>
          </a:p>
          <a:p>
            <a:endParaRPr lang="en-CA" b="1" dirty="0"/>
          </a:p>
          <a:p>
            <a:r>
              <a:rPr lang="en-CA" b="1" dirty="0"/>
              <a:t>PCA Applications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200" dirty="0"/>
              <a:t>Biometric authentication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200" dirty="0"/>
              <a:t>Real-time public surveillance</a:t>
            </a:r>
          </a:p>
          <a:p>
            <a:endParaRPr lang="en-CA" sz="2000" dirty="0"/>
          </a:p>
          <a:p>
            <a:r>
              <a:rPr lang="en-CA" b="1" dirty="0"/>
              <a:t>NMF Applications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200" dirty="0"/>
              <a:t>Forensic and criminal investigations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200" dirty="0"/>
              <a:t>Medical imaging and diagnostics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200" dirty="0"/>
              <a:t>Explainable AI in sensitive domains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200" dirty="0"/>
              <a:t>Assistive technologies for visually impaired users</a:t>
            </a:r>
          </a:p>
          <a:p>
            <a:endParaRPr lang="en-CA" dirty="0"/>
          </a:p>
          <a:p>
            <a:pPr algn="l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0788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A2672-F1BF-88DE-583D-D18A96AD9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BF8BB-815E-5F4B-6D07-F322B13DF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476672"/>
            <a:ext cx="11377264" cy="1143000"/>
          </a:xfrm>
        </p:spPr>
        <p:txBody>
          <a:bodyPr/>
          <a:lstStyle/>
          <a:p>
            <a:r>
              <a:rPr lang="en-CA" dirty="0"/>
              <a:t> Dataset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167D6-B7AA-761D-7590-1D154F20F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371600"/>
            <a:ext cx="6120680" cy="4505672"/>
          </a:xfrm>
        </p:spPr>
        <p:txBody>
          <a:bodyPr/>
          <a:lstStyle/>
          <a:p>
            <a:pPr marL="0" indent="0">
              <a:buNone/>
            </a:pPr>
            <a:r>
              <a:rPr lang="en-CA" b="1" i="0" dirty="0">
                <a:solidFill>
                  <a:srgbClr val="20212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ORL database for training and testing:</a:t>
            </a:r>
          </a:p>
          <a:p>
            <a:r>
              <a:rPr lang="en-CA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ORL Database of Faces is set of face images taken between April 1992 and April 1994 at the lab.</a:t>
            </a:r>
            <a:endParaRPr lang="en-CA" sz="2000" b="1" i="0" dirty="0">
              <a:solidFill>
                <a:srgbClr val="20212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A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are ten different images of each of 40 distinct subjects. For some subjects, the images were taken at different times, varying the lighting, facial expressions (open / closed eyes, smiling / not smiling) and facial details.</a:t>
            </a:r>
          </a:p>
          <a:p>
            <a:r>
              <a:rPr lang="en-CA" sz="2000" b="0" i="0" dirty="0">
                <a:solidFill>
                  <a:srgbClr val="3C404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All the images were taken against a dark homogeneous background with the subjects in an upright, frontal position (with tolerance for some side movement).s / no glasses).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www.kaggle.com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/datasets/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tavarez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/the-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orl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-database-for-training-and-testing/data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AB56F-7A88-DDAA-83F8-574D8F223E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D118A-333E-D14F-A7CC-F26895C7C671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 descr="A person wearing glasses and a suit&#10;&#10;Description automatically generated">
            <a:extLst>
              <a:ext uri="{FF2B5EF4-FFF2-40B4-BE49-F238E27FC236}">
                <a16:creationId xmlns:a16="http://schemas.microsoft.com/office/drawing/2014/main" id="{0379DA64-3657-CB19-2D5A-ED55E0D22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6320" y="4176875"/>
            <a:ext cx="1506361" cy="1481307"/>
          </a:xfrm>
          <a:prstGeom prst="rect">
            <a:avLst/>
          </a:prstGeom>
        </p:spPr>
      </p:pic>
      <p:pic>
        <p:nvPicPr>
          <p:cNvPr id="8" name="Picture 7" descr="A person with glasses and mouth open&#10;&#10;Description automatically generated">
            <a:extLst>
              <a:ext uri="{FF2B5EF4-FFF2-40B4-BE49-F238E27FC236}">
                <a16:creationId xmlns:a16="http://schemas.microsoft.com/office/drawing/2014/main" id="{F20289D9-9DF1-F628-6A0A-3372D9112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8757" y="2695568"/>
            <a:ext cx="1516390" cy="1481307"/>
          </a:xfrm>
          <a:prstGeom prst="rect">
            <a:avLst/>
          </a:prstGeom>
        </p:spPr>
      </p:pic>
      <p:pic>
        <p:nvPicPr>
          <p:cNvPr id="10" name="Picture 9" descr="A person with curly hair&#10;&#10;Description automatically generated">
            <a:extLst>
              <a:ext uri="{FF2B5EF4-FFF2-40B4-BE49-F238E27FC236}">
                <a16:creationId xmlns:a16="http://schemas.microsoft.com/office/drawing/2014/main" id="{763DC2C2-46FB-F605-B60E-4DC9758D43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8696" y="2695568"/>
            <a:ext cx="1513985" cy="1481307"/>
          </a:xfrm>
          <a:prstGeom prst="rect">
            <a:avLst/>
          </a:prstGeom>
        </p:spPr>
      </p:pic>
      <p:pic>
        <p:nvPicPr>
          <p:cNvPr id="12" name="Picture 11" descr="A person with curly hair&#10;&#10;Description automatically generated">
            <a:extLst>
              <a:ext uri="{FF2B5EF4-FFF2-40B4-BE49-F238E27FC236}">
                <a16:creationId xmlns:a16="http://schemas.microsoft.com/office/drawing/2014/main" id="{C1730499-C8E0-5588-A4EB-4826272ED2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9959" y="4176875"/>
            <a:ext cx="1506361" cy="1481307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CED0A84E-6D10-73AD-57D9-3D65248EB32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8950" t="17001" r="2157" b="5874"/>
          <a:stretch/>
        </p:blipFill>
        <p:spPr>
          <a:xfrm>
            <a:off x="6629971" y="761764"/>
            <a:ext cx="4710351" cy="1893659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8936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3288E-B317-AB51-3D9C-52E8911AF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9C2C8-7B33-E9D4-6FCB-49BD506C0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363" y="1371600"/>
            <a:ext cx="10363200" cy="4114800"/>
          </a:xfrm>
        </p:spPr>
        <p:txBody>
          <a:bodyPr/>
          <a:lstStyle/>
          <a:p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the ORL face dataset with preprocessing (resizing, grayscale conversion, contrast enhancement, normalization).</a:t>
            </a:r>
          </a:p>
          <a:p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data augmentation to increase robustness and generalization.</a:t>
            </a:r>
          </a:p>
          <a:p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dimensionality using PCA (with randomized SVD) and NMF (with NNDSVD initialization).</a:t>
            </a:r>
          </a:p>
          <a:p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SVM classifiers (RBF kernel for PCA, polynomial kernel for NMF) on transformed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Visualized components and feature separability using Eigenfaces, NMF parts, and t-SNE projection.</a:t>
            </a:r>
          </a:p>
          <a:p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Stratified data split: 60% train, 20% </a:t>
            </a:r>
            <a:r>
              <a:rPr lang="en-CA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</a:t>
            </a: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20% test" and "Hyperparameter tuning using GridSearchCV.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69BED-C1EF-3BDA-4DBD-8BDD3A87B0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D118A-333E-D14F-A7CC-F26895C7C671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4082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D9322-FD91-E247-D8A8-CE56211F2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13DF-44A2-7444-B948-74D307D11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and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3359AA-3614-004D-1705-56CFC0C636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D118A-333E-D14F-A7CC-F26895C7C671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C54B2E-2C1F-FC9C-B731-173ABE4AFB3D}"/>
              </a:ext>
            </a:extLst>
          </p:cNvPr>
          <p:cNvSpPr txBox="1"/>
          <p:nvPr/>
        </p:nvSpPr>
        <p:spPr>
          <a:xfrm>
            <a:off x="639542" y="1340768"/>
            <a:ext cx="4228530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PCA: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</a:t>
            </a: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O(nd² + d³)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Complexity:</a:t>
            </a: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</a:t>
            </a:r>
            <a:r>
              <a:rPr lang="en-CA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d²)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Class:</a:t>
            </a: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Polynomial (P)</a:t>
            </a:r>
          </a:p>
          <a:p>
            <a:pPr>
              <a:lnSpc>
                <a:spcPct val="150000"/>
              </a:lnSpc>
            </a:pPr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NMF:</a:t>
            </a:r>
            <a:endParaRPr lang="en-C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Complexity:</a:t>
            </a: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O(T · n · k · d)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Complexity:</a:t>
            </a: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O(</a:t>
            </a:r>
            <a:r>
              <a:rPr lang="en-CA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nk</a:t>
            </a: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CA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kd</a:t>
            </a: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Class:</a:t>
            </a:r>
            <a:r>
              <a:rPr lang="en-CA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NP-Hard</a:t>
            </a:r>
          </a:p>
          <a:p>
            <a:pPr algn="l"/>
            <a:endParaRPr lang="en-US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43C42E-324F-ACF5-A7F9-804029CD4703}"/>
              </a:ext>
            </a:extLst>
          </p:cNvPr>
          <p:cNvSpPr txBox="1"/>
          <p:nvPr/>
        </p:nvSpPr>
        <p:spPr>
          <a:xfrm>
            <a:off x="6023380" y="1340768"/>
            <a:ext cx="5086649" cy="464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Classification Accuracy: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200" dirty="0"/>
              <a:t>PCA → </a:t>
            </a:r>
            <a:r>
              <a:rPr lang="en-CA" sz="2200" b="1" dirty="0"/>
              <a:t>92.6%</a:t>
            </a:r>
            <a:endParaRPr lang="en-CA" sz="2200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200" dirty="0"/>
              <a:t>NMF → </a:t>
            </a:r>
            <a:r>
              <a:rPr lang="en-CA" sz="2200" b="1" dirty="0"/>
              <a:t>88.6%</a:t>
            </a:r>
            <a:endParaRPr lang="en-CA" sz="2200" dirty="0"/>
          </a:p>
          <a:p>
            <a:r>
              <a:rPr lang="en-CA" b="1" dirty="0"/>
              <a:t>Reconstruction Error (MSE):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200" dirty="0"/>
              <a:t>PCA → Lower (e.g., at k=40: 17.8)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200" dirty="0"/>
              <a:t>NMF → Higher (e.g., at k=40: 31.4)</a:t>
            </a:r>
          </a:p>
          <a:p>
            <a:r>
              <a:rPr lang="en-CA" b="1" dirty="0"/>
              <a:t>Runtime: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200" dirty="0"/>
              <a:t>PCA → Faster (closed-form SVD)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200" dirty="0"/>
              <a:t>NMF → Slower (iterative updates)</a:t>
            </a:r>
          </a:p>
          <a:p>
            <a:r>
              <a:rPr lang="en-CA" b="1" dirty="0"/>
              <a:t>Interpretability: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sz="2200" dirty="0"/>
              <a:t>PCA → Low (holistic eigenfaces)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200" dirty="0"/>
              <a:t>NMF → High (parts-based facial features)</a:t>
            </a:r>
            <a:endParaRPr lang="en-CA" dirty="0"/>
          </a:p>
          <a:p>
            <a:pPr algn="l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26847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BE173-BCE0-1963-5860-827530077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: PCA Vs NMF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00B5F-D33F-2FDC-2D58-C965C6F70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363" y="1752600"/>
            <a:ext cx="7044813" cy="41148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                                   PCA              NMF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-------------------------------------------------------------------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Reconstruction Error            Lower            Higher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Interpretability                      Low               High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Accuracy        High              Competitive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                               Faster             Slower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DF447-AF68-4A6D-D5DD-ECBD6D9802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D118A-333E-D14F-A7CC-F26895C7C671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 descr="A paper with text and numbers&#10;&#10;Description automatically generated">
            <a:extLst>
              <a:ext uri="{FF2B5EF4-FFF2-40B4-BE49-F238E27FC236}">
                <a16:creationId xmlns:a16="http://schemas.microsoft.com/office/drawing/2014/main" id="{A60197B6-621B-EDB6-08B9-3028A86D3F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11" t="5269" r="3172" b="5210"/>
          <a:stretch/>
        </p:blipFill>
        <p:spPr>
          <a:xfrm>
            <a:off x="7752184" y="1124744"/>
            <a:ext cx="3876461" cy="489654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67742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B5A769-213A-F4FF-EACA-93DC0DEBA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3C8B8-C745-D033-E7F1-55446DD5F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Challenges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34E83-9262-C89D-A68B-BA98814D37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5D118A-333E-D14F-A7CC-F26895C7C67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E6AE05-5ABB-FEA3-3DCD-23DEC6A77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363" y="1371600"/>
            <a:ext cx="7116821" cy="443366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bias and limited diversity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gender, skin tone, age, and expressions, affecting model fairness.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 to noise and occlusion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especially in real-world conditions with masks, sunglasses, or poor lighting.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concerns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privacy risks, surveillance misuse, and potential discrimination.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limitations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PCA scaling moderately and NMF facing greater challenges for large datasets.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sensitivity in NMF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requiring careful initialization and tuning to avoid poor convergence.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robustness</a:t>
            </a:r>
            <a:r>
              <a:rPr lang="en-C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compared to deep learning methods in handling complex and large-scale data.</a:t>
            </a:r>
          </a:p>
          <a:p>
            <a:pPr marL="0" indent="0">
              <a:buNone/>
            </a:pPr>
            <a:endParaRPr lang="en-CA" dirty="0"/>
          </a:p>
          <a:p>
            <a:endParaRPr lang="en-US" dirty="0"/>
          </a:p>
        </p:txBody>
      </p:sp>
      <p:pic>
        <p:nvPicPr>
          <p:cNvPr id="8" name="Picture 7" descr="A person walking over a blue arrow&#10;&#10;Description automatically generated">
            <a:extLst>
              <a:ext uri="{FF2B5EF4-FFF2-40B4-BE49-F238E27FC236}">
                <a16:creationId xmlns:a16="http://schemas.microsoft.com/office/drawing/2014/main" id="{F22C9AFE-01B0-66D3-8E30-CE6F0040F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896200" y="1926636"/>
            <a:ext cx="3932891" cy="3004728"/>
          </a:xfrm>
          <a:prstGeom prst="rect">
            <a:avLst/>
          </a:prstGeom>
          <a:pattFill prst="pct5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8126616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Concordia Theme Colors">
      <a:dk1>
        <a:srgbClr val="000000"/>
      </a:dk1>
      <a:lt1>
        <a:srgbClr val="FFFFFF"/>
      </a:lt1>
      <a:dk2>
        <a:srgbClr val="2B2B2B"/>
      </a:dk2>
      <a:lt2>
        <a:srgbClr val="BCBCBC"/>
      </a:lt2>
      <a:accent1>
        <a:srgbClr val="912337"/>
      </a:accent1>
      <a:accent2>
        <a:srgbClr val="DA3A15"/>
      </a:accent2>
      <a:accent3>
        <a:srgbClr val="00776F"/>
      </a:accent3>
      <a:accent4>
        <a:srgbClr val="E90065"/>
      </a:accent4>
      <a:accent5>
        <a:srgbClr val="00ACEF"/>
      </a:accent5>
      <a:accent6>
        <a:srgbClr val="8BC53D"/>
      </a:accent6>
      <a:hlink>
        <a:srgbClr val="912337"/>
      </a:hlink>
      <a:folHlink>
        <a:srgbClr val="0E317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32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pitchFamily="-32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+mn-lt"/>
          </a:defRPr>
        </a:defPPr>
      </a:lstStyle>
    </a:txDef>
  </a:objectDefaults>
  <a:extraClrSchemeLst>
    <a:extraClrScheme>
      <a:clrScheme name="Concordia-PP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cordia-PP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cordia-PP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24-89107-VPAA-50th Anniversary-Powerpoint Template.pptx" id="{A6889B2D-A636-6249-B6CA-D1BDCF7571BE}" vid="{3B1AAAC2-0245-0F4D-A6FD-F233B6EC9A3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B386EA0FF62C247B14C6A34B4857221" ma:contentTypeVersion="10" ma:contentTypeDescription="Create a new document." ma:contentTypeScope="" ma:versionID="9567f3b11bc26355ddef8818b9c95748">
  <xsd:schema xmlns:xsd="http://www.w3.org/2001/XMLSchema" xmlns:xs="http://www.w3.org/2001/XMLSchema" xmlns:p="http://schemas.microsoft.com/office/2006/metadata/properties" xmlns:ns2="1df74f4a-f6d1-492f-8440-6651b83649a1" xmlns:ns3="aee839de-00bf-4376-a641-f2a43ee2c517" targetNamespace="http://schemas.microsoft.com/office/2006/metadata/properties" ma:root="true" ma:fieldsID="8d5637416419ab8808b5d9143128fc59" ns2:_="" ns3:_="">
    <xsd:import namespace="1df74f4a-f6d1-492f-8440-6651b83649a1"/>
    <xsd:import namespace="aee839de-00bf-4376-a641-f2a43ee2c517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f74f4a-f6d1-492f-8440-6651b83649a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2111843b-6948-4e45-a4d0-217e70d3d48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e839de-00bf-4376-a641-f2a43ee2c517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c287f19a-04e3-4d98-99d0-e9f2f473b6c9}" ma:internalName="TaxCatchAll" ma:showField="CatchAllData" ma:web="aee839de-00bf-4376-a641-f2a43ee2c51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df74f4a-f6d1-492f-8440-6651b83649a1">
      <Terms xmlns="http://schemas.microsoft.com/office/infopath/2007/PartnerControls"/>
    </lcf76f155ced4ddcb4097134ff3c332f>
    <TaxCatchAll xmlns="aee839de-00bf-4376-a641-f2a43ee2c517" xsi:nil="true"/>
  </documentManagement>
</p:properties>
</file>

<file path=customXml/itemProps1.xml><?xml version="1.0" encoding="utf-8"?>
<ds:datastoreItem xmlns:ds="http://schemas.openxmlformats.org/officeDocument/2006/customXml" ds:itemID="{BB56F01C-F441-47AA-9DC9-6100782814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B4EB44-E2B4-4291-AD5A-14E69A0F7D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f74f4a-f6d1-492f-8440-6651b83649a1"/>
    <ds:schemaRef ds:uri="aee839de-00bf-4376-a641-f2a43ee2c5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B48C145-AF7B-4484-AB39-783EC9A49E50}">
  <ds:schemaRefs>
    <ds:schemaRef ds:uri="http://schemas.microsoft.com/office/2006/metadata/properties"/>
    <ds:schemaRef ds:uri="http://schemas.microsoft.com/office/infopath/2007/PartnerControls"/>
    <ds:schemaRef ds:uri="1df74f4a-f6d1-492f-8440-6651b83649a1"/>
    <ds:schemaRef ds:uri="aee839de-00bf-4376-a641-f2a43ee2c517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3849</TotalTime>
  <Words>1006</Words>
  <Application>Microsoft Macintosh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Bold</vt:lpstr>
      <vt:lpstr>Calibri</vt:lpstr>
      <vt:lpstr>GillSans Bold</vt:lpstr>
      <vt:lpstr>Times</vt:lpstr>
      <vt:lpstr>Times New Roman</vt:lpstr>
      <vt:lpstr>Wingdings</vt:lpstr>
      <vt:lpstr>Default Theme</vt:lpstr>
      <vt:lpstr>Face Recognition: A Comparative Study of PCA and NMF in Parts-Based Representations</vt:lpstr>
      <vt:lpstr>Goal/ Objective   </vt:lpstr>
      <vt:lpstr>Group Member’s Role</vt:lpstr>
      <vt:lpstr>Real life Applications  </vt:lpstr>
      <vt:lpstr> Dataset</vt:lpstr>
      <vt:lpstr>Methodology</vt:lpstr>
      <vt:lpstr>Complexity and Results</vt:lpstr>
      <vt:lpstr>Results : PCA Vs NMF Comparison</vt:lpstr>
      <vt:lpstr>Challenges</vt:lpstr>
      <vt:lpstr>Conclusion</vt:lpstr>
      <vt:lpstr>References &amp; Code link</vt:lpstr>
      <vt:lpstr>For detailed report please go visit the report here :   https://github.com/sakkii0910/COMP6651_ADT/tree/main/report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Pretty Kotian</dc:creator>
  <cp:lastModifiedBy>Elston Jones Farel</cp:lastModifiedBy>
  <cp:revision>6</cp:revision>
  <dcterms:created xsi:type="dcterms:W3CDTF">2025-04-09T21:16:22Z</dcterms:created>
  <dcterms:modified xsi:type="dcterms:W3CDTF">2025-08-09T18:44:49Z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0x0101009B386EA0FF62C247B14C6A34B4857221</vt:lpwstr>
  </property>
</Properties>
</file>