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0" r:id="rId1"/>
  </p:sldMasterIdLst>
  <p:notesMasterIdLst>
    <p:notesMasterId r:id="rId15"/>
  </p:notesMasterIdLst>
  <p:sldIdLst>
    <p:sldId id="261" r:id="rId2"/>
    <p:sldId id="262" r:id="rId3"/>
    <p:sldId id="257" r:id="rId4"/>
    <p:sldId id="258" r:id="rId5"/>
    <p:sldId id="263" r:id="rId6"/>
    <p:sldId id="265" r:id="rId7"/>
    <p:sldId id="269" r:id="rId8"/>
    <p:sldId id="272" r:id="rId9"/>
    <p:sldId id="274" r:id="rId10"/>
    <p:sldId id="279" r:id="rId11"/>
    <p:sldId id="280" r:id="rId12"/>
    <p:sldId id="260" r:id="rId13"/>
    <p:sldId id="27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2DF76-BC20-46E4-8BEB-A1F529C5270F}" type="datetimeFigureOut">
              <a:rPr lang="fr-FR" smtClean="0"/>
              <a:t>14/06/2013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EBECF-9DF5-40DE-8667-B5C5A844B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89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EBECF-9DF5-40DE-8667-B5C5A844BEE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59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EBECF-9DF5-40DE-8667-B5C5A844BEE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70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EBECF-9DF5-40DE-8667-B5C5A844BEE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17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EBECF-9DF5-40DE-8667-B5C5A844BEE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56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3C24DB-59DA-48D7-A22D-791079285E42}" type="datetime1">
              <a:rPr lang="fr-FR" smtClean="0"/>
              <a:t>14/06/2013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4B2A1A-69F3-4823-8A67-1376E6384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97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C520-04DD-4399-99B1-5E615084DD1B}" type="datetime1">
              <a:rPr lang="fr-FR" smtClean="0"/>
              <a:t>14/06/2013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A1A-69F3-4823-8A67-1376E6384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60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5B2933-A313-4AE1-97C0-233978CDC76A}" type="datetime1">
              <a:rPr lang="fr-FR" smtClean="0"/>
              <a:t>14/06/2013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4B2A1A-69F3-4823-8A67-1376E6384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10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987E-A6A9-4C96-86F6-70E1E3ACA7F2}" type="datetime1">
              <a:rPr lang="fr-FR" smtClean="0"/>
              <a:t>14/06/2013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74B2A1A-69F3-4823-8A67-1376E6384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99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FBFC57-1245-45C7-A36D-AE6AD20D145F}" type="datetime1">
              <a:rPr lang="fr-FR" smtClean="0"/>
              <a:t>14/06/2013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4B2A1A-69F3-4823-8A67-1376E6384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77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B7A1-AFB4-4C8D-83C6-BF62FEAF0078}" type="datetime1">
              <a:rPr lang="fr-FR" smtClean="0"/>
              <a:t>14/06/2013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A1A-69F3-4823-8A67-1376E6384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75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7D2B-C61C-407F-9145-19E55069CF6A}" type="datetime1">
              <a:rPr lang="fr-FR" smtClean="0"/>
              <a:t>14/06/2013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A1A-69F3-4823-8A67-1376E6384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32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D608-77DA-4123-AF08-753268EB0C04}" type="datetime1">
              <a:rPr lang="fr-FR" smtClean="0"/>
              <a:t>14/06/2013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A1A-69F3-4823-8A67-1376E6384F9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0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C21B-ACDE-4D6F-91A3-34C6A495902E}" type="datetime1">
              <a:rPr lang="fr-FR" smtClean="0"/>
              <a:t>14/06/2013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A1A-69F3-4823-8A67-1376E6384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51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89D449-823F-44CE-9393-E65E8A4B514E}" type="datetime1">
              <a:rPr lang="fr-FR" smtClean="0"/>
              <a:t>14/06/2013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4B2A1A-69F3-4823-8A67-1376E6384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02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9A7-8C2F-4124-A7FF-573C649110AE}" type="datetime1">
              <a:rPr lang="fr-FR" smtClean="0"/>
              <a:t>14/06/2013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A1A-69F3-4823-8A67-1376E6384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33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F79E585-2CB1-4BCF-86BF-1113C95FB7E8}" type="datetime1">
              <a:rPr lang="fr-FR" smtClean="0"/>
              <a:t>14/06/2013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74B2A1A-69F3-4823-8A67-1376E6384F9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109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package" Target="../embeddings/Dessin_Microsoft_Visio3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package" Target="../embeddings/Dessin_Microsoft_Visio4.vsd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Dessin_Microsoft_Visio1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package" Target="../embeddings/Dessin_Microsoft_Visio2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>
                <a:effectLst>
                  <a:reflection blurRad="6350" stA="53000" endA="300" endPos="35500" dir="5400000" sy="-90000" algn="bl"/>
                </a:effectLst>
              </a:rPr>
              <a:t>CONCEPTION ET DEVELOPPEMENT D’UN </a:t>
            </a:r>
            <a:r>
              <a:rPr lang="fr-FR" dirty="0" smtClean="0">
                <a:effectLst>
                  <a:reflection blurRad="6350" stA="53000" endA="300" endPos="35500" dir="5400000" sy="-90000" algn="bl"/>
                </a:effectLst>
              </a:rPr>
              <a:t/>
            </a:r>
            <a:br>
              <a:rPr lang="fr-FR" dirty="0" smtClean="0">
                <a:effectLst>
                  <a:reflection blurRad="6350" stA="53000" endA="300" endPos="35500" dir="5400000" sy="-90000" algn="bl"/>
                </a:effectLst>
              </a:rPr>
            </a:br>
            <a:r>
              <a:rPr lang="fr-FR" dirty="0" smtClean="0">
                <a:effectLst>
                  <a:reflection blurRad="6350" stA="53000" endA="300" endPos="35500" dir="5400000" sy="-90000" algn="bl"/>
                </a:effectLst>
              </a:rPr>
              <a:t>SITE </a:t>
            </a:r>
            <a:r>
              <a:rPr lang="fr-FR" dirty="0">
                <a:effectLst>
                  <a:reflection blurRad="6350" stA="53000" endA="300" endPos="35500" dir="5400000" sy="-90000" algn="bl"/>
                </a:effectLst>
              </a:rPr>
              <a:t>WEB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695786"/>
            <a:ext cx="10993546" cy="590321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Spécialité: développement sur internet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622244"/>
            <a:ext cx="2005133" cy="5150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24328" y="3468988"/>
            <a:ext cx="5350412" cy="1552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3200" kern="1600" dirty="0" smtClean="0">
                <a:solidFill>
                  <a:schemeClr val="bg1"/>
                </a:solidFill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Présenté</a:t>
            </a:r>
            <a:r>
              <a:rPr lang="fr-FR" sz="3200" kern="1600" dirty="0" smtClean="0">
                <a:solidFill>
                  <a:schemeClr val="bg1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 :</a:t>
            </a:r>
            <a:endParaRPr lang="fr-FR" sz="1600" dirty="0" smtClean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kern="1600" dirty="0" smtClean="0">
                <a:solidFill>
                  <a:schemeClr val="bg1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SAKLY Ayoub  &amp; MAGHRAOUI Mohamed </a:t>
            </a:r>
            <a:r>
              <a:rPr lang="fr-FR" kern="1600" dirty="0" err="1" smtClean="0">
                <a:solidFill>
                  <a:schemeClr val="bg1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Hédi</a:t>
            </a:r>
            <a:endParaRPr lang="fr-FR" sz="1600" dirty="0" smtClean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kern="1600" dirty="0" smtClean="0">
                <a:solidFill>
                  <a:schemeClr val="bg1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Encadré par: Mr </a:t>
            </a:r>
            <a:r>
              <a:rPr lang="fr-FR" kern="1600" dirty="0" err="1" smtClean="0">
                <a:solidFill>
                  <a:schemeClr val="bg1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Jaziri</a:t>
            </a:r>
            <a:r>
              <a:rPr lang="fr-FR" kern="1600" dirty="0" smtClean="0">
                <a:solidFill>
                  <a:schemeClr val="bg1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kern="1600" dirty="0" err="1" smtClean="0">
                <a:solidFill>
                  <a:schemeClr val="bg1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Issam</a:t>
            </a:r>
            <a:endParaRPr lang="fr-FR" sz="1600" dirty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88427" y="5794410"/>
            <a:ext cx="3179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fr-FR" b="0" kern="1600" spc="75" dirty="0" smtClean="0">
                <a:solidFill>
                  <a:schemeClr val="bg1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Année Universitaire : 2012/2013</a:t>
            </a:r>
            <a:endParaRPr lang="fr-FR" b="1" spc="75" dirty="0">
              <a:solidFill>
                <a:schemeClr val="bg1"/>
              </a:solidFill>
              <a:effectLst/>
              <a:latin typeface="Chaparral Pro" panose="02060503040505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184">
            <a:off x="9612936" y="4691990"/>
            <a:ext cx="2857500" cy="21431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MCT (Ajout article)</a:t>
            </a:r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15877" y="6492875"/>
            <a:ext cx="1052508" cy="365125"/>
          </a:xfrm>
        </p:spPr>
        <p:txBody>
          <a:bodyPr/>
          <a:lstStyle/>
          <a:p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fr-F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259186"/>
              </p:ext>
            </p:extLst>
          </p:nvPr>
        </p:nvGraphicFramePr>
        <p:xfrm>
          <a:off x="416169" y="1885388"/>
          <a:ext cx="11452216" cy="4790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4" imgW="8439261" imgH="5114865" progId="Visio.Drawing.15">
                  <p:embed/>
                </p:oleObj>
              </mc:Choice>
              <mc:Fallback>
                <p:oleObj name="Visio" r:id="rId4" imgW="8439261" imgH="511486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6169" y="1885388"/>
                        <a:ext cx="11452216" cy="4790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0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184">
            <a:off x="9612936" y="4691990"/>
            <a:ext cx="2857500" cy="21431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MCT (Gestion des commandes)</a:t>
            </a:r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15877" y="6492875"/>
            <a:ext cx="1052508" cy="365125"/>
          </a:xfrm>
        </p:spPr>
        <p:txBody>
          <a:bodyPr/>
          <a:lstStyle/>
          <a:p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fr-F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327100"/>
              </p:ext>
            </p:extLst>
          </p:nvPr>
        </p:nvGraphicFramePr>
        <p:xfrm>
          <a:off x="581192" y="2062113"/>
          <a:ext cx="11137196" cy="443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4" imgW="9715502" imgH="5295820" progId="Visio.Drawing.15">
                  <p:embed/>
                </p:oleObj>
              </mc:Choice>
              <mc:Fallback>
                <p:oleObj name="Visio" r:id="rId4" imgW="9715502" imgH="52958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1192" y="2062113"/>
                        <a:ext cx="11137196" cy="443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9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184">
            <a:off x="9612936" y="4691990"/>
            <a:ext cx="2857500" cy="21431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>
            <a:normAutofit/>
          </a:bodyPr>
          <a:lstStyle/>
          <a:p>
            <a:r>
              <a:rPr lang="fr-FR" sz="2400" dirty="0"/>
              <a:t>A</a:t>
            </a:r>
            <a:r>
              <a:rPr lang="fr-FR" sz="2400" dirty="0" smtClean="0"/>
              <a:t>ide </a:t>
            </a:r>
            <a:r>
              <a:rPr lang="fr-FR" sz="2400" dirty="0"/>
              <a:t>le client à savoir et chercher des articles (bijoux</a:t>
            </a:r>
            <a:r>
              <a:rPr lang="fr-FR" sz="2400" dirty="0" smtClean="0"/>
              <a:t>). </a:t>
            </a:r>
            <a:endParaRPr lang="fr-FR" sz="2400" dirty="0"/>
          </a:p>
          <a:p>
            <a:r>
              <a:rPr lang="fr-FR" sz="2400" dirty="0" smtClean="0"/>
              <a:t>Couvrir </a:t>
            </a:r>
            <a:r>
              <a:rPr lang="fr-FR" sz="2400" dirty="0"/>
              <a:t>la présentation des services en promotion à la page d’accueil et leur </a:t>
            </a:r>
            <a:r>
              <a:rPr lang="fr-FR" sz="2400" dirty="0" smtClean="0"/>
              <a:t>recherche.</a:t>
            </a:r>
            <a:endParaRPr lang="fr-FR" sz="2400" dirty="0"/>
          </a:p>
          <a:p>
            <a:r>
              <a:rPr lang="fr-FR" sz="2400" dirty="0" smtClean="0"/>
              <a:t>Interface </a:t>
            </a:r>
            <a:r>
              <a:rPr lang="fr-FR" sz="2400" dirty="0"/>
              <a:t>directe entre un internaute visiteur et le propriétaire de la </a:t>
            </a:r>
            <a:r>
              <a:rPr lang="fr-FR" sz="2400" dirty="0" smtClean="0"/>
              <a:t>bijouterie.</a:t>
            </a:r>
          </a:p>
          <a:p>
            <a:r>
              <a:rPr lang="fr-FR" sz="2400" dirty="0" smtClean="0"/>
              <a:t>L’internaute </a:t>
            </a:r>
            <a:r>
              <a:rPr lang="fr-FR" sz="2400" dirty="0"/>
              <a:t>ou le client peut envoi des messages au propriétaire, ainsi l’administrateur lui répond le plus vite possible.</a:t>
            </a:r>
          </a:p>
          <a:p>
            <a:r>
              <a:rPr lang="fr-FR" sz="2400" dirty="0"/>
              <a:t>L’internaute ou le client peut aussi recevoir les newsletters du site après avoir inscrit.</a:t>
            </a:r>
          </a:p>
          <a:p>
            <a:endParaRPr lang="fr-FR" sz="2400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15877" y="6492875"/>
            <a:ext cx="1052508" cy="365125"/>
          </a:xfrm>
        </p:spPr>
        <p:txBody>
          <a:bodyPr/>
          <a:lstStyle/>
          <a:p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fr-FR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1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5003" y="605307"/>
            <a:ext cx="11333407" cy="5253493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9900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2505">
            <a:off x="5006703" y="1400018"/>
            <a:ext cx="7997129" cy="5857273"/>
          </a:xfrm>
        </p:spPr>
      </p:pic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10815877" y="6492875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192" y="2151122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Objectifs</a:t>
            </a:r>
            <a:endParaRPr lang="fr-FR" sz="2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Les besoins</a:t>
            </a:r>
            <a:endParaRPr lang="fr-FR" sz="2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 </a:t>
            </a:r>
            <a:r>
              <a:rPr lang="fr-FR" sz="2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d’utilisation</a:t>
            </a:r>
            <a:endParaRPr lang="fr-FR" sz="2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Diagramme du cas d’utilisation </a:t>
            </a:r>
            <a:r>
              <a:rPr lang="fr-FR" sz="2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initial</a:t>
            </a:r>
            <a:endParaRPr lang="fr-FR" sz="2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Modèle conceptuelle des </a:t>
            </a:r>
            <a:r>
              <a:rPr lang="fr-FR" sz="2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données</a:t>
            </a:r>
            <a:endParaRPr lang="fr-FR" sz="2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Modèles </a:t>
            </a:r>
            <a:r>
              <a:rPr lang="fr-FR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conceptuelle des traitements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  <a:p>
            <a:endParaRPr lang="fr-FR" sz="2500" dirty="0"/>
          </a:p>
          <a:p>
            <a:endParaRPr lang="fr-FR" sz="2500" dirty="0"/>
          </a:p>
          <a:p>
            <a:endParaRPr lang="fr-FR" sz="2500" dirty="0"/>
          </a:p>
          <a:p>
            <a:endParaRPr lang="fr-FR" sz="2500" dirty="0"/>
          </a:p>
          <a:p>
            <a:endParaRPr lang="fr-FR" sz="2500" dirty="0"/>
          </a:p>
          <a:p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154979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184">
            <a:off x="9612936" y="4691990"/>
            <a:ext cx="2857500" cy="2143125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81192" y="1944343"/>
            <a:ext cx="110296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571500" algn="l"/>
              </a:tabLst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15877" y="6492875"/>
            <a:ext cx="1052508" cy="365125"/>
          </a:xfrm>
        </p:spPr>
        <p:txBody>
          <a:bodyPr/>
          <a:lstStyle/>
          <a:p>
            <a:fld id="{674B2A1A-69F3-4823-8A67-1376E6384F9F}" type="slidenum">
              <a:rPr lang="fr-FR" sz="14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fld>
            <a:endParaRPr lang="fr-F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967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Présentation </a:t>
            </a:r>
          </a:p>
          <a:p>
            <a:r>
              <a:rPr lang="fr-FR" dirty="0" err="1" smtClean="0"/>
              <a:t>problematique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34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292439"/>
            <a:ext cx="11029615" cy="356636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Dynamique </a:t>
            </a:r>
          </a:p>
          <a:p>
            <a:r>
              <a:rPr lang="fr-FR" sz="3600" dirty="0"/>
              <a:t>P</a:t>
            </a:r>
            <a:r>
              <a:rPr lang="fr-FR" sz="3600" dirty="0" smtClean="0"/>
              <a:t>aramétrable </a:t>
            </a:r>
          </a:p>
          <a:p>
            <a:r>
              <a:rPr lang="fr-FR" sz="3600" dirty="0"/>
              <a:t>C</a:t>
            </a:r>
            <a:r>
              <a:rPr lang="fr-FR" sz="3600" dirty="0" smtClean="0"/>
              <a:t>ommercial</a:t>
            </a:r>
            <a:endParaRPr lang="fr-FR" sz="3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A1A-69F3-4823-8A67-1376E6384F9F}" type="slidenum">
              <a:rPr lang="fr-FR" smtClean="0"/>
              <a:t>4</a:t>
            </a:fld>
            <a:endParaRPr lang="fr-FR"/>
          </a:p>
        </p:txBody>
      </p:sp>
      <p:pic>
        <p:nvPicPr>
          <p:cNvPr id="7" name="Espace réservé du contenu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184">
            <a:off x="9612936" y="4691990"/>
            <a:ext cx="2857500" cy="2143125"/>
          </a:xfrm>
          <a:prstGeom prst="rect">
            <a:avLst/>
          </a:prstGeom>
        </p:spPr>
      </p:pic>
      <p:sp>
        <p:nvSpPr>
          <p:cNvPr id="8" name="Espace réservé du numéro de diapositive 4"/>
          <p:cNvSpPr txBox="1">
            <a:spLocks/>
          </p:cNvSpPr>
          <p:nvPr/>
        </p:nvSpPr>
        <p:spPr>
          <a:xfrm>
            <a:off x="10815877" y="6492875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3463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besoins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953037"/>
            <a:ext cx="11029615" cy="59049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Les besoins fonctionnels</a:t>
            </a:r>
          </a:p>
          <a:p>
            <a:pPr marL="0" lvl="0" indent="0">
              <a:buNone/>
            </a:pPr>
            <a:r>
              <a:rPr lang="fr-FR" sz="3600" dirty="0" smtClean="0"/>
              <a:t>		</a:t>
            </a:r>
            <a:r>
              <a:rPr lang="fr-FR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fr-FR" sz="3600" dirty="0"/>
              <a:t>A</a:t>
            </a:r>
            <a:r>
              <a:rPr lang="fr-FR" sz="3600" dirty="0" smtClean="0"/>
              <a:t>dministration</a:t>
            </a:r>
            <a:r>
              <a:rPr lang="fr-FR" sz="3600" dirty="0"/>
              <a:t> </a:t>
            </a:r>
            <a:endParaRPr lang="fr-FR" sz="3600" dirty="0" smtClean="0"/>
          </a:p>
          <a:p>
            <a:pPr marL="0" lvl="0" indent="0">
              <a:buNone/>
            </a:pPr>
            <a:r>
              <a:rPr lang="fr-FR" sz="3600" dirty="0" smtClean="0"/>
              <a:t>		</a:t>
            </a:r>
            <a:r>
              <a:rPr lang="fr-FR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fr-FR" sz="3600" dirty="0" smtClean="0"/>
              <a:t>Clientèle</a:t>
            </a:r>
            <a:endParaRPr lang="fr-FR" sz="3600" dirty="0" smtClean="0"/>
          </a:p>
          <a:p>
            <a:r>
              <a:rPr lang="fr-FR" sz="3600" dirty="0" smtClean="0"/>
              <a:t>Les besoins non fonctionnels</a:t>
            </a:r>
            <a:r>
              <a:rPr lang="fr-FR" sz="2800" dirty="0"/>
              <a:t> </a:t>
            </a:r>
          </a:p>
        </p:txBody>
      </p:sp>
      <p:pic>
        <p:nvPicPr>
          <p:cNvPr id="5" name="Espace réservé du contenu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184">
            <a:off x="9612936" y="4691990"/>
            <a:ext cx="2857500" cy="2143125"/>
          </a:xfrm>
          <a:prstGeom prst="rect">
            <a:avLst/>
          </a:prstGeom>
        </p:spPr>
      </p:pic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15877" y="6492875"/>
            <a:ext cx="1052508" cy="365125"/>
          </a:xfrm>
        </p:spPr>
        <p:txBody>
          <a:bodyPr/>
          <a:lstStyle/>
          <a:p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fr-F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197" y="2180496"/>
            <a:ext cx="10738610" cy="3678303"/>
          </a:xfrm>
        </p:spPr>
        <p:txBody>
          <a:bodyPr>
            <a:normAutofit/>
          </a:bodyPr>
          <a:lstStyle/>
          <a:p>
            <a:r>
              <a:rPr lang="fr-FR" sz="4400" dirty="0" smtClean="0"/>
              <a:t>Administrateur</a:t>
            </a:r>
          </a:p>
          <a:p>
            <a:r>
              <a:rPr lang="fr-FR" sz="4400" dirty="0" smtClean="0"/>
              <a:t>Client</a:t>
            </a:r>
          </a:p>
          <a:p>
            <a:r>
              <a:rPr lang="fr-FR" sz="4400" dirty="0" smtClean="0"/>
              <a:t>Internaute</a:t>
            </a:r>
            <a:endParaRPr lang="fr-FR" sz="4400" dirty="0"/>
          </a:p>
        </p:txBody>
      </p:sp>
      <p:pic>
        <p:nvPicPr>
          <p:cNvPr id="5" name="Espace réservé du contenu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184">
            <a:off x="9612936" y="4691990"/>
            <a:ext cx="2857500" cy="2143125"/>
          </a:xfrm>
          <a:prstGeom prst="rect">
            <a:avLst/>
          </a:prstGeom>
        </p:spPr>
      </p:pic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15877" y="6492875"/>
            <a:ext cx="1052508" cy="365125"/>
          </a:xfrm>
        </p:spPr>
        <p:txBody>
          <a:bodyPr/>
          <a:lstStyle/>
          <a:p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fr-F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184">
            <a:off x="9612936" y="4691990"/>
            <a:ext cx="2857500" cy="2143125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du cas d’utilisation initial</a:t>
            </a:r>
            <a:endParaRPr lang="fr-F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71223" y="9992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328675"/>
              </p:ext>
            </p:extLst>
          </p:nvPr>
        </p:nvGraphicFramePr>
        <p:xfrm>
          <a:off x="464234" y="1825780"/>
          <a:ext cx="11146573" cy="4543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4" imgW="9248632" imgH="5972283" progId="Visio.Drawing.15">
                  <p:embed/>
                </p:oleObj>
              </mc:Choice>
              <mc:Fallback>
                <p:oleObj name="Visio" r:id="rId4" imgW="9248632" imgH="597228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234" y="1825780"/>
                        <a:ext cx="11146573" cy="4543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351851" y="6479569"/>
            <a:ext cx="31297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Diagramme </a:t>
            </a:r>
            <a:r>
              <a:rPr lang="fr-FR" sz="1600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du cas d’utilisation initial</a:t>
            </a:r>
            <a:endParaRPr lang="fr-FR" sz="1600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15877" y="6492875"/>
            <a:ext cx="1052508" cy="365125"/>
          </a:xfrm>
        </p:spPr>
        <p:txBody>
          <a:bodyPr/>
          <a:lstStyle/>
          <a:p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fr-FR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184">
            <a:off x="9612936" y="4691990"/>
            <a:ext cx="2857500" cy="21431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Conceptuelle Des données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1" y="1815920"/>
            <a:ext cx="8947052" cy="50769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02624" y="6641596"/>
            <a:ext cx="23867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Schéma extrait de la base de données</a:t>
            </a:r>
            <a:endParaRPr lang="fr-FR" sz="9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15877" y="6492875"/>
            <a:ext cx="1052508" cy="365125"/>
          </a:xfrm>
        </p:spPr>
        <p:txBody>
          <a:bodyPr/>
          <a:lstStyle/>
          <a:p>
            <a:r>
              <a:rPr lang="fr-F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fr-FR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Conceptuelle des traitements</a:t>
            </a:r>
            <a:endParaRPr lang="fr-FR" dirty="0"/>
          </a:p>
        </p:txBody>
      </p:sp>
      <p:pic>
        <p:nvPicPr>
          <p:cNvPr id="5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184">
            <a:off x="9612936" y="4691990"/>
            <a:ext cx="2857500" cy="2143125"/>
          </a:xfrm>
        </p:spPr>
      </p:pic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15877" y="6492875"/>
            <a:ext cx="1052508" cy="365125"/>
          </a:xfrm>
        </p:spPr>
        <p:txBody>
          <a:bodyPr/>
          <a:lstStyle/>
          <a:p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fr-F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09882"/>
              </p:ext>
            </p:extLst>
          </p:nvPr>
        </p:nvGraphicFramePr>
        <p:xfrm>
          <a:off x="581191" y="1841680"/>
          <a:ext cx="11029617" cy="4865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4" imgW="8210418" imgH="4991276" progId="Visio.Drawing.15">
                  <p:embed/>
                </p:oleObj>
              </mc:Choice>
              <mc:Fallback>
                <p:oleObj name="Visio" r:id="rId4" imgW="8210418" imgH="499127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1191" y="1841680"/>
                        <a:ext cx="11029617" cy="4865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7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TC103457464[[fn=Dividende]]</Template>
  <TotalTime>241</TotalTime>
  <Words>185</Words>
  <Application>Microsoft Office PowerPoint</Application>
  <PresentationFormat>Grand écran</PresentationFormat>
  <Paragraphs>66</Paragraphs>
  <Slides>13</Slides>
  <Notes>4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Chaparral Pro</vt:lpstr>
      <vt:lpstr>Garamond</vt:lpstr>
      <vt:lpstr>Gill Sans MT</vt:lpstr>
      <vt:lpstr>Monotype Corsiva</vt:lpstr>
      <vt:lpstr>Times New Roman</vt:lpstr>
      <vt:lpstr>Wingdings</vt:lpstr>
      <vt:lpstr>Wingdings 2</vt:lpstr>
      <vt:lpstr>Dividende</vt:lpstr>
      <vt:lpstr>Visio</vt:lpstr>
      <vt:lpstr>Dessin Microsoft Visio</vt:lpstr>
      <vt:lpstr>CONCEPTION ET DEVELOPPEMENT D’UN  SITE WEB</vt:lpstr>
      <vt:lpstr>Plan</vt:lpstr>
      <vt:lpstr>Introduction</vt:lpstr>
      <vt:lpstr>Objectifs</vt:lpstr>
      <vt:lpstr>Les besoins</vt:lpstr>
      <vt:lpstr>Cas d’utilisation</vt:lpstr>
      <vt:lpstr>Diagramme du cas d’utilisation initial</vt:lpstr>
      <vt:lpstr>Modèle Conceptuelle Des données</vt:lpstr>
      <vt:lpstr>Modèle Conceptuelle des traitements</vt:lpstr>
      <vt:lpstr>MCT (Ajout article)</vt:lpstr>
      <vt:lpstr>MCT (Gestion des commandes)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maghraoui mohamed hedi</dc:creator>
  <cp:lastModifiedBy>maghraoui mohamed hedi</cp:lastModifiedBy>
  <cp:revision>31</cp:revision>
  <dcterms:created xsi:type="dcterms:W3CDTF">2013-06-13T20:48:55Z</dcterms:created>
  <dcterms:modified xsi:type="dcterms:W3CDTF">2013-06-14T13:31:59Z</dcterms:modified>
</cp:coreProperties>
</file>