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sldIdLst>
    <p:sldId id="261" r:id="rId2"/>
    <p:sldId id="262" r:id="rId3"/>
    <p:sldId id="257" r:id="rId4"/>
    <p:sldId id="258" r:id="rId5"/>
    <p:sldId id="259" r:id="rId6"/>
    <p:sldId id="260" r:id="rId7"/>
    <p:sldId id="263" r:id="rId8"/>
    <p:sldId id="264" r:id="rId9"/>
    <p:sldId id="265" r:id="rId10"/>
    <p:sldId id="266" r:id="rId11"/>
    <p:sldId id="267" r:id="rId12"/>
    <p:sldId id="269" r:id="rId13"/>
    <p:sldId id="272" r:id="rId14"/>
    <p:sldId id="273" r:id="rId15"/>
    <p:sldId id="274" r:id="rId16"/>
    <p:sldId id="279" r:id="rId17"/>
    <p:sldId id="280" r:id="rId18"/>
    <p:sldId id="281" r:id="rId19"/>
    <p:sldId id="270" r:id="rId20"/>
    <p:sldId id="275" r:id="rId21"/>
    <p:sldId id="277" r:id="rId22"/>
    <p:sldId id="278" r:id="rId23"/>
    <p:sldId id="271"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5C04071-C2F6-4D47-AEDC-1B5FBCE9E017}" type="datetimeFigureOut">
              <a:rPr lang="fr-FR" smtClean="0"/>
              <a:t>14/06/2013</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74B2A1A-69F3-4823-8A67-1376E6384F9F}" type="slidenum">
              <a:rPr lang="fr-FR" smtClean="0"/>
              <a:t>‹N°›</a:t>
            </a:fld>
            <a:endParaRPr lang="fr-FR"/>
          </a:p>
        </p:txBody>
      </p:sp>
    </p:spTree>
    <p:extLst>
      <p:ext uri="{BB962C8B-B14F-4D97-AF65-F5344CB8AC3E}">
        <p14:creationId xmlns:p14="http://schemas.microsoft.com/office/powerpoint/2010/main" val="335297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5C04071-C2F6-4D47-AEDC-1B5FBCE9E017}" type="datetimeFigureOut">
              <a:rPr lang="fr-FR" smtClean="0"/>
              <a:t>14/06/2013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74B2A1A-69F3-4823-8A67-1376E6384F9F}" type="slidenum">
              <a:rPr lang="fr-FR" smtClean="0"/>
              <a:t>‹N°›</a:t>
            </a:fld>
            <a:endParaRPr lang="fr-FR"/>
          </a:p>
        </p:txBody>
      </p:sp>
    </p:spTree>
    <p:extLst>
      <p:ext uri="{BB962C8B-B14F-4D97-AF65-F5344CB8AC3E}">
        <p14:creationId xmlns:p14="http://schemas.microsoft.com/office/powerpoint/2010/main" val="126760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5C04071-C2F6-4D47-AEDC-1B5FBCE9E017}" type="datetimeFigureOut">
              <a:rPr lang="fr-FR" smtClean="0"/>
              <a:t>14/06/2013</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74B2A1A-69F3-4823-8A67-1376E6384F9F}" type="slidenum">
              <a:rPr lang="fr-FR" smtClean="0"/>
              <a:t>‹N°›</a:t>
            </a:fld>
            <a:endParaRPr lang="fr-FR"/>
          </a:p>
        </p:txBody>
      </p:sp>
    </p:spTree>
    <p:extLst>
      <p:ext uri="{BB962C8B-B14F-4D97-AF65-F5344CB8AC3E}">
        <p14:creationId xmlns:p14="http://schemas.microsoft.com/office/powerpoint/2010/main" val="143310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smtClean="0"/>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5C04071-C2F6-4D47-AEDC-1B5FBCE9E017}" type="datetimeFigureOut">
              <a:rPr lang="fr-FR" smtClean="0"/>
              <a:t>14/06/2013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674B2A1A-69F3-4823-8A67-1376E6384F9F}" type="slidenum">
              <a:rPr lang="fr-FR" smtClean="0"/>
              <a:t>‹N°›</a:t>
            </a:fld>
            <a:endParaRPr lang="fr-FR"/>
          </a:p>
        </p:txBody>
      </p:sp>
    </p:spTree>
    <p:extLst>
      <p:ext uri="{BB962C8B-B14F-4D97-AF65-F5344CB8AC3E}">
        <p14:creationId xmlns:p14="http://schemas.microsoft.com/office/powerpoint/2010/main" val="76499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5C04071-C2F6-4D47-AEDC-1B5FBCE9E017}" type="datetimeFigureOut">
              <a:rPr lang="fr-FR" smtClean="0"/>
              <a:t>14/06/2013</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74B2A1A-69F3-4823-8A67-1376E6384F9F}" type="slidenum">
              <a:rPr lang="fr-FR" smtClean="0"/>
              <a:t>‹N°›</a:t>
            </a:fld>
            <a:endParaRPr lang="fr-FR"/>
          </a:p>
        </p:txBody>
      </p:sp>
    </p:spTree>
    <p:extLst>
      <p:ext uri="{BB962C8B-B14F-4D97-AF65-F5344CB8AC3E}">
        <p14:creationId xmlns:p14="http://schemas.microsoft.com/office/powerpoint/2010/main" val="186677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5C04071-C2F6-4D47-AEDC-1B5FBCE9E017}" type="datetimeFigureOut">
              <a:rPr lang="fr-FR" smtClean="0"/>
              <a:t>14/06/2013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4B2A1A-69F3-4823-8A67-1376E6384F9F}" type="slidenum">
              <a:rPr lang="fr-FR" smtClean="0"/>
              <a:t>‹N°›</a:t>
            </a:fld>
            <a:endParaRPr lang="fr-FR"/>
          </a:p>
        </p:txBody>
      </p:sp>
    </p:spTree>
    <p:extLst>
      <p:ext uri="{BB962C8B-B14F-4D97-AF65-F5344CB8AC3E}">
        <p14:creationId xmlns:p14="http://schemas.microsoft.com/office/powerpoint/2010/main" val="244975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5C04071-C2F6-4D47-AEDC-1B5FBCE9E017}" type="datetimeFigureOut">
              <a:rPr lang="fr-FR" smtClean="0"/>
              <a:t>14/06/2013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74B2A1A-69F3-4823-8A67-1376E6384F9F}" type="slidenum">
              <a:rPr lang="fr-FR" smtClean="0"/>
              <a:t>‹N°›</a:t>
            </a:fld>
            <a:endParaRPr lang="fr-FR"/>
          </a:p>
        </p:txBody>
      </p:sp>
    </p:spTree>
    <p:extLst>
      <p:ext uri="{BB962C8B-B14F-4D97-AF65-F5344CB8AC3E}">
        <p14:creationId xmlns:p14="http://schemas.microsoft.com/office/powerpoint/2010/main" val="305432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C04071-C2F6-4D47-AEDC-1B5FBCE9E017}" type="datetimeFigureOut">
              <a:rPr lang="fr-FR" smtClean="0"/>
              <a:t>14/06/2013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74B2A1A-69F3-4823-8A67-1376E6384F9F}" type="slidenum">
              <a:rPr lang="fr-FR" smtClean="0"/>
              <a:t>‹N°›</a:t>
            </a:fld>
            <a:endParaRPr lang="fr-FR"/>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smtClean="0"/>
              <a:t>Modifiez le style du titre</a:t>
            </a:r>
            <a:endParaRPr lang="en-US" dirty="0"/>
          </a:p>
        </p:txBody>
      </p:sp>
    </p:spTree>
    <p:extLst>
      <p:ext uri="{BB962C8B-B14F-4D97-AF65-F5344CB8AC3E}">
        <p14:creationId xmlns:p14="http://schemas.microsoft.com/office/powerpoint/2010/main" val="264360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04071-C2F6-4D47-AEDC-1B5FBCE9E017}" type="datetimeFigureOut">
              <a:rPr lang="fr-FR" smtClean="0"/>
              <a:t>14/06/2013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74B2A1A-69F3-4823-8A67-1376E6384F9F}" type="slidenum">
              <a:rPr lang="fr-FR" smtClean="0"/>
              <a:t>‹N°›</a:t>
            </a:fld>
            <a:endParaRPr lang="fr-FR"/>
          </a:p>
        </p:txBody>
      </p:sp>
    </p:spTree>
    <p:extLst>
      <p:ext uri="{BB962C8B-B14F-4D97-AF65-F5344CB8AC3E}">
        <p14:creationId xmlns:p14="http://schemas.microsoft.com/office/powerpoint/2010/main" val="266551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smtClean="0"/>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5C04071-C2F6-4D47-AEDC-1B5FBCE9E017}" type="datetimeFigureOut">
              <a:rPr lang="fr-FR" smtClean="0"/>
              <a:t>14/06/2013</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74B2A1A-69F3-4823-8A67-1376E6384F9F}" type="slidenum">
              <a:rPr lang="fr-FR" smtClean="0"/>
              <a:t>‹N°›</a:t>
            </a:fld>
            <a:endParaRPr lang="fr-FR"/>
          </a:p>
        </p:txBody>
      </p:sp>
    </p:spTree>
    <p:extLst>
      <p:ext uri="{BB962C8B-B14F-4D97-AF65-F5344CB8AC3E}">
        <p14:creationId xmlns:p14="http://schemas.microsoft.com/office/powerpoint/2010/main" val="45002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5C04071-C2F6-4D47-AEDC-1B5FBCE9E017}" type="datetimeFigureOut">
              <a:rPr lang="fr-FR" smtClean="0"/>
              <a:t>14/06/2013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4B2A1A-69F3-4823-8A67-1376E6384F9F}" type="slidenum">
              <a:rPr lang="fr-FR" smtClean="0"/>
              <a:t>‹N°›</a:t>
            </a:fld>
            <a:endParaRPr lang="fr-FR"/>
          </a:p>
        </p:txBody>
      </p:sp>
    </p:spTree>
    <p:extLst>
      <p:ext uri="{BB962C8B-B14F-4D97-AF65-F5344CB8AC3E}">
        <p14:creationId xmlns:p14="http://schemas.microsoft.com/office/powerpoint/2010/main" val="276133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5C04071-C2F6-4D47-AEDC-1B5FBCE9E017}" type="datetimeFigureOut">
              <a:rPr lang="fr-FR" smtClean="0"/>
              <a:t>14/06/2013</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74B2A1A-69F3-4823-8A67-1376E6384F9F}"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1091919"/>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Dessin_Microsoft_Visio1.vsdx"/></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a:effectLst>
                  <a:reflection blurRad="6350" stA="53000" endA="300" endPos="35500" dir="5400000" sy="-90000" algn="bl"/>
                </a:effectLst>
              </a:rPr>
              <a:t>CONCEPTION ET DEVELOPPEMENT D’UN </a:t>
            </a:r>
            <a:r>
              <a:rPr lang="fr-FR" dirty="0" smtClean="0">
                <a:effectLst>
                  <a:reflection blurRad="6350" stA="53000" endA="300" endPos="35500" dir="5400000" sy="-90000" algn="bl"/>
                </a:effectLst>
              </a:rPr>
              <a:t/>
            </a:r>
            <a:br>
              <a:rPr lang="fr-FR" dirty="0" smtClean="0">
                <a:effectLst>
                  <a:reflection blurRad="6350" stA="53000" endA="300" endPos="35500" dir="5400000" sy="-90000" algn="bl"/>
                </a:effectLst>
              </a:rPr>
            </a:br>
            <a:r>
              <a:rPr lang="fr-FR" dirty="0" smtClean="0">
                <a:effectLst>
                  <a:reflection blurRad="6350" stA="53000" endA="300" endPos="35500" dir="5400000" sy="-90000" algn="bl"/>
                </a:effectLst>
              </a:rPr>
              <a:t>SITE </a:t>
            </a:r>
            <a:r>
              <a:rPr lang="fr-FR" dirty="0">
                <a:effectLst>
                  <a:reflection blurRad="6350" stA="53000" endA="300" endPos="35500" dir="5400000" sy="-90000" algn="bl"/>
                </a:effectLst>
              </a:rPr>
              <a:t>WEB</a:t>
            </a:r>
            <a:endParaRPr lang="fr-FR" b="1" dirty="0"/>
          </a:p>
        </p:txBody>
      </p:sp>
      <p:sp>
        <p:nvSpPr>
          <p:cNvPr id="3" name="Sous-titre 2"/>
          <p:cNvSpPr>
            <a:spLocks noGrp="1"/>
          </p:cNvSpPr>
          <p:nvPr>
            <p:ph type="subTitle" idx="1"/>
          </p:nvPr>
        </p:nvSpPr>
        <p:spPr>
          <a:xfrm>
            <a:off x="581194" y="2695786"/>
            <a:ext cx="10993546" cy="590321"/>
          </a:xfrm>
        </p:spPr>
        <p:txBody>
          <a:bodyPr/>
          <a:lstStyle/>
          <a:p>
            <a:pPr algn="r"/>
            <a:r>
              <a:rPr lang="fr-FR" dirty="0" smtClean="0">
                <a:solidFill>
                  <a:schemeClr val="accent3">
                    <a:lumMod val="75000"/>
                  </a:schemeClr>
                </a:solidFill>
              </a:rPr>
              <a:t>Spécialité: développement sur </a:t>
            </a:r>
            <a:r>
              <a:rPr lang="fr-FR" dirty="0" err="1" smtClean="0">
                <a:solidFill>
                  <a:schemeClr val="accent3">
                    <a:lumMod val="75000"/>
                  </a:schemeClr>
                </a:solidFill>
              </a:rPr>
              <a:t>intarnet</a:t>
            </a:r>
            <a:endParaRPr lang="fr-FR" dirty="0">
              <a:solidFill>
                <a:schemeClr val="accent3">
                  <a:lumMod val="75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1" y="622244"/>
            <a:ext cx="2005133" cy="515017"/>
          </a:xfrm>
          <a:prstGeom prst="rect">
            <a:avLst/>
          </a:prstGeom>
        </p:spPr>
      </p:pic>
      <p:sp>
        <p:nvSpPr>
          <p:cNvPr id="5" name="Rectangle 4"/>
          <p:cNvSpPr/>
          <p:nvPr/>
        </p:nvSpPr>
        <p:spPr>
          <a:xfrm>
            <a:off x="6224328" y="3468988"/>
            <a:ext cx="5350412" cy="1552220"/>
          </a:xfrm>
          <a:prstGeom prst="rect">
            <a:avLst/>
          </a:prstGeom>
        </p:spPr>
        <p:txBody>
          <a:bodyPr wrap="square">
            <a:spAutoFit/>
          </a:bodyPr>
          <a:lstStyle/>
          <a:p>
            <a:pPr algn="ctr">
              <a:lnSpc>
                <a:spcPct val="115000"/>
              </a:lnSpc>
              <a:spcAft>
                <a:spcPts val="1000"/>
              </a:spcAft>
            </a:pPr>
            <a:r>
              <a:rPr lang="fr-FR" sz="3200" kern="1600" dirty="0" smtClean="0">
                <a:solidFill>
                  <a:schemeClr val="bg1"/>
                </a:solidFill>
                <a:latin typeface="Monotype Corsiva" panose="03010101010201010101" pitchFamily="66" charset="0"/>
                <a:ea typeface="Times New Roman" panose="02020603050405020304" pitchFamily="18" charset="0"/>
                <a:cs typeface="Times New Roman" panose="02020603050405020304" pitchFamily="18" charset="0"/>
              </a:rPr>
              <a:t>Présenté</a:t>
            </a:r>
            <a:r>
              <a:rPr lang="fr-FR" sz="3200" kern="1600" dirty="0" smtClean="0">
                <a:solidFill>
                  <a:schemeClr val="bg1"/>
                </a:solidFill>
                <a:effectLst/>
                <a:latin typeface="Monotype Corsiva" panose="03010101010201010101" pitchFamily="66" charset="0"/>
                <a:ea typeface="Times New Roman" panose="02020603050405020304" pitchFamily="18" charset="0"/>
                <a:cs typeface="Times New Roman" panose="02020603050405020304" pitchFamily="18" charset="0"/>
              </a:rPr>
              <a:t> par :</a:t>
            </a:r>
            <a:endParaRPr lang="fr-FR" sz="1600" dirty="0" smtClean="0">
              <a:solidFill>
                <a:schemeClr val="bg1"/>
              </a:solidFill>
              <a:effectLst/>
              <a:latin typeface="Garamond" panose="02020404030301010803" pitchFamily="18" charset="0"/>
              <a:ea typeface="Times New Roman" panose="02020603050405020304" pitchFamily="18" charset="0"/>
              <a:cs typeface="Arial" panose="020B0604020202020204" pitchFamily="34" charset="0"/>
            </a:endParaRPr>
          </a:p>
          <a:p>
            <a:pPr algn="ctr">
              <a:lnSpc>
                <a:spcPct val="115000"/>
              </a:lnSpc>
              <a:spcAft>
                <a:spcPts val="1000"/>
              </a:spcAft>
            </a:pPr>
            <a:r>
              <a:rPr lang="fr-FR" kern="1600" dirty="0" smtClean="0">
                <a:solidFill>
                  <a:schemeClr val="bg1"/>
                </a:solidFill>
                <a:effectLst/>
                <a:latin typeface="Monotype Corsiva" panose="03010101010201010101" pitchFamily="66" charset="0"/>
                <a:ea typeface="Times New Roman" panose="02020603050405020304" pitchFamily="18" charset="0"/>
                <a:cs typeface="Times New Roman" panose="02020603050405020304" pitchFamily="18" charset="0"/>
              </a:rPr>
              <a:t>SAKLY Ayoub  &amp; MAGHRAOUI Mohamed </a:t>
            </a:r>
            <a:r>
              <a:rPr lang="fr-FR" kern="1600" dirty="0" err="1" smtClean="0">
                <a:solidFill>
                  <a:schemeClr val="bg1"/>
                </a:solidFill>
                <a:effectLst/>
                <a:latin typeface="Monotype Corsiva" panose="03010101010201010101" pitchFamily="66" charset="0"/>
                <a:ea typeface="Times New Roman" panose="02020603050405020304" pitchFamily="18" charset="0"/>
                <a:cs typeface="Times New Roman" panose="02020603050405020304" pitchFamily="18" charset="0"/>
              </a:rPr>
              <a:t>Hédi</a:t>
            </a:r>
            <a:endParaRPr lang="fr-FR" sz="1600" dirty="0" smtClean="0">
              <a:solidFill>
                <a:schemeClr val="bg1"/>
              </a:solidFill>
              <a:effectLst/>
              <a:latin typeface="Garamond" panose="02020404030301010803" pitchFamily="18" charset="0"/>
              <a:ea typeface="Times New Roman" panose="02020603050405020304" pitchFamily="18" charset="0"/>
              <a:cs typeface="Arial" panose="020B0604020202020204" pitchFamily="34" charset="0"/>
            </a:endParaRPr>
          </a:p>
          <a:p>
            <a:pPr algn="ctr">
              <a:lnSpc>
                <a:spcPct val="115000"/>
              </a:lnSpc>
              <a:spcAft>
                <a:spcPts val="1000"/>
              </a:spcAft>
            </a:pPr>
            <a:r>
              <a:rPr lang="fr-FR" kern="1600" dirty="0" smtClean="0">
                <a:solidFill>
                  <a:schemeClr val="bg1"/>
                </a:solidFill>
                <a:effectLst/>
                <a:latin typeface="Monotype Corsiva" panose="03010101010201010101" pitchFamily="66" charset="0"/>
                <a:ea typeface="Times New Roman" panose="02020603050405020304" pitchFamily="18" charset="0"/>
                <a:cs typeface="Times New Roman" panose="02020603050405020304" pitchFamily="18" charset="0"/>
              </a:rPr>
              <a:t>Encadré par: Mr </a:t>
            </a:r>
            <a:r>
              <a:rPr lang="fr-FR" kern="1600" dirty="0" err="1" smtClean="0">
                <a:solidFill>
                  <a:schemeClr val="bg1"/>
                </a:solidFill>
                <a:effectLst/>
                <a:latin typeface="Monotype Corsiva" panose="03010101010201010101" pitchFamily="66" charset="0"/>
                <a:ea typeface="Times New Roman" panose="02020603050405020304" pitchFamily="18" charset="0"/>
                <a:cs typeface="Times New Roman" panose="02020603050405020304" pitchFamily="18" charset="0"/>
              </a:rPr>
              <a:t>Jaziri</a:t>
            </a:r>
            <a:r>
              <a:rPr lang="fr-FR" kern="1600" dirty="0" smtClean="0">
                <a:solidFill>
                  <a:schemeClr val="bg1"/>
                </a:solidFill>
                <a:effectLst/>
                <a:latin typeface="Monotype Corsiva" panose="03010101010201010101" pitchFamily="66" charset="0"/>
                <a:ea typeface="Times New Roman" panose="02020603050405020304" pitchFamily="18" charset="0"/>
                <a:cs typeface="Times New Roman" panose="02020603050405020304" pitchFamily="18" charset="0"/>
              </a:rPr>
              <a:t> </a:t>
            </a:r>
            <a:r>
              <a:rPr lang="fr-FR" kern="1600" dirty="0" err="1" smtClean="0">
                <a:solidFill>
                  <a:schemeClr val="bg1"/>
                </a:solidFill>
                <a:effectLst/>
                <a:latin typeface="Monotype Corsiva" panose="03010101010201010101" pitchFamily="66" charset="0"/>
                <a:ea typeface="Times New Roman" panose="02020603050405020304" pitchFamily="18" charset="0"/>
                <a:cs typeface="Times New Roman" panose="02020603050405020304" pitchFamily="18" charset="0"/>
              </a:rPr>
              <a:t>Issam</a:t>
            </a:r>
            <a:endParaRPr lang="fr-FR" sz="1600" dirty="0">
              <a:solidFill>
                <a:schemeClr val="bg1"/>
              </a:solidFill>
              <a:effectLst/>
              <a:latin typeface="Garamond" panose="02020404030301010803" pitchFamily="18" charset="0"/>
              <a:ea typeface="Times New Roman" panose="02020603050405020304" pitchFamily="18" charset="0"/>
              <a:cs typeface="Arial" panose="020B0604020202020204" pitchFamily="34" charset="0"/>
            </a:endParaRPr>
          </a:p>
        </p:txBody>
      </p:sp>
      <p:sp>
        <p:nvSpPr>
          <p:cNvPr id="6" name="Rectangle 5"/>
          <p:cNvSpPr/>
          <p:nvPr/>
        </p:nvSpPr>
        <p:spPr>
          <a:xfrm>
            <a:off x="4488427" y="5794410"/>
            <a:ext cx="3179075" cy="369332"/>
          </a:xfrm>
          <a:prstGeom prst="rect">
            <a:avLst/>
          </a:prstGeom>
        </p:spPr>
        <p:txBody>
          <a:bodyPr wrap="none">
            <a:spAutoFit/>
          </a:bodyPr>
          <a:lstStyle/>
          <a:p>
            <a:pPr>
              <a:spcAft>
                <a:spcPts val="0"/>
              </a:spcAft>
            </a:pPr>
            <a:r>
              <a:rPr lang="fr-FR" b="0" kern="1600" spc="75" dirty="0" smtClean="0">
                <a:solidFill>
                  <a:schemeClr val="bg1"/>
                </a:solidFill>
                <a:effectLst/>
                <a:latin typeface="Monotype Corsiva" panose="03010101010201010101" pitchFamily="66" charset="0"/>
                <a:ea typeface="Times New Roman" panose="02020603050405020304" pitchFamily="18" charset="0"/>
                <a:cs typeface="Times New Roman" panose="02020603050405020304" pitchFamily="18" charset="0"/>
              </a:rPr>
              <a:t>Année Universitaire : 2012/2013</a:t>
            </a:r>
            <a:endParaRPr lang="fr-FR" b="1" spc="75" dirty="0">
              <a:solidFill>
                <a:schemeClr val="bg1"/>
              </a:solidFill>
              <a:effectLst/>
              <a:latin typeface="Chaparral Pro" panose="020605030405050202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362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a:t>
            </a:r>
            <a:r>
              <a:rPr lang="fr-FR" dirty="0" smtClean="0"/>
              <a:t>d’utilisation(Client)</a:t>
            </a:r>
            <a:endParaRPr lang="fr-FR" dirty="0"/>
          </a:p>
        </p:txBody>
      </p:sp>
      <p:sp>
        <p:nvSpPr>
          <p:cNvPr id="3" name="Espace réservé du contenu 2"/>
          <p:cNvSpPr>
            <a:spLocks noGrp="1"/>
          </p:cNvSpPr>
          <p:nvPr>
            <p:ph idx="1"/>
          </p:nvPr>
        </p:nvSpPr>
        <p:spPr/>
        <p:txBody>
          <a:bodyPr>
            <a:normAutofit/>
          </a:bodyPr>
          <a:lstStyle/>
          <a:p>
            <a:pPr lvl="0"/>
            <a:r>
              <a:rPr lang="fr-FR" sz="2000" dirty="0"/>
              <a:t>Le site web doit offrir au client  des interfaces permettant la possibilité d’acheter un bijou. Il peut :</a:t>
            </a:r>
          </a:p>
          <a:p>
            <a:pPr lvl="0"/>
            <a:r>
              <a:rPr lang="fr-FR" sz="2000" dirty="0"/>
              <a:t>Bénéficier de toutes les fonctionnalités offertes au simple internaute</a:t>
            </a:r>
          </a:p>
          <a:p>
            <a:pPr lvl="0"/>
            <a:r>
              <a:rPr lang="fr-FR" sz="2000" dirty="0"/>
              <a:t>S’identifier comme un utilisateur particulier se procurant des services autre que ceux offerts aux simples utilisateurs.</a:t>
            </a:r>
          </a:p>
          <a:p>
            <a:pPr lvl="0"/>
            <a:r>
              <a:rPr lang="fr-FR" sz="2000" dirty="0"/>
              <a:t>Acheter un bijou (boucle d’oreille, bracelet, bague,…)</a:t>
            </a:r>
          </a:p>
          <a:p>
            <a:pPr lvl="0"/>
            <a:r>
              <a:rPr lang="fr-FR" sz="2000" dirty="0"/>
              <a:t>Consulter son historique.</a:t>
            </a:r>
          </a:p>
          <a:p>
            <a:pPr lvl="0"/>
            <a:r>
              <a:rPr lang="fr-FR" sz="2000" dirty="0"/>
              <a:t>Consulter l’état de ces commandes / factures</a:t>
            </a:r>
          </a:p>
          <a:p>
            <a:endParaRPr lang="fr-FR" sz="2000" dirty="0"/>
          </a:p>
        </p:txBody>
      </p:sp>
    </p:spTree>
    <p:extLst>
      <p:ext uri="{BB962C8B-B14F-4D97-AF65-F5344CB8AC3E}">
        <p14:creationId xmlns:p14="http://schemas.microsoft.com/office/powerpoint/2010/main" val="3801542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a:t>
            </a:r>
            <a:r>
              <a:rPr lang="fr-FR" dirty="0" smtClean="0"/>
              <a:t>d’utilisation(Internaute)</a:t>
            </a:r>
            <a:endParaRPr lang="fr-FR" dirty="0"/>
          </a:p>
        </p:txBody>
      </p:sp>
      <p:sp>
        <p:nvSpPr>
          <p:cNvPr id="3" name="Espace réservé du contenu 2"/>
          <p:cNvSpPr>
            <a:spLocks noGrp="1"/>
          </p:cNvSpPr>
          <p:nvPr>
            <p:ph idx="1"/>
          </p:nvPr>
        </p:nvSpPr>
        <p:spPr/>
        <p:txBody>
          <a:bodyPr>
            <a:normAutofit/>
          </a:bodyPr>
          <a:lstStyle/>
          <a:p>
            <a:pPr lvl="0"/>
            <a:r>
              <a:rPr lang="fr-FR" sz="2400" dirty="0"/>
              <a:t>Le site web doit offrir à l’internaute des interfaces permettant essentiellement  la possibilité de s’informer à propos des bijoux et consulter leur description détaillée (prix, produit…).Il peut :</a:t>
            </a:r>
          </a:p>
          <a:p>
            <a:pPr lvl="0"/>
            <a:r>
              <a:rPr lang="fr-FR" sz="2400" dirty="0"/>
              <a:t>Consulter les articles.</a:t>
            </a:r>
          </a:p>
          <a:p>
            <a:pPr lvl="0"/>
            <a:r>
              <a:rPr lang="fr-FR" sz="2400" dirty="0"/>
              <a:t>Rechercher  (par familles d’articles, sous familles articles, par prix)</a:t>
            </a:r>
          </a:p>
          <a:p>
            <a:endParaRPr lang="fr-FR" sz="2400" dirty="0"/>
          </a:p>
        </p:txBody>
      </p:sp>
    </p:spTree>
    <p:extLst>
      <p:ext uri="{BB962C8B-B14F-4D97-AF65-F5344CB8AC3E}">
        <p14:creationId xmlns:p14="http://schemas.microsoft.com/office/powerpoint/2010/main" val="109657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du cas d’utilisation initial</a:t>
            </a:r>
            <a:endParaRPr lang="fr-FR" dirty="0"/>
          </a:p>
        </p:txBody>
      </p:sp>
      <p:sp>
        <p:nvSpPr>
          <p:cNvPr id="4" name="Rectangle 2"/>
          <p:cNvSpPr>
            <a:spLocks noChangeArrowheads="1"/>
          </p:cNvSpPr>
          <p:nvPr/>
        </p:nvSpPr>
        <p:spPr bwMode="auto">
          <a:xfrm>
            <a:off x="1571223" y="9992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1742048645"/>
              </p:ext>
            </p:extLst>
          </p:nvPr>
        </p:nvGraphicFramePr>
        <p:xfrm>
          <a:off x="2645469" y="1825780"/>
          <a:ext cx="6542468" cy="4543965"/>
        </p:xfrm>
        <a:graphic>
          <a:graphicData uri="http://schemas.openxmlformats.org/presentationml/2006/ole">
            <mc:AlternateContent xmlns:mc="http://schemas.openxmlformats.org/markup-compatibility/2006">
              <mc:Choice xmlns:v="urn:schemas-microsoft-com:vml" Requires="v">
                <p:oleObj spid="_x0000_s1029" name="Visio" r:id="rId4" imgW="9248632" imgH="5972283" progId="Visio.Drawing.15">
                  <p:embed/>
                </p:oleObj>
              </mc:Choice>
              <mc:Fallback>
                <p:oleObj name="Visio" r:id="rId4" imgW="9248632" imgH="597228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5469" y="1825780"/>
                        <a:ext cx="6542468" cy="4543965"/>
                      </a:xfrm>
                      <a:prstGeom prst="rect">
                        <a:avLst/>
                      </a:prstGeom>
                      <a:noFill/>
                    </p:spPr>
                  </p:pic>
                </p:oleObj>
              </mc:Fallback>
            </mc:AlternateContent>
          </a:graphicData>
        </a:graphic>
      </p:graphicFrame>
      <p:sp>
        <p:nvSpPr>
          <p:cNvPr id="6" name="Rectangle 5"/>
          <p:cNvSpPr/>
          <p:nvPr/>
        </p:nvSpPr>
        <p:spPr>
          <a:xfrm>
            <a:off x="4351851" y="6479569"/>
            <a:ext cx="3129703" cy="338554"/>
          </a:xfrm>
          <a:prstGeom prst="rect">
            <a:avLst/>
          </a:prstGeom>
        </p:spPr>
        <p:txBody>
          <a:bodyPr wrap="none">
            <a:spAutoFit/>
          </a:bodyPr>
          <a:lstStyle/>
          <a:p>
            <a:r>
              <a:rPr lang="fr-FR" sz="1600" dirty="0" smtClean="0">
                <a:solidFill>
                  <a:srgbClr val="000000"/>
                </a:solidFill>
                <a:latin typeface="Garamond" panose="02020404030301010803" pitchFamily="18" charset="0"/>
                <a:ea typeface="Times New Roman" panose="02020603050405020304" pitchFamily="18" charset="0"/>
                <a:cs typeface="Arial" panose="020B0604020202020204" pitchFamily="34" charset="0"/>
              </a:rPr>
              <a:t>Diagramme </a:t>
            </a:r>
            <a:r>
              <a:rPr lang="fr-FR" sz="1600" dirty="0">
                <a:solidFill>
                  <a:srgbClr val="000000"/>
                </a:solidFill>
                <a:latin typeface="Garamond" panose="02020404030301010803" pitchFamily="18" charset="0"/>
                <a:ea typeface="Times New Roman" panose="02020603050405020304" pitchFamily="18" charset="0"/>
                <a:cs typeface="Arial" panose="020B0604020202020204" pitchFamily="34" charset="0"/>
              </a:rPr>
              <a:t>du cas d’utilisation initial</a:t>
            </a:r>
            <a:endParaRPr lang="fr-FR" sz="1600" dirty="0"/>
          </a:p>
        </p:txBody>
      </p:sp>
    </p:spTree>
    <p:extLst>
      <p:ext uri="{BB962C8B-B14F-4D97-AF65-F5344CB8AC3E}">
        <p14:creationId xmlns:p14="http://schemas.microsoft.com/office/powerpoint/2010/main" val="2797048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Conceptuelle Des données</a:t>
            </a: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05714" y="1841678"/>
            <a:ext cx="6980565" cy="5076917"/>
          </a:xfrm>
          <a:prstGeom prst="rect">
            <a:avLst/>
          </a:prstGeom>
        </p:spPr>
      </p:pic>
      <p:sp>
        <p:nvSpPr>
          <p:cNvPr id="5" name="Rectangle 4"/>
          <p:cNvSpPr/>
          <p:nvPr/>
        </p:nvSpPr>
        <p:spPr>
          <a:xfrm rot="19431852">
            <a:off x="-199697" y="5633886"/>
            <a:ext cx="3113865" cy="338554"/>
          </a:xfrm>
          <a:prstGeom prst="rect">
            <a:avLst/>
          </a:prstGeom>
        </p:spPr>
        <p:txBody>
          <a:bodyPr wrap="none">
            <a:spAutoFit/>
          </a:bodyPr>
          <a:lstStyle/>
          <a:p>
            <a:pPr algn="ctr">
              <a:spcAft>
                <a:spcPts val="1000"/>
              </a:spcAft>
            </a:pPr>
            <a:r>
              <a:rPr lang="fr-FR" sz="1600" dirty="0">
                <a:solidFill>
                  <a:srgbClr val="000000"/>
                </a:solidFill>
                <a:latin typeface="Garamond" panose="02020404030301010803" pitchFamily="18" charset="0"/>
                <a:ea typeface="Calibri" panose="020F0502020204030204" pitchFamily="34" charset="0"/>
                <a:cs typeface="Arial" panose="020B0604020202020204" pitchFamily="34" charset="0"/>
              </a:rPr>
              <a:t>Schéma extrait de la base de données</a:t>
            </a:r>
            <a:endParaRPr lang="fr-FR" sz="1050" b="1" dirty="0">
              <a:solidFill>
                <a:srgbClr val="4F81BD"/>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5835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Physique Des données</a:t>
            </a:r>
            <a:endParaRPr lang="fr-FR" dirty="0"/>
          </a:p>
        </p:txBody>
      </p:sp>
      <p:pic>
        <p:nvPicPr>
          <p:cNvPr id="4" name="Image 3" descr="C:\Users\Sakly\Documents\GitHub\lebonchoix\global\conception\mpd.PNG"/>
          <p:cNvPicPr/>
          <p:nvPr/>
        </p:nvPicPr>
        <p:blipFill>
          <a:blip r:embed="rId2">
            <a:extLst>
              <a:ext uri="{28A0092B-C50C-407E-A947-70E740481C1C}">
                <a14:useLocalDpi xmlns:a14="http://schemas.microsoft.com/office/drawing/2010/main" val="0"/>
              </a:ext>
            </a:extLst>
          </a:blip>
          <a:srcRect/>
          <a:stretch>
            <a:fillRect/>
          </a:stretch>
        </p:blipFill>
        <p:spPr bwMode="auto">
          <a:xfrm>
            <a:off x="2844426" y="1957589"/>
            <a:ext cx="6503147" cy="4595776"/>
          </a:xfrm>
          <a:prstGeom prst="rect">
            <a:avLst/>
          </a:prstGeom>
          <a:noFill/>
          <a:ln>
            <a:noFill/>
          </a:ln>
        </p:spPr>
      </p:pic>
      <p:sp>
        <p:nvSpPr>
          <p:cNvPr id="5" name="Rectangle 4"/>
          <p:cNvSpPr/>
          <p:nvPr/>
        </p:nvSpPr>
        <p:spPr>
          <a:xfrm>
            <a:off x="5092812" y="6456444"/>
            <a:ext cx="2606098" cy="338554"/>
          </a:xfrm>
          <a:prstGeom prst="rect">
            <a:avLst/>
          </a:prstGeom>
        </p:spPr>
        <p:txBody>
          <a:bodyPr wrap="none">
            <a:spAutoFit/>
          </a:bodyPr>
          <a:lstStyle/>
          <a:p>
            <a:r>
              <a:rPr lang="fr-FR" sz="1600" dirty="0">
                <a:solidFill>
                  <a:srgbClr val="000000"/>
                </a:solidFill>
                <a:latin typeface="Garamond" panose="02020404030301010803" pitchFamily="18" charset="0"/>
                <a:ea typeface="Times New Roman" panose="02020603050405020304" pitchFamily="18" charset="0"/>
                <a:cs typeface="Arial" panose="020B0604020202020204" pitchFamily="34" charset="0"/>
              </a:rPr>
              <a:t>Modèle </a:t>
            </a:r>
            <a:r>
              <a:rPr lang="fr-FR" sz="1600" dirty="0" smtClean="0">
                <a:solidFill>
                  <a:srgbClr val="000000"/>
                </a:solidFill>
                <a:latin typeface="Garamond" panose="02020404030301010803" pitchFamily="18" charset="0"/>
                <a:ea typeface="Times New Roman" panose="02020603050405020304" pitchFamily="18" charset="0"/>
                <a:cs typeface="Arial" panose="020B0604020202020204" pitchFamily="34" charset="0"/>
              </a:rPr>
              <a:t>physique </a:t>
            </a:r>
            <a:r>
              <a:rPr lang="fr-FR" sz="1600" dirty="0">
                <a:solidFill>
                  <a:srgbClr val="000000"/>
                </a:solidFill>
                <a:latin typeface="Garamond" panose="02020404030301010803" pitchFamily="18" charset="0"/>
                <a:ea typeface="Times New Roman" panose="02020603050405020304" pitchFamily="18" charset="0"/>
                <a:cs typeface="Arial" panose="020B0604020202020204" pitchFamily="34" charset="0"/>
              </a:rPr>
              <a:t>des données </a:t>
            </a:r>
            <a:endParaRPr lang="fr-FR" sz="1600" dirty="0"/>
          </a:p>
        </p:txBody>
      </p:sp>
    </p:spTree>
    <p:extLst>
      <p:ext uri="{BB962C8B-B14F-4D97-AF65-F5344CB8AC3E}">
        <p14:creationId xmlns:p14="http://schemas.microsoft.com/office/powerpoint/2010/main" val="3385592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MCT (Authentification)</a:t>
            </a:r>
            <a:endParaRPr lang="fr-F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087" y="0"/>
            <a:ext cx="4592638"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787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MCT (Ajout article)</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430066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MCT (Gestion des commandes)</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26393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 et langages utilisés</a:t>
            </a:r>
            <a:endParaRPr lang="fr-FR" dirty="0"/>
          </a:p>
        </p:txBody>
      </p:sp>
      <p:sp>
        <p:nvSpPr>
          <p:cNvPr id="3" name="Espace réservé du contenu 2"/>
          <p:cNvSpPr>
            <a:spLocks noGrp="1"/>
          </p:cNvSpPr>
          <p:nvPr>
            <p:ph idx="1"/>
          </p:nvPr>
        </p:nvSpPr>
        <p:spPr/>
        <p:txBody>
          <a:bodyPr>
            <a:normAutofit/>
          </a:bodyPr>
          <a:lstStyle/>
          <a:p>
            <a:r>
              <a:rPr lang="fr-FR" sz="2800" dirty="0" smtClean="0"/>
              <a:t>HTML</a:t>
            </a:r>
          </a:p>
          <a:p>
            <a:r>
              <a:rPr lang="fr-FR" sz="2800" dirty="0" smtClean="0"/>
              <a:t>CSS</a:t>
            </a:r>
          </a:p>
          <a:p>
            <a:r>
              <a:rPr lang="fr-FR" sz="2800" dirty="0" smtClean="0"/>
              <a:t>PHP</a:t>
            </a:r>
          </a:p>
          <a:p>
            <a:r>
              <a:rPr lang="fr-FR" sz="2800" dirty="0" smtClean="0"/>
              <a:t>phpMyAdmin</a:t>
            </a:r>
          </a:p>
          <a:p>
            <a:r>
              <a:rPr lang="fr-FR" sz="2800" dirty="0" smtClean="0"/>
              <a:t>WAMP</a:t>
            </a:r>
          </a:p>
          <a:p>
            <a:r>
              <a:rPr lang="fr-FR" sz="2800" dirty="0" smtClean="0"/>
              <a:t>Jquery</a:t>
            </a:r>
          </a:p>
          <a:p>
            <a:endParaRPr lang="fr-FR" sz="2800" dirty="0"/>
          </a:p>
        </p:txBody>
      </p:sp>
    </p:spTree>
    <p:extLst>
      <p:ext uri="{BB962C8B-B14F-4D97-AF65-F5344CB8AC3E}">
        <p14:creationId xmlns:p14="http://schemas.microsoft.com/office/powerpoint/2010/main" val="1437292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 </a:t>
            </a:r>
            <a:endParaRPr lang="fr-FR" dirty="0"/>
          </a:p>
        </p:txBody>
      </p:sp>
      <p:sp>
        <p:nvSpPr>
          <p:cNvPr id="3" name="Espace réservé du contenu 2"/>
          <p:cNvSpPr>
            <a:spLocks noGrp="1"/>
          </p:cNvSpPr>
          <p:nvPr>
            <p:ph idx="1"/>
          </p:nvPr>
        </p:nvSpPr>
        <p:spPr/>
        <p:txBody>
          <a:bodyPr/>
          <a:lstStyle/>
          <a:p>
            <a:r>
              <a:rPr lang="fr-FR" dirty="0"/>
              <a:t>Ce projet a également contribué à acquérir de nouvelles connaissances dans le domaine du développement Web et aussi à l'amélioration des connaissances acquises dans le domaine de la conception d'un point de vue théorique et pratique. Comme perspective pour notre site web, nous pouvons envisager l’enrichissement de la base de données et de l’interface.</a:t>
            </a:r>
            <a:br>
              <a:rPr lang="fr-FR" dirty="0"/>
            </a:br>
            <a:endParaRPr lang="fr-FR" dirty="0"/>
          </a:p>
        </p:txBody>
      </p:sp>
    </p:spTree>
    <p:extLst>
      <p:ext uri="{BB962C8B-B14F-4D97-AF65-F5344CB8AC3E}">
        <p14:creationId xmlns:p14="http://schemas.microsoft.com/office/powerpoint/2010/main" val="2472908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72505">
            <a:off x="1645314" y="1400018"/>
            <a:ext cx="7997129" cy="5857273"/>
          </a:xfrm>
        </p:spPr>
      </p:pic>
    </p:spTree>
    <p:extLst>
      <p:ext uri="{BB962C8B-B14F-4D97-AF65-F5344CB8AC3E}">
        <p14:creationId xmlns:p14="http://schemas.microsoft.com/office/powerpoint/2010/main" val="1549794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interfaces réalisés</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4133149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896827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592981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99008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9315184">
            <a:off x="9393996" y="4679109"/>
            <a:ext cx="2857500" cy="2143125"/>
          </a:xfrm>
        </p:spPr>
      </p:pic>
      <p:sp>
        <p:nvSpPr>
          <p:cNvPr id="3" name="Rectangle 2"/>
          <p:cNvSpPr/>
          <p:nvPr/>
        </p:nvSpPr>
        <p:spPr>
          <a:xfrm>
            <a:off x="581192" y="1944343"/>
            <a:ext cx="11029616" cy="5493812"/>
          </a:xfrm>
          <a:prstGeom prst="rect">
            <a:avLst/>
          </a:prstGeom>
        </p:spPr>
        <p:txBody>
          <a:bodyPr wrap="square">
            <a:spAutoFit/>
          </a:bodyPr>
          <a:lstStyle/>
          <a:p>
            <a:pPr algn="just">
              <a:lnSpc>
                <a:spcPct val="150000"/>
              </a:lnSpc>
              <a:spcAft>
                <a:spcPts val="0"/>
              </a:spcAft>
              <a:tabLst>
                <a:tab pos="571500" algn="l"/>
              </a:tabLst>
            </a:pPr>
            <a:r>
              <a:rPr lang="fr-FR" sz="2000" dirty="0">
                <a:latin typeface="Garamond" panose="02020404030301010803" pitchFamily="18" charset="0"/>
                <a:ea typeface="Times New Roman" panose="02020603050405020304" pitchFamily="18" charset="0"/>
                <a:cs typeface="Arial" panose="020B0604020202020204" pitchFamily="34" charset="0"/>
              </a:rPr>
              <a:t>Les avancées extraordinaires réalisées dans les sciences et les technologies au cours du siècle dernier ont conduit à l’avènement  ainsi que l’émergence des nouvelles technologies qui ont apporté évolutions et révolutions  dans beaucoup  de domaines d’activités dans le monde. Ce qui s’est illustré par l’apparition de nombreux concepts parmi lesquels nous pouvons sans détour citer  les sites web, les blogs, e-learning  et plus récemment les sites de vente en ligne ou e-commerce. Nous allons porter notre attention sur ce dernier concept tout en remarquant que le nombre de sites web proposent un tel service a littéralement explosé pendant  la dernière  décennie et ne cesse de se multiplier.</a:t>
            </a:r>
            <a:endParaRPr lang="fr-FR" sz="1600" dirty="0">
              <a:latin typeface="Garamond" panose="02020404030301010803" pitchFamily="18" charset="0"/>
              <a:ea typeface="Times New Roman" panose="02020603050405020304" pitchFamily="18" charset="0"/>
              <a:cs typeface="Arial" panose="020B0604020202020204" pitchFamily="34" charset="0"/>
            </a:endParaRPr>
          </a:p>
          <a:p>
            <a:pPr>
              <a:lnSpc>
                <a:spcPct val="150000"/>
              </a:lnSpc>
              <a:spcAft>
                <a:spcPts val="0"/>
              </a:spcAft>
              <a:tabLst>
                <a:tab pos="571500" algn="l"/>
              </a:tabLst>
            </a:pPr>
            <a:r>
              <a:rPr lang="fr-FR" sz="2000" dirty="0">
                <a:latin typeface="Garamond" panose="02020404030301010803" pitchFamily="18" charset="0"/>
                <a:ea typeface="Times New Roman" panose="02020603050405020304" pitchFamily="18" charset="0"/>
                <a:cs typeface="Arial" panose="020B0604020202020204" pitchFamily="34" charset="0"/>
              </a:rPr>
              <a:t>C’est dans le contexte que s’inscrit notre projet </a:t>
            </a:r>
            <a:r>
              <a:rPr lang="fr-FR" sz="2000" dirty="0">
                <a:latin typeface="Garamond" panose="02020404030301010803" pitchFamily="18" charset="0"/>
                <a:ea typeface="Times New Roman" panose="02020603050405020304" pitchFamily="18" charset="0"/>
                <a:cs typeface="Times New Roman" panose="02020603050405020304" pitchFamily="18" charset="0"/>
              </a:rPr>
              <a:t>« développement d’une bijouterie en ligne</a:t>
            </a:r>
            <a:r>
              <a:rPr lang="fr-FR" sz="2000" dirty="0">
                <a:latin typeface="Garamond" panose="02020404030301010803" pitchFamily="18" charset="0"/>
                <a:ea typeface="Times New Roman" panose="02020603050405020304" pitchFamily="18" charset="0"/>
                <a:cs typeface="Arial" panose="020B0604020202020204" pitchFamily="34" charset="0"/>
              </a:rPr>
              <a:t>» et qui entre  dans le cadre de notre projet de fin de formation pour l’obtention du Brevet de Technicien Supérieur en développement sur internet</a:t>
            </a:r>
            <a:r>
              <a:rPr lang="fr-FR" sz="2000" dirty="0" smtClean="0">
                <a:latin typeface="Garamond" panose="02020404030301010803" pitchFamily="18" charset="0"/>
                <a:ea typeface="Times New Roman" panose="02020603050405020304" pitchFamily="18" charset="0"/>
                <a:cs typeface="Arial" panose="020B0604020202020204" pitchFamily="34" charset="0"/>
              </a:rPr>
              <a:t>.</a:t>
            </a:r>
            <a:r>
              <a:rPr lang="fr-FR" sz="1600" dirty="0"/>
              <a:t> Nous avons présenté tout au long de ce document les différentes étapes qui nous ont parues essentielles pour mener à bien notre travail. </a:t>
            </a:r>
            <a:br>
              <a:rPr lang="fr-FR" sz="1600" dirty="0"/>
            </a:br>
            <a:endParaRPr lang="fr-FR" sz="1600" dirty="0">
              <a:effectLst/>
              <a:latin typeface="Garamond" panose="02020404030301010803"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23447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notre projet</a:t>
            </a:r>
            <a:endParaRPr lang="fr-FR" dirty="0"/>
          </a:p>
        </p:txBody>
      </p:sp>
      <p:sp>
        <p:nvSpPr>
          <p:cNvPr id="3" name="Espace réservé du contenu 2"/>
          <p:cNvSpPr>
            <a:spLocks noGrp="1"/>
          </p:cNvSpPr>
          <p:nvPr>
            <p:ph idx="1"/>
          </p:nvPr>
        </p:nvSpPr>
        <p:spPr>
          <a:xfrm>
            <a:off x="581192" y="2292439"/>
            <a:ext cx="11029615" cy="3566360"/>
          </a:xfrm>
        </p:spPr>
        <p:txBody>
          <a:bodyPr>
            <a:normAutofit/>
          </a:bodyPr>
          <a:lstStyle/>
          <a:p>
            <a:r>
              <a:rPr lang="fr-FR" sz="3600" dirty="0"/>
              <a:t>Notre projet consiste à réaliser  un site  web « paramétrable </a:t>
            </a:r>
            <a:r>
              <a:rPr lang="fr-FR" sz="3600" dirty="0" smtClean="0"/>
              <a:t>» </a:t>
            </a:r>
            <a:r>
              <a:rPr lang="fr-FR" sz="3600" dirty="0"/>
              <a:t>permettant de commander les bijoux en ligne</a:t>
            </a:r>
            <a:r>
              <a:rPr lang="fr-FR" sz="3600" i="1" dirty="0"/>
              <a:t>.</a:t>
            </a:r>
            <a:r>
              <a:rPr lang="fr-FR" sz="3600" dirty="0"/>
              <a:t> On désire avoir un système qui s’adapte aux attentes de client, et fournir une aide à la décision aux managers pour mieux orienter ses choix stratégiques.</a:t>
            </a:r>
          </a:p>
          <a:p>
            <a:endParaRPr lang="fr-FR" sz="3600" dirty="0"/>
          </a:p>
        </p:txBody>
      </p:sp>
    </p:spTree>
    <p:extLst>
      <p:ext uri="{BB962C8B-B14F-4D97-AF65-F5344CB8AC3E}">
        <p14:creationId xmlns:p14="http://schemas.microsoft.com/office/powerpoint/2010/main" val="3934635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de notre projet</a:t>
            </a:r>
            <a:endParaRPr lang="fr-FR" dirty="0"/>
          </a:p>
        </p:txBody>
      </p:sp>
      <p:sp>
        <p:nvSpPr>
          <p:cNvPr id="3" name="Espace réservé du contenu 2"/>
          <p:cNvSpPr>
            <a:spLocks noGrp="1"/>
          </p:cNvSpPr>
          <p:nvPr>
            <p:ph idx="1"/>
          </p:nvPr>
        </p:nvSpPr>
        <p:spPr/>
        <p:txBody>
          <a:bodyPr>
            <a:noAutofit/>
          </a:bodyPr>
          <a:lstStyle/>
          <a:p>
            <a:r>
              <a:rPr lang="fr-FR" sz="2400" dirty="0"/>
              <a:t>Notre projet a pour objectif d’illustrer une politique de bonne administration facilitant le fonctionnement  de  notre site et  permettant aux utilisateurs de bénéficier du site web avec </a:t>
            </a:r>
            <a:r>
              <a:rPr lang="fr-FR" sz="2400" dirty="0" smtClean="0"/>
              <a:t>confiance. A </a:t>
            </a:r>
            <a:r>
              <a:rPr lang="fr-FR" sz="2400" dirty="0"/>
              <a:t>noté que notre objectif prioritaire est de mettre en place un système de commande des bijoux en ligne pour faciliter les besoins clientèles  et mis en place d’un outil prévisionnel pour analyser facilement les données à partir des documents et tableurs et pour contrôler  les indicateurs vitaux qui sont nécessaires pour qu’une entreprise aille vers l’avant tel que : l’efficacité et rentabilité des réseaux  de vente.</a:t>
            </a:r>
          </a:p>
          <a:p>
            <a:endParaRPr lang="fr-FR" sz="2400" dirty="0"/>
          </a:p>
        </p:txBody>
      </p:sp>
    </p:spTree>
    <p:extLst>
      <p:ext uri="{BB962C8B-B14F-4D97-AF65-F5344CB8AC3E}">
        <p14:creationId xmlns:p14="http://schemas.microsoft.com/office/powerpoint/2010/main" val="3784328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Capture des besoins</a:t>
            </a:r>
            <a:endParaRPr lang="fr-FR" dirty="0"/>
          </a:p>
        </p:txBody>
      </p:sp>
      <p:sp>
        <p:nvSpPr>
          <p:cNvPr id="3" name="Espace réservé du contenu 2"/>
          <p:cNvSpPr>
            <a:spLocks noGrp="1"/>
          </p:cNvSpPr>
          <p:nvPr>
            <p:ph idx="1"/>
          </p:nvPr>
        </p:nvSpPr>
        <p:spPr>
          <a:xfrm>
            <a:off x="581192" y="2180496"/>
            <a:ext cx="11029615" cy="4677504"/>
          </a:xfrm>
        </p:spPr>
        <p:txBody>
          <a:bodyPr>
            <a:normAutofit/>
          </a:bodyPr>
          <a:lstStyle/>
          <a:p>
            <a:r>
              <a:rPr lang="fr-FR" sz="2000" dirty="0"/>
              <a:t>Le but de notre projet est de réaliser un site web paramétrable aide le client à savoir et chercher des articles (bijoux) et les offres de bijouterie en ligne. </a:t>
            </a:r>
          </a:p>
          <a:p>
            <a:r>
              <a:rPr lang="fr-FR" sz="2000" dirty="0"/>
              <a:t>Ce site web doit couvrir la présentation des services en promotion à la page d’accueil et leur recherche (par famille, par sous-famille et par prix).</a:t>
            </a:r>
          </a:p>
          <a:p>
            <a:r>
              <a:rPr lang="fr-FR" sz="2000" dirty="0"/>
              <a:t>	Notre site web est l’interface directe entre un internaute visiteur et le propriétaire de la bijouterie où ce client peut sélectionner plusieurs choix et les mettre dans un panier et les commander.</a:t>
            </a:r>
          </a:p>
          <a:p>
            <a:r>
              <a:rPr lang="fr-FR" sz="2000" dirty="0"/>
              <a:t>L’internaute ou le client peut envoi des messages au propriétaire, ainsi l’administrateur lui répond le plus vite possible.</a:t>
            </a:r>
          </a:p>
          <a:p>
            <a:r>
              <a:rPr lang="fr-FR" sz="2000" dirty="0"/>
              <a:t>L’internaute ou le client peut aussi recevoir les newsletters du site après avoir inscrit.</a:t>
            </a:r>
          </a:p>
          <a:p>
            <a:endParaRPr lang="fr-FR" sz="2000" dirty="0"/>
          </a:p>
        </p:txBody>
      </p:sp>
    </p:spTree>
    <p:extLst>
      <p:ext uri="{BB962C8B-B14F-4D97-AF65-F5344CB8AC3E}">
        <p14:creationId xmlns:p14="http://schemas.microsoft.com/office/powerpoint/2010/main" val="3531016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besoins fonctionnels</a:t>
            </a:r>
            <a:endParaRPr lang="fr-FR" dirty="0"/>
          </a:p>
        </p:txBody>
      </p:sp>
      <p:sp>
        <p:nvSpPr>
          <p:cNvPr id="3" name="Espace réservé du contenu 2"/>
          <p:cNvSpPr>
            <a:spLocks noGrp="1"/>
          </p:cNvSpPr>
          <p:nvPr>
            <p:ph idx="1"/>
          </p:nvPr>
        </p:nvSpPr>
        <p:spPr>
          <a:xfrm>
            <a:off x="581192" y="2180496"/>
            <a:ext cx="11029615" cy="4677504"/>
          </a:xfrm>
        </p:spPr>
        <p:txBody>
          <a:bodyPr>
            <a:normAutofit fontScale="77500" lnSpcReduction="20000"/>
          </a:bodyPr>
          <a:lstStyle/>
          <a:p>
            <a:r>
              <a:rPr lang="fr-FR" dirty="0"/>
              <a:t>Les besoins fonctionnels traduisent las attentes ou les obligations des différents utilisateurs envers le système. Ces besoins sont répartis entre deux catégories: Catégorie administration et catégorie clientèle.</a:t>
            </a:r>
          </a:p>
          <a:p>
            <a:pPr lvl="0"/>
            <a:r>
              <a:rPr lang="fr-FR" dirty="0"/>
              <a:t>Catégorie administration : </a:t>
            </a:r>
          </a:p>
          <a:p>
            <a:r>
              <a:rPr lang="fr-FR" dirty="0"/>
              <a:t>Le système doit permettre à l’administrateur  de :</a:t>
            </a:r>
          </a:p>
          <a:p>
            <a:pPr lvl="0"/>
            <a:r>
              <a:rPr lang="fr-FR" dirty="0"/>
              <a:t>Gérer  le contenu du site : gérer les </a:t>
            </a:r>
            <a:r>
              <a:rPr lang="fr-FR" dirty="0" err="1"/>
              <a:t>sliders</a:t>
            </a:r>
            <a:r>
              <a:rPr lang="fr-FR" dirty="0"/>
              <a:t>, les modules, les informations globales…..</a:t>
            </a:r>
          </a:p>
          <a:p>
            <a:pPr lvl="0"/>
            <a:r>
              <a:rPr lang="fr-FR" dirty="0"/>
              <a:t>Gérer les utilisateurs : suppression d’un utilisateur.</a:t>
            </a:r>
          </a:p>
          <a:p>
            <a:pPr lvl="0"/>
            <a:r>
              <a:rPr lang="fr-FR" dirty="0"/>
              <a:t>Gérer les commandes : gestions des commandes des clients.</a:t>
            </a:r>
          </a:p>
          <a:p>
            <a:pPr lvl="0"/>
            <a:r>
              <a:rPr lang="fr-FR" dirty="0"/>
              <a:t>Gérer  les articles : ajouter, modifier ou supprimer un article.</a:t>
            </a:r>
          </a:p>
          <a:p>
            <a:r>
              <a:rPr lang="fr-FR" dirty="0"/>
              <a:t> </a:t>
            </a:r>
          </a:p>
          <a:p>
            <a:pPr lvl="0"/>
            <a:r>
              <a:rPr lang="fr-FR" dirty="0"/>
              <a:t>Catégorie clientèle :</a:t>
            </a:r>
          </a:p>
          <a:p>
            <a:r>
              <a:rPr lang="fr-FR" dirty="0"/>
              <a:t>Le système  doit permettre à l’utilisateur de :</a:t>
            </a:r>
          </a:p>
          <a:p>
            <a:pPr lvl="0"/>
            <a:r>
              <a:rPr lang="fr-FR" dirty="0"/>
              <a:t>S’inscrire dans l’espace client : l’utilisateur doit s’inscrire pour avoir un compte dans en saisissant ces coordonnées  (nom, prénom, e-mail, </a:t>
            </a:r>
            <a:r>
              <a:rPr lang="fr-FR" dirty="0" err="1"/>
              <a:t>etc</a:t>
            </a:r>
            <a:r>
              <a:rPr lang="fr-FR" dirty="0"/>
              <a:t>).</a:t>
            </a:r>
          </a:p>
          <a:p>
            <a:pPr lvl="0"/>
            <a:r>
              <a:rPr lang="fr-FR" dirty="0"/>
              <a:t>Consulter  les articles : l’utilisateur peut consulter les articles. </a:t>
            </a:r>
          </a:p>
          <a:p>
            <a:pPr lvl="0"/>
            <a:r>
              <a:rPr lang="fr-FR" dirty="0"/>
              <a:t>Recherche  multicritère  des articles : l’utilisateur a la possibilité de rechercher  les articles.</a:t>
            </a:r>
          </a:p>
          <a:p>
            <a:pPr lvl="0"/>
            <a:r>
              <a:rPr lang="fr-FR" dirty="0"/>
              <a:t>S’inscrire à la newsletter : l’utilisateur peut consulter les offres qui sont disponibles.</a:t>
            </a:r>
          </a:p>
          <a:p>
            <a:endParaRPr lang="fr-FR" dirty="0"/>
          </a:p>
        </p:txBody>
      </p:sp>
    </p:spTree>
    <p:extLst>
      <p:ext uri="{BB962C8B-B14F-4D97-AF65-F5344CB8AC3E}">
        <p14:creationId xmlns:p14="http://schemas.microsoft.com/office/powerpoint/2010/main" val="2180552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besoins non fonctionnels</a:t>
            </a:r>
            <a:endParaRPr lang="fr-FR" dirty="0"/>
          </a:p>
        </p:txBody>
      </p:sp>
      <p:sp>
        <p:nvSpPr>
          <p:cNvPr id="3" name="Espace réservé du contenu 2"/>
          <p:cNvSpPr>
            <a:spLocks noGrp="1"/>
          </p:cNvSpPr>
          <p:nvPr>
            <p:ph idx="1"/>
          </p:nvPr>
        </p:nvSpPr>
        <p:spPr>
          <a:xfrm>
            <a:off x="581192" y="2180496"/>
            <a:ext cx="11029615" cy="4477881"/>
          </a:xfrm>
        </p:spPr>
        <p:txBody>
          <a:bodyPr>
            <a:normAutofit fontScale="92500" lnSpcReduction="10000"/>
          </a:bodyPr>
          <a:lstStyle/>
          <a:p>
            <a:r>
              <a:rPr lang="fr-FR" dirty="0"/>
              <a:t>Les besoins non fonctionnels décrivent toutes les contraintes auxquelles est soumis le système pour sa réalisation et son bon fonctionnement. En ce qui concerne notre site, nous avons dégagé les besoins suivants : </a:t>
            </a:r>
          </a:p>
          <a:p>
            <a:pPr lvl="0"/>
            <a:r>
              <a:rPr lang="fr-FR" b="1" dirty="0"/>
              <a:t>La sécurité de l’accès au site :</a:t>
            </a:r>
            <a:r>
              <a:rPr lang="fr-FR" dirty="0"/>
              <a:t> L’administrateur devra gérer l’authentification et la gestion des utilisateurs.</a:t>
            </a:r>
          </a:p>
          <a:p>
            <a:pPr lvl="0"/>
            <a:r>
              <a:rPr lang="fr-FR" b="1" dirty="0"/>
              <a:t>La confidentialité : </a:t>
            </a:r>
            <a:r>
              <a:rPr lang="fr-FR" dirty="0"/>
              <a:t>L’administrateur doit prendre en considération la confidentialité des données.</a:t>
            </a:r>
          </a:p>
          <a:p>
            <a:pPr lvl="0"/>
            <a:r>
              <a:rPr lang="fr-FR" b="1" dirty="0"/>
              <a:t>L’intégrité des données :</a:t>
            </a:r>
            <a:r>
              <a:rPr lang="fr-FR" dirty="0"/>
              <a:t> Plusieurs utilisateurs peuvent utiliser le site au même temps. L’intégrité doit être assurée afin d’empêcher des mises à jour simultanés.</a:t>
            </a:r>
          </a:p>
          <a:p>
            <a:pPr lvl="0"/>
            <a:r>
              <a:rPr lang="fr-FR" b="1" dirty="0"/>
              <a:t>Eviter la redondance de l’information: </a:t>
            </a:r>
            <a:r>
              <a:rPr lang="fr-FR" dirty="0"/>
              <a:t>Grâce à la</a:t>
            </a:r>
            <a:r>
              <a:rPr lang="fr-FR" b="1" dirty="0"/>
              <a:t> </a:t>
            </a:r>
            <a:r>
              <a:rPr lang="fr-FR" dirty="0"/>
              <a:t>centralisation de l’information.</a:t>
            </a:r>
          </a:p>
          <a:p>
            <a:pPr lvl="0"/>
            <a:r>
              <a:rPr lang="fr-FR" b="1" dirty="0"/>
              <a:t>Rapidité de traitement :</a:t>
            </a:r>
            <a:r>
              <a:rPr lang="fr-FR" dirty="0"/>
              <a:t> Le système doit assurer un temps de réponse et d’exécution de telle sorte que la qualité de service reste assurée lors du chargement de la page.</a:t>
            </a:r>
          </a:p>
          <a:p>
            <a:pPr lvl="0"/>
            <a:r>
              <a:rPr lang="fr-FR" b="1" dirty="0"/>
              <a:t>Modularité et ouverture : </a:t>
            </a:r>
            <a:r>
              <a:rPr lang="fr-FR" dirty="0"/>
              <a:t>Le système devra être modulaire pour garantir la souplesse, l’évolutivité et l’ouverture de la solution.</a:t>
            </a:r>
          </a:p>
          <a:p>
            <a:pPr lvl="0"/>
            <a:r>
              <a:rPr lang="fr-FR" b="1" dirty="0"/>
              <a:t>Interface graphique : </a:t>
            </a:r>
            <a:r>
              <a:rPr lang="fr-FR" dirty="0"/>
              <a:t>L’interface doit être ergonomique pouvant faciliter l’apprentissage, la mémorisation et l’emploi du site.</a:t>
            </a:r>
          </a:p>
        </p:txBody>
      </p:sp>
    </p:spTree>
    <p:extLst>
      <p:ext uri="{BB962C8B-B14F-4D97-AF65-F5344CB8AC3E}">
        <p14:creationId xmlns:p14="http://schemas.microsoft.com/office/powerpoint/2010/main" val="1190251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d’utilisation(Administrateur)</a:t>
            </a:r>
            <a:endParaRPr lang="fr-FR" dirty="0"/>
          </a:p>
        </p:txBody>
      </p:sp>
      <p:sp>
        <p:nvSpPr>
          <p:cNvPr id="3" name="Espace réservé du contenu 2"/>
          <p:cNvSpPr>
            <a:spLocks noGrp="1"/>
          </p:cNvSpPr>
          <p:nvPr>
            <p:ph idx="1"/>
          </p:nvPr>
        </p:nvSpPr>
        <p:spPr/>
        <p:txBody>
          <a:bodyPr>
            <a:normAutofit/>
          </a:bodyPr>
          <a:lstStyle/>
          <a:p>
            <a:pPr lvl="0"/>
            <a:r>
              <a:rPr lang="fr-FR" dirty="0"/>
              <a:t>Le site web doit offrir à l’administrateur des interfaces permettant essentiellement  la possibilité de gérer  le tableau de bord. Il peut </a:t>
            </a:r>
            <a:r>
              <a:rPr lang="fr-FR" dirty="0" smtClean="0"/>
              <a:t>:</a:t>
            </a:r>
          </a:p>
          <a:p>
            <a:r>
              <a:rPr lang="fr-FR" dirty="0"/>
              <a:t>Gérer les infos globales (ajouter, modifier, supprimer</a:t>
            </a:r>
            <a:r>
              <a:rPr lang="fr-FR" dirty="0" smtClean="0"/>
              <a:t>).</a:t>
            </a:r>
            <a:endParaRPr lang="fr-FR" dirty="0"/>
          </a:p>
          <a:p>
            <a:pPr lvl="0"/>
            <a:r>
              <a:rPr lang="fr-FR" dirty="0" smtClean="0"/>
              <a:t>Gérer </a:t>
            </a:r>
            <a:r>
              <a:rPr lang="fr-FR" dirty="0"/>
              <a:t>les familles d’articles (ajouter, modifier, supprimer).</a:t>
            </a:r>
            <a:endParaRPr lang="fr-FR" sz="1600" dirty="0"/>
          </a:p>
          <a:p>
            <a:pPr lvl="0"/>
            <a:r>
              <a:rPr lang="fr-FR" dirty="0"/>
              <a:t>Gérer  les sous familles d’articles (ajouter, modifier, supprimer).</a:t>
            </a:r>
            <a:endParaRPr lang="fr-FR" sz="1600" dirty="0"/>
          </a:p>
          <a:p>
            <a:pPr lvl="0"/>
            <a:r>
              <a:rPr lang="fr-FR" dirty="0"/>
              <a:t>Gérer les articles (ajouter, modifier, supprimer).</a:t>
            </a:r>
            <a:endParaRPr lang="fr-FR" sz="1600" dirty="0"/>
          </a:p>
          <a:p>
            <a:pPr lvl="0"/>
            <a:r>
              <a:rPr lang="fr-FR" dirty="0"/>
              <a:t>Gérer les commandes (consulter).</a:t>
            </a:r>
            <a:endParaRPr lang="fr-FR" sz="1600" dirty="0"/>
          </a:p>
          <a:p>
            <a:pPr lvl="0"/>
            <a:r>
              <a:rPr lang="fr-FR" dirty="0"/>
              <a:t>Gérer les messages (consulter, répondre).</a:t>
            </a:r>
            <a:endParaRPr lang="fr-FR" sz="1600" dirty="0"/>
          </a:p>
          <a:p>
            <a:pPr lvl="0"/>
            <a:r>
              <a:rPr lang="fr-FR" dirty="0"/>
              <a:t>Gérer la newsletter (consulter, envoyer).</a:t>
            </a:r>
            <a:endParaRPr lang="fr-FR" sz="1600" dirty="0"/>
          </a:p>
        </p:txBody>
      </p:sp>
    </p:spTree>
    <p:extLst>
      <p:ext uri="{BB962C8B-B14F-4D97-AF65-F5344CB8AC3E}">
        <p14:creationId xmlns:p14="http://schemas.microsoft.com/office/powerpoint/2010/main" val="125383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TC103457464[[fn=Dividende]]</Template>
  <TotalTime>95</TotalTime>
  <Words>554</Words>
  <Application>Microsoft Office PowerPoint</Application>
  <PresentationFormat>Grand écran</PresentationFormat>
  <Paragraphs>83</Paragraphs>
  <Slides>23</Slides>
  <Notes>0</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1</vt:i4>
      </vt:variant>
      <vt:variant>
        <vt:lpstr>Titres des diapositives</vt:lpstr>
      </vt:variant>
      <vt:variant>
        <vt:i4>23</vt:i4>
      </vt:variant>
    </vt:vector>
  </HeadingPairs>
  <TitlesOfParts>
    <vt:vector size="33" baseType="lpstr">
      <vt:lpstr>Arial</vt:lpstr>
      <vt:lpstr>Calibri</vt:lpstr>
      <vt:lpstr>Chaparral Pro</vt:lpstr>
      <vt:lpstr>Garamond</vt:lpstr>
      <vt:lpstr>Gill Sans MT</vt:lpstr>
      <vt:lpstr>Monotype Corsiva</vt:lpstr>
      <vt:lpstr>Times New Roman</vt:lpstr>
      <vt:lpstr>Wingdings 2</vt:lpstr>
      <vt:lpstr>Dividende</vt:lpstr>
      <vt:lpstr>Visio</vt:lpstr>
      <vt:lpstr>CONCEPTION ET DEVELOPPEMENT D’UN  SITE WEB</vt:lpstr>
      <vt:lpstr>Plan</vt:lpstr>
      <vt:lpstr>Introduction</vt:lpstr>
      <vt:lpstr>Présentation de notre projet</vt:lpstr>
      <vt:lpstr>Objectifs de notre projet</vt:lpstr>
      <vt:lpstr>Capture des besoins</vt:lpstr>
      <vt:lpstr>Les besoins fonctionnels</vt:lpstr>
      <vt:lpstr>Les besoins non fonctionnels</vt:lpstr>
      <vt:lpstr>Cas d’utilisation(Administrateur)</vt:lpstr>
      <vt:lpstr>Cas d’utilisation(Client)</vt:lpstr>
      <vt:lpstr>Cas d’utilisation(Internaute)</vt:lpstr>
      <vt:lpstr>Diagramme du cas d’utilisation initial</vt:lpstr>
      <vt:lpstr>Modèle Conceptuelle Des données</vt:lpstr>
      <vt:lpstr>Modèle Physique Des données</vt:lpstr>
      <vt:lpstr>MCT (Authentification)</vt:lpstr>
      <vt:lpstr>MCT (Ajout article)</vt:lpstr>
      <vt:lpstr>MCT (Gestion des commandes)</vt:lpstr>
      <vt:lpstr>Outils et langages utilisés</vt:lpstr>
      <vt:lpstr>Conclusion </vt:lpstr>
      <vt:lpstr>Quelques interfaces réalisés</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maghraoui mohamed hedi</dc:creator>
  <cp:lastModifiedBy>maghraoui mohamed hedi</cp:lastModifiedBy>
  <cp:revision>11</cp:revision>
  <dcterms:created xsi:type="dcterms:W3CDTF">2013-06-13T20:48:55Z</dcterms:created>
  <dcterms:modified xsi:type="dcterms:W3CDTF">2013-06-14T09:50:29Z</dcterms:modified>
</cp:coreProperties>
</file>