
<file path=[Content_Types].xml><?xml version="1.0" encoding="utf-8"?>
<Types xmlns="http://schemas.openxmlformats.org/package/2006/content-types"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590" autoAdjust="0"/>
  </p:normalViewPr>
  <p:slideViewPr>
    <p:cSldViewPr>
      <p:cViewPr>
        <p:scale>
          <a:sx n="64" d="100"/>
          <a:sy n="64" d="100"/>
        </p:scale>
        <p:origin x="-6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87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70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6" name="Rectangle 188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219200"/>
          </a:xfrm>
        </p:spPr>
        <p:txBody>
          <a:bodyPr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4400" b="0" i="0" u="none" strike="noStrike" baseline="0">
                <a:solidFill>
                  <a:srgbClr val="374E5F">
                    <a:alpha val="100000"/>
                  </a:srgbClr>
                </a:solidFill>
                <a:effectLst/>
                <a:latin typeface="Times New Roman"/>
              </a:defRPr>
            </a:lvl1pPr>
          </a:lstStyle>
          <a:p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22717" name="Rectangle 18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74E5F">
                  <a:alpha val="100000"/>
                </a:srgbClr>
              </a:buClr>
              <a:buNone/>
              <a:tabLst/>
              <a:defRPr kumimoji="0" sz="2800" b="0" i="0" u="none" strike="noStrike" baseline="0">
                <a:solidFill>
                  <a:srgbClr val="374E5F">
                    <a:alpha val="100000"/>
                  </a:srgbClr>
                </a:solidFill>
                <a:effectLst/>
                <a:latin typeface="Times New Roman"/>
              </a:defRPr>
            </a:lvl1pPr>
          </a:lstStyle>
          <a:p>
            <a:r>
              <a:rPr lang="en-US" altLang="x-none"/>
              <a:t>Click to edit Master subtitle style</a:t>
            </a:r>
            <a:endParaRPr lang="en-US"/>
          </a:p>
        </p:txBody>
      </p:sp>
      <p:sp>
        <p:nvSpPr>
          <p:cNvPr id="22718" name="Rectangle 190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400" b="0" i="0" u="none" strike="noStrike" baseline="0">
                <a:solidFill>
                  <a:srgbClr val="374E5F">
                    <a:alpha val="100000"/>
                  </a:srgbClr>
                </a:solidFill>
                <a:effectLst/>
                <a:latin typeface="Times New Roman"/>
              </a:defRPr>
            </a:lvl1pPr>
          </a:lstStyle>
          <a:p>
            <a:endParaRPr lang="en-US" altLang="x-none"/>
          </a:p>
        </p:txBody>
      </p:sp>
      <p:sp>
        <p:nvSpPr>
          <p:cNvPr id="22719" name="Rectangle 19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400" b="0" i="0" u="none" strike="noStrike" baseline="0">
                <a:solidFill>
                  <a:srgbClr val="374E5F">
                    <a:alpha val="100000"/>
                  </a:srgbClr>
                </a:solidFill>
                <a:effectLst/>
                <a:latin typeface="Times New Roman"/>
              </a:defRPr>
            </a:lvl1pPr>
          </a:lstStyle>
          <a:p>
            <a:endParaRPr lang="en-US" altLang="x-none"/>
          </a:p>
        </p:txBody>
      </p:sp>
      <p:sp>
        <p:nvSpPr>
          <p:cNvPr id="22720" name="Rectangle 19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400" b="0" i="0" u="none" strike="noStrike" baseline="0">
                <a:solidFill>
                  <a:srgbClr val="374E5F">
                    <a:alpha val="100000"/>
                  </a:srgbClr>
                </a:solidFill>
                <a:effectLst/>
                <a:latin typeface="Times New Roman"/>
              </a:defRPr>
            </a:lvl1pPr>
          </a:lstStyle>
          <a:p>
            <a:fld id="{8AF030BD-BC74-44B8-90FA-E3F7015DB40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7AFC-80AC-47B2-BF2E-2D059EED1E21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76400"/>
            <a:ext cx="38100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6B37-9B26-4F4F-973C-F4D03FF46D52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9906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3434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altLang="x-none"/>
              <a:t>Click to edit Master text styles</a:t>
            </a:r>
            <a:endParaRPr lang="en-US"/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400" b="0" i="0" u="none" strike="noStrike" baseline="0">
                <a:solidFill>
                  <a:srgbClr val="374E5F">
                    <a:alpha val="100000"/>
                  </a:srgbClr>
                </a:solidFill>
                <a:effectLst/>
                <a:latin typeface="Times New Roman"/>
              </a:defRPr>
            </a:lvl1pPr>
          </a:lstStyle>
          <a:p>
            <a:endParaRPr lang="en-US" altLang="x-none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400" b="0" i="0" u="none" strike="noStrike" baseline="0">
                <a:solidFill>
                  <a:srgbClr val="374E5F">
                    <a:alpha val="100000"/>
                  </a:srgbClr>
                </a:solidFill>
                <a:effectLst/>
                <a:latin typeface="Times New Roman"/>
              </a:defRPr>
            </a:lvl1pPr>
          </a:lstStyle>
          <a:p>
            <a:endParaRPr lang="en-US" altLang="x-none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400" b="0" i="0" u="none" strike="noStrike" baseline="0">
                <a:solidFill>
                  <a:srgbClr val="374E5F">
                    <a:alpha val="100000"/>
                  </a:srgbClr>
                </a:solidFill>
                <a:effectLst/>
                <a:latin typeface="Times New Roman"/>
              </a:defRPr>
            </a:lvl1pPr>
          </a:lstStyle>
          <a:p>
            <a:fld id="{BDEA24AE-5EEF-48E2-B64D-7422156780B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/>
  <p:txStyles>
    <p:titleStyle>
      <a:defPPr>
        <a:defRPr>
          <a:latin typeface="+mj-lt"/>
          <a:ea typeface="+mj-ea"/>
          <a:cs typeface="+mj-cs"/>
        </a:defRPr>
      </a:defPPr>
      <a:lvl1pPr algn="ctr" fontAlgn="base">
        <a:spcBef>
          <a:spcPct val="0"/>
        </a:spcBef>
        <a:spcAft>
          <a:spcPct val="0"/>
        </a:spcAft>
        <a:defRPr sz="3600">
          <a:solidFill>
            <a:srgbClr val="374E5F">
              <a:alpha val="100000"/>
            </a:srgbClr>
          </a:solidFill>
          <a:latin typeface="+mj-lt"/>
          <a:ea typeface="+mj-ea"/>
          <a:cs typeface="+mj-cs"/>
        </a:defRPr>
      </a:lvl1pPr>
      <a:lvl2pPr algn="ctr" fontAlgn="base">
        <a:spcBef>
          <a:spcPct val="0"/>
        </a:spcBef>
        <a:spcAft>
          <a:spcPct val="0"/>
        </a:spcAft>
        <a:defRPr sz="3600">
          <a:solidFill>
            <a:srgbClr val="374E5F">
              <a:alpha val="100000"/>
            </a:srgbClr>
          </a:solidFill>
          <a:latin typeface="+mj-lt"/>
          <a:ea typeface="+mj-ea"/>
          <a:cs typeface="+mj-cs"/>
        </a:defRPr>
      </a:lvl2pPr>
      <a:lvl3pPr algn="ctr" fontAlgn="base">
        <a:spcBef>
          <a:spcPct val="0"/>
        </a:spcBef>
        <a:spcAft>
          <a:spcPct val="0"/>
        </a:spcAft>
        <a:defRPr sz="3600">
          <a:solidFill>
            <a:srgbClr val="374E5F">
              <a:alpha val="100000"/>
            </a:srgbClr>
          </a:solidFill>
          <a:latin typeface="+mj-lt"/>
          <a:ea typeface="+mj-ea"/>
          <a:cs typeface="+mj-cs"/>
        </a:defRPr>
      </a:lvl3pPr>
      <a:lvl4pPr algn="ctr" fontAlgn="base">
        <a:spcBef>
          <a:spcPct val="0"/>
        </a:spcBef>
        <a:spcAft>
          <a:spcPct val="0"/>
        </a:spcAft>
        <a:defRPr sz="3600">
          <a:solidFill>
            <a:srgbClr val="374E5F">
              <a:alpha val="100000"/>
            </a:srgbClr>
          </a:solidFill>
          <a:latin typeface="+mj-lt"/>
          <a:ea typeface="+mj-ea"/>
          <a:cs typeface="+mj-cs"/>
        </a:defRPr>
      </a:lvl4pPr>
      <a:lvl5pPr algn="ctr" fontAlgn="base">
        <a:spcBef>
          <a:spcPct val="0"/>
        </a:spcBef>
        <a:spcAft>
          <a:spcPct val="0"/>
        </a:spcAft>
        <a:defRPr sz="3600">
          <a:solidFill>
            <a:srgbClr val="374E5F">
              <a:alpha val="100000"/>
            </a:srgbClr>
          </a:solidFill>
          <a:latin typeface="+mj-lt"/>
          <a:ea typeface="+mj-ea"/>
          <a:cs typeface="+mj-cs"/>
        </a:defRPr>
      </a:lvl5pPr>
      <a:lvl6pPr marL="0" algn="ctr" fontAlgn="base">
        <a:spcBef>
          <a:spcPct val="0"/>
        </a:spcBef>
        <a:spcAft>
          <a:spcPct val="0"/>
        </a:spcAft>
        <a:defRPr sz="3600">
          <a:solidFill>
            <a:srgbClr val="374E5F">
              <a:alpha val="100000"/>
            </a:srgbClr>
          </a:solidFill>
          <a:latin typeface="+mj-lt"/>
          <a:ea typeface="+mj-ea"/>
          <a:cs typeface="+mj-cs"/>
        </a:defRPr>
      </a:lvl6pPr>
      <a:lvl7pPr marL="457200" algn="ctr" fontAlgn="base">
        <a:spcBef>
          <a:spcPct val="0"/>
        </a:spcBef>
        <a:spcAft>
          <a:spcPct val="0"/>
        </a:spcAft>
        <a:defRPr sz="3600">
          <a:solidFill>
            <a:srgbClr val="374E5F">
              <a:alpha val="100000"/>
            </a:srgbClr>
          </a:solidFill>
          <a:latin typeface="+mj-lt"/>
          <a:ea typeface="+mj-ea"/>
          <a:cs typeface="+mj-cs"/>
        </a:defRPr>
      </a:lvl7pPr>
      <a:lvl8pPr marL="914400" algn="ctr" fontAlgn="base">
        <a:spcBef>
          <a:spcPct val="0"/>
        </a:spcBef>
        <a:spcAft>
          <a:spcPct val="0"/>
        </a:spcAft>
        <a:defRPr sz="3600">
          <a:solidFill>
            <a:srgbClr val="374E5F">
              <a:alpha val="100000"/>
            </a:srgbClr>
          </a:solidFill>
          <a:latin typeface="+mj-lt"/>
          <a:ea typeface="+mj-ea"/>
          <a:cs typeface="+mj-cs"/>
        </a:defRPr>
      </a:lvl8pPr>
      <a:lvl9pPr marL="1371600" algn="ctr" fontAlgn="base">
        <a:spcBef>
          <a:spcPct val="0"/>
        </a:spcBef>
        <a:spcAft>
          <a:spcPct val="0"/>
        </a:spcAft>
        <a:defRPr sz="3600">
          <a:solidFill>
            <a:srgbClr val="374E5F">
              <a:alpha val="100000"/>
            </a:srgbClr>
          </a:solidFill>
          <a:latin typeface="+mj-lt"/>
          <a:ea typeface="+mj-ea"/>
          <a:cs typeface="+mj-cs"/>
        </a:defRPr>
      </a:lvl9pPr>
    </p:titleStyle>
    <p:bodyStyle>
      <a:defPPr>
        <a:defRPr>
          <a:latin typeface="+mn-lt"/>
          <a:ea typeface="+mn-ea"/>
          <a:cs typeface="+mn-cs"/>
        </a:defRPr>
      </a:defPPr>
      <a:lvl1pPr marL="342900" indent="-342900" algn="l" fontAlgn="base">
        <a:spcBef>
          <a:spcPct val="20000"/>
        </a:spcBef>
        <a:spcAft>
          <a:spcPct val="0"/>
        </a:spcAft>
        <a:buClr>
          <a:srgbClr val="374E5F">
            <a:alpha val="100000"/>
          </a:srgbClr>
        </a:buClr>
        <a:buChar char="•"/>
        <a:defRPr sz="2400">
          <a:solidFill>
            <a:srgbClr val="374E5F">
              <a:alpha val="100000"/>
            </a:srgbClr>
          </a:solidFill>
          <a:latin typeface="+mn-lt"/>
          <a:ea typeface="+mn-ea"/>
          <a:cs typeface="+mn-cs"/>
        </a:defRPr>
      </a:lvl1pPr>
      <a:lvl2pPr marL="742950" indent="-285750" algn="l" fontAlgn="base">
        <a:spcBef>
          <a:spcPct val="20000"/>
        </a:spcBef>
        <a:spcAft>
          <a:spcPct val="0"/>
        </a:spcAft>
        <a:buClr>
          <a:srgbClr val="374E5F">
            <a:alpha val="100000"/>
          </a:srgbClr>
        </a:buClr>
        <a:buChar char="•"/>
        <a:defRPr sz="2000">
          <a:solidFill>
            <a:srgbClr val="374E5F">
              <a:alpha val="100000"/>
            </a:srgbClr>
          </a:solidFill>
          <a:latin typeface="+mn-lt"/>
          <a:ea typeface="+mn-ea"/>
          <a:cs typeface="+mn-cs"/>
        </a:defRPr>
      </a:lvl2pPr>
      <a:lvl3pPr marL="1143000" indent="-228600" algn="l" fontAlgn="base">
        <a:spcBef>
          <a:spcPct val="20000"/>
        </a:spcBef>
        <a:spcAft>
          <a:spcPct val="0"/>
        </a:spcAft>
        <a:buClr>
          <a:srgbClr val="374E5F">
            <a:alpha val="100000"/>
          </a:srgbClr>
        </a:buClr>
        <a:buChar char="•"/>
        <a:defRPr>
          <a:solidFill>
            <a:srgbClr val="374E5F">
              <a:alpha val="100000"/>
            </a:srgbClr>
          </a:solidFill>
          <a:latin typeface="+mn-lt"/>
          <a:ea typeface="+mn-ea"/>
          <a:cs typeface="+mn-cs"/>
        </a:defRPr>
      </a:lvl3pPr>
      <a:lvl4pPr marL="1600200" indent="-228600" algn="l" fontAlgn="base">
        <a:spcBef>
          <a:spcPct val="20000"/>
        </a:spcBef>
        <a:spcAft>
          <a:spcPct val="0"/>
        </a:spcAft>
        <a:buClr>
          <a:srgbClr val="374E5F">
            <a:alpha val="100000"/>
          </a:srgbClr>
        </a:buClr>
        <a:buChar char="•"/>
        <a:defRPr sz="1600">
          <a:solidFill>
            <a:srgbClr val="374E5F">
              <a:alpha val="100000"/>
            </a:srgbClr>
          </a:solidFill>
          <a:latin typeface="+mn-lt"/>
          <a:ea typeface="+mn-ea"/>
          <a:cs typeface="+mn-cs"/>
        </a:defRPr>
      </a:lvl4pPr>
      <a:lvl5pPr marL="2057400" indent="-228600" algn="l" fontAlgn="base">
        <a:spcBef>
          <a:spcPct val="20000"/>
        </a:spcBef>
        <a:spcAft>
          <a:spcPct val="0"/>
        </a:spcAft>
        <a:buClr>
          <a:srgbClr val="374E5F">
            <a:alpha val="100000"/>
          </a:srgbClr>
        </a:buClr>
        <a:buChar char="•"/>
        <a:defRPr sz="1400">
          <a:solidFill>
            <a:srgbClr val="374E5F">
              <a:alpha val="100000"/>
            </a:srgbClr>
          </a:solidFill>
          <a:latin typeface="+mn-lt"/>
          <a:ea typeface="+mn-ea"/>
          <a:cs typeface="+mn-cs"/>
        </a:defRPr>
      </a:lvl5pPr>
      <a:lvl6pPr marL="2057400" indent="-228600" algn="l" fontAlgn="base">
        <a:spcBef>
          <a:spcPct val="20000"/>
        </a:spcBef>
        <a:spcAft>
          <a:spcPct val="0"/>
        </a:spcAft>
        <a:buClr>
          <a:srgbClr val="374E5F">
            <a:alpha val="100000"/>
          </a:srgbClr>
        </a:buClr>
        <a:buChar char="•"/>
        <a:defRPr sz="1400">
          <a:solidFill>
            <a:srgbClr val="374E5F">
              <a:alpha val="100000"/>
            </a:srgbClr>
          </a:solidFill>
          <a:latin typeface="+mn-lt"/>
          <a:ea typeface="+mn-ea"/>
          <a:cs typeface="+mn-cs"/>
        </a:defRPr>
      </a:lvl6pPr>
      <a:lvl7pPr marL="2514600" indent="-228600" algn="l" fontAlgn="base">
        <a:spcBef>
          <a:spcPct val="20000"/>
        </a:spcBef>
        <a:spcAft>
          <a:spcPct val="0"/>
        </a:spcAft>
        <a:buClr>
          <a:srgbClr val="374E5F">
            <a:alpha val="100000"/>
          </a:srgbClr>
        </a:buClr>
        <a:buChar char="•"/>
        <a:defRPr sz="1400">
          <a:solidFill>
            <a:srgbClr val="374E5F">
              <a:alpha val="100000"/>
            </a:srgbClr>
          </a:solidFill>
          <a:latin typeface="+mn-lt"/>
          <a:ea typeface="+mn-ea"/>
          <a:cs typeface="+mn-cs"/>
        </a:defRPr>
      </a:lvl7pPr>
      <a:lvl8pPr marL="2971800" indent="-228600" algn="l" fontAlgn="base">
        <a:spcBef>
          <a:spcPct val="20000"/>
        </a:spcBef>
        <a:spcAft>
          <a:spcPct val="0"/>
        </a:spcAft>
        <a:buClr>
          <a:srgbClr val="374E5F">
            <a:alpha val="100000"/>
          </a:srgbClr>
        </a:buClr>
        <a:buChar char="•"/>
        <a:defRPr sz="1400">
          <a:solidFill>
            <a:srgbClr val="374E5F">
              <a:alpha val="100000"/>
            </a:srgbClr>
          </a:solidFill>
          <a:latin typeface="+mn-lt"/>
          <a:ea typeface="+mn-ea"/>
          <a:cs typeface="+mn-cs"/>
        </a:defRPr>
      </a:lvl8pPr>
      <a:lvl9pPr marL="3429000" indent="-228600" algn="l" fontAlgn="base">
        <a:spcBef>
          <a:spcPct val="20000"/>
        </a:spcBef>
        <a:spcAft>
          <a:spcPct val="0"/>
        </a:spcAft>
        <a:buClr>
          <a:srgbClr val="374E5F">
            <a:alpha val="100000"/>
          </a:srgbClr>
        </a:buClr>
        <a:buChar char="•"/>
        <a:defRPr sz="1400">
          <a:solidFill>
            <a:srgbClr val="374E5F">
              <a:alpha val="100000"/>
            </a:srgbClr>
          </a:solidFill>
          <a:latin typeface="+mn-lt"/>
          <a:ea typeface="+mn-ea"/>
          <a:cs typeface="+mn-cs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219200"/>
          </a:xfrm>
        </p:spPr>
        <p:txBody>
          <a:bodyPr/>
          <a:lstStyle/>
          <a:p>
            <a:r>
              <a:rPr lang="en-US" altLang="x-none" dirty="0"/>
              <a:t>Company </a:t>
            </a:r>
            <a:r>
              <a:rPr lang="en-US" altLang="x-none" dirty="0" smtClean="0"/>
              <a:t>Meeting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r>
              <a:rPr lang="en-US" altLang="x-none" dirty="0" err="1" smtClean="0"/>
              <a:t>Florian</a:t>
            </a:r>
            <a:r>
              <a:rPr lang="en-US" altLang="x-none" dirty="0" smtClean="0"/>
              <a:t> Stiller</a:t>
            </a:r>
            <a:endParaRPr lang="en-US" dirty="0"/>
          </a:p>
          <a:p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r>
              <a:rPr lang="en-US" altLang="x-none" dirty="0"/>
              <a:t>Goals for </a:t>
            </a:r>
            <a:r>
              <a:rPr lang="en-US" altLang="x-none" dirty="0" smtClean="0"/>
              <a:t>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en-US" altLang="x-none"/>
              <a:t>Strategic undertakings</a:t>
            </a:r>
            <a:endParaRPr lang="en-US"/>
          </a:p>
          <a:p>
            <a:r>
              <a:rPr lang="en-US" altLang="x-none"/>
              <a:t>Financial goals</a:t>
            </a:r>
          </a:p>
          <a:p>
            <a:r>
              <a:rPr lang="en-US" altLang="x-none"/>
              <a:t>Other key efforts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r>
              <a:rPr lang="en-US" altLang="x-none"/>
              <a:t>Summary</a:t>
            </a:r>
            <a:endParaRPr lang="en-US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en-US" altLang="x-none" dirty="0" smtClean="0"/>
              <a:t>Summary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successes/challenges</a:t>
            </a:r>
            <a:endParaRPr lang="en-US" dirty="0"/>
          </a:p>
          <a:p>
            <a:r>
              <a:rPr lang="en-US" altLang="x-none" dirty="0" smtClean="0"/>
              <a:t>Reiteration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goals</a:t>
            </a:r>
          </a:p>
          <a:p>
            <a:r>
              <a:rPr lang="en-US" altLang="x-none" dirty="0"/>
              <a:t>Thanks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r>
              <a:rPr lang="en-US" altLang="x-none" dirty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en-US" altLang="x-none" dirty="0"/>
              <a:t>Review of key objectives</a:t>
            </a:r>
            <a:endParaRPr lang="en-US" dirty="0"/>
          </a:p>
          <a:p>
            <a:r>
              <a:rPr lang="en-US" altLang="x-none" dirty="0"/>
              <a:t>How did we do?</a:t>
            </a:r>
          </a:p>
          <a:p>
            <a:r>
              <a:rPr lang="en-US" altLang="x-none" dirty="0"/>
              <a:t>Organizational overview</a:t>
            </a:r>
          </a:p>
          <a:p>
            <a:r>
              <a:rPr lang="en-US" altLang="x-none" dirty="0"/>
              <a:t>Top issues facing the company</a:t>
            </a:r>
          </a:p>
          <a:p>
            <a:r>
              <a:rPr lang="en-US" altLang="x-none" dirty="0"/>
              <a:t>Review of our progress</a:t>
            </a:r>
          </a:p>
          <a:p>
            <a:r>
              <a:rPr lang="en-US" altLang="x-none" dirty="0"/>
              <a:t>Key spending areas</a:t>
            </a:r>
          </a:p>
          <a:p>
            <a:r>
              <a:rPr lang="en-US" altLang="x-none" smtClean="0"/>
              <a:t>Head count</a:t>
            </a:r>
            <a:endParaRPr lang="en-US" altLang="x-none" dirty="0"/>
          </a:p>
          <a:p>
            <a:r>
              <a:rPr lang="en-US" altLang="x-none" dirty="0"/>
              <a:t>Goals for the coming 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r>
              <a:rPr lang="en-US" altLang="x-none" dirty="0"/>
              <a:t>Review of Key </a:t>
            </a:r>
            <a:r>
              <a:rPr lang="en-US" altLang="x-none" dirty="0" smtClean="0"/>
              <a:t>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unique</a:t>
            </a:r>
            <a:endParaRPr lang="en-US" dirty="0"/>
          </a:p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successful</a:t>
            </a:r>
          </a:p>
          <a:p>
            <a:r>
              <a:rPr lang="en-US" altLang="x-none" dirty="0" smtClean="0"/>
              <a:t>Our shared </a:t>
            </a:r>
            <a:r>
              <a:rPr lang="en-US" altLang="x-none" dirty="0"/>
              <a:t>vision</a:t>
            </a:r>
          </a:p>
          <a:p>
            <a:r>
              <a:rPr lang="en-US" altLang="x-none" dirty="0" smtClean="0"/>
              <a:t>Key </a:t>
            </a:r>
            <a:r>
              <a:rPr lang="en-US" altLang="x-none" dirty="0"/>
              <a:t>undertakings of </a:t>
            </a:r>
            <a:r>
              <a:rPr lang="en-US" altLang="x-none" dirty="0" smtClean="0"/>
              <a:t>the past </a:t>
            </a:r>
            <a:r>
              <a:rPr lang="en-US" altLang="x-none" dirty="0"/>
              <a:t>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r>
              <a:rPr lang="en-US" altLang="x-none"/>
              <a:t>How Did We Do?</a:t>
            </a: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en-US" altLang="x-none" dirty="0" smtClean="0"/>
              <a:t>Department heads will give an overview of their </a:t>
            </a:r>
            <a:r>
              <a:rPr lang="en-US" altLang="x-none" dirty="0"/>
              <a:t>performance against </a:t>
            </a:r>
            <a:r>
              <a:rPr lang="en-US" altLang="x-none" dirty="0" smtClean="0"/>
              <a:t>their objectives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r>
              <a:rPr lang="en-US" altLang="x-none"/>
              <a:t>Organizational Overview</a:t>
            </a:r>
            <a:endParaRPr lang="en-U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en-US" altLang="x-none" dirty="0" smtClean="0"/>
              <a:t>Review of changes</a:t>
            </a:r>
          </a:p>
          <a:p>
            <a:r>
              <a:rPr lang="en-US" altLang="x-none" dirty="0" smtClean="0"/>
              <a:t>Introduction of new managers</a:t>
            </a:r>
            <a:endParaRPr lang="en-US" dirty="0"/>
          </a:p>
          <a:p>
            <a:r>
              <a:rPr lang="en-US" altLang="x-none" dirty="0" smtClean="0"/>
              <a:t>Changes still to come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r>
              <a:rPr lang="en-US" altLang="x-none" dirty="0"/>
              <a:t>Top Issues Facing </a:t>
            </a:r>
            <a:r>
              <a:rPr lang="en-US" altLang="x-none" dirty="0" smtClean="0"/>
              <a:t>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en-US" altLang="x-none" dirty="0" smtClean="0"/>
              <a:t>External industry pressures</a:t>
            </a:r>
          </a:p>
          <a:p>
            <a:r>
              <a:rPr lang="en-US" altLang="x-none" dirty="0" smtClean="0"/>
              <a:t>External customer issues</a:t>
            </a:r>
          </a:p>
          <a:p>
            <a:r>
              <a:rPr lang="en-US" altLang="x-none" dirty="0" smtClean="0"/>
              <a:t>High profile internal </a:t>
            </a:r>
            <a:r>
              <a:rPr lang="en-US" altLang="x-none" dirty="0"/>
              <a:t>issues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r>
              <a:rPr lang="en-US" altLang="x-none" dirty="0"/>
              <a:t>Review of </a:t>
            </a:r>
            <a:r>
              <a:rPr lang="en-US" altLang="x-none" dirty="0" smtClean="0"/>
              <a:t>Our</a:t>
            </a:r>
            <a:r>
              <a:rPr lang="en-US" altLang="x-none" baseline="0" dirty="0" smtClean="0"/>
              <a:t>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 smtClean="0"/>
              <a:t>Customer</a:t>
            </a:r>
            <a:r>
              <a:rPr lang="en-US" altLang="x-none" baseline="0" dirty="0" smtClean="0"/>
              <a:t> retention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en-US" altLang="x-none"/>
              <a:t>R&amp;D</a:t>
            </a:r>
            <a:endParaRPr lang="en-US"/>
          </a:p>
          <a:p>
            <a:r>
              <a:rPr lang="en-US" altLang="x-none"/>
              <a:t>Sales and marketing</a:t>
            </a:r>
          </a:p>
          <a:p>
            <a:r>
              <a:rPr lang="en-US" altLang="x-none"/>
              <a:t>General and administration</a:t>
            </a:r>
          </a:p>
          <a:p>
            <a:r>
              <a:rPr lang="en-US" altLang="x-none"/>
              <a:t>Areas of improvement</a:t>
            </a:r>
          </a:p>
          <a:p>
            <a:r>
              <a:rPr lang="en-US" altLang="x-none"/>
              <a:t>Areas needing attention/caution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r>
              <a:rPr lang="en-US" altLang="x-none" dirty="0" smtClean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en-US" altLang="x-none"/>
              <a:t>Goals</a:t>
            </a:r>
            <a:endParaRPr lang="en-US"/>
          </a:p>
          <a:p>
            <a:r>
              <a:rPr lang="en-US" altLang="x-none"/>
              <a:t>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ny background presentation">
  <a:themeElements>
    <a:clrScheme name="Default Design 1">
      <a:dk1>
        <a:srgbClr val="8383AD"/>
      </a:dk1>
      <a:lt1>
        <a:srgbClr val="FEFED6"/>
      </a:lt1>
      <a:dk2>
        <a:srgbClr val="404176"/>
      </a:dk2>
      <a:lt2>
        <a:srgbClr val="969696"/>
      </a:lt2>
      <a:accent1>
        <a:srgbClr val="BABE90"/>
      </a:accent1>
      <a:accent2>
        <a:srgbClr val="666699"/>
      </a:accent2>
      <a:accent3>
        <a:srgbClr val="FEFEE8"/>
      </a:accent3>
      <a:accent4>
        <a:srgbClr val="6F6F93"/>
      </a:accent4>
      <a:accent5>
        <a:srgbClr val="D9DBC6"/>
      </a:accent5>
      <a:accent6>
        <a:srgbClr val="5C5C8A"/>
      </a:accent6>
      <a:hlink>
        <a:srgbClr val="C09E4A"/>
      </a:hlink>
      <a:folHlink>
        <a:srgbClr val="006666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anchor="t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altLang="x-none" sz="24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anchor="t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altLang="x-none" sz="24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8383AD"/>
        </a:dk1>
        <a:lt1>
          <a:srgbClr val="FEFED6"/>
        </a:lt1>
        <a:dk2>
          <a:srgbClr val="404176"/>
        </a:dk2>
        <a:lt2>
          <a:srgbClr val="969696"/>
        </a:lt2>
        <a:accent1>
          <a:srgbClr val="BABE90"/>
        </a:accent1>
        <a:accent2>
          <a:srgbClr val="666699"/>
        </a:accent2>
        <a:accent3>
          <a:srgbClr val="FEFEE8"/>
        </a:accent3>
        <a:accent4>
          <a:srgbClr val="6F6F93"/>
        </a:accent4>
        <a:accent5>
          <a:srgbClr val="D9DBC6"/>
        </a:accent5>
        <a:accent6>
          <a:srgbClr val="5C5C8A"/>
        </a:accent6>
        <a:hlink>
          <a:srgbClr val="C09E4A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383AD"/>
        </a:dk1>
        <a:lt1>
          <a:srgbClr val="FFFFFF"/>
        </a:lt1>
        <a:dk2>
          <a:srgbClr val="404176"/>
        </a:dk2>
        <a:lt2>
          <a:srgbClr val="969696"/>
        </a:lt2>
        <a:accent1>
          <a:srgbClr val="BABE90"/>
        </a:accent1>
        <a:accent2>
          <a:srgbClr val="666699"/>
        </a:accent2>
        <a:accent3>
          <a:srgbClr val="FFFFFF"/>
        </a:accent3>
        <a:accent4>
          <a:srgbClr val="6F6F93"/>
        </a:accent4>
        <a:accent5>
          <a:srgbClr val="D9DBC6"/>
        </a:accent5>
        <a:accent6>
          <a:srgbClr val="5C5C8A"/>
        </a:accent6>
        <a:hlink>
          <a:srgbClr val="C09E4A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EBEBEB"/>
        </a:accent5>
        <a:accent6>
          <a:srgbClr val="555555"/>
        </a:accent6>
        <a:hlink>
          <a:srgbClr val="C0C0C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24262"/>
        </a:dk1>
        <a:lt1>
          <a:srgbClr val="FFFFFF"/>
        </a:lt1>
        <a:dk2>
          <a:srgbClr val="22659C"/>
        </a:dk2>
        <a:lt2>
          <a:srgbClr val="A4AEC2"/>
        </a:lt2>
        <a:accent1>
          <a:srgbClr val="B1C7E7"/>
        </a:accent1>
        <a:accent2>
          <a:srgbClr val="494983"/>
        </a:accent2>
        <a:accent3>
          <a:srgbClr val="FFFFFF"/>
        </a:accent3>
        <a:accent4>
          <a:srgbClr val="373753"/>
        </a:accent4>
        <a:accent5>
          <a:srgbClr val="D5E0F1"/>
        </a:accent5>
        <a:accent6>
          <a:srgbClr val="414176"/>
        </a:accent6>
        <a:hlink>
          <a:srgbClr val="6EADC4"/>
        </a:hlink>
        <a:folHlink>
          <a:srgbClr val="3E6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404176"/>
        </a:dk2>
        <a:lt2>
          <a:srgbClr val="969696"/>
        </a:lt2>
        <a:accent1>
          <a:srgbClr val="B4CD81"/>
        </a:accent1>
        <a:accent2>
          <a:srgbClr val="717EB5"/>
        </a:accent2>
        <a:accent3>
          <a:srgbClr val="FFFFFF"/>
        </a:accent3>
        <a:accent4>
          <a:srgbClr val="000000"/>
        </a:accent4>
        <a:accent5>
          <a:srgbClr val="D6E3C1"/>
        </a:accent5>
        <a:accent6>
          <a:srgbClr val="6672A4"/>
        </a:accent6>
        <a:hlink>
          <a:srgbClr val="D793C2"/>
        </a:hlink>
        <a:folHlink>
          <a:srgbClr val="8267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11111"/>
        </a:dk1>
        <a:lt1>
          <a:srgbClr val="FAF5D2"/>
        </a:lt1>
        <a:dk2>
          <a:srgbClr val="4D4D4D"/>
        </a:dk2>
        <a:lt2>
          <a:srgbClr val="D0C59E"/>
        </a:lt2>
        <a:accent1>
          <a:srgbClr val="BABE90"/>
        </a:accent1>
        <a:accent2>
          <a:srgbClr val="666699"/>
        </a:accent2>
        <a:accent3>
          <a:srgbClr val="B2B2B2"/>
        </a:accent3>
        <a:accent4>
          <a:srgbClr val="D6D1B3"/>
        </a:accent4>
        <a:accent5>
          <a:srgbClr val="D9DBC6"/>
        </a:accent5>
        <a:accent6>
          <a:srgbClr val="5C5C8A"/>
        </a:accent6>
        <a:hlink>
          <a:srgbClr val="C09E4A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14C9048-1439-433F-9C1A-AF6CCAAFBEA4}"/>
</file>

<file path=customXml/itemProps2.xml><?xml version="1.0" encoding="utf-8"?>
<ds:datastoreItem xmlns:ds="http://schemas.openxmlformats.org/officeDocument/2006/customXml" ds:itemID="{7AEF1A4E-2044-4C98-976E-AF55D6E30D43}"/>
</file>

<file path=customXml/itemProps3.xml><?xml version="1.0" encoding="utf-8"?>
<ds:datastoreItem xmlns:ds="http://schemas.openxmlformats.org/officeDocument/2006/customXml" ds:itemID="{AF08BBFB-17C0-4562-80C5-E9F3881B16A1}"/>
</file>

<file path=docProps/app.xml><?xml version="1.0" encoding="utf-8"?>
<Properties xmlns="http://schemas.openxmlformats.org/officeDocument/2006/extended-properties" xmlns:vt="http://schemas.openxmlformats.org/officeDocument/2006/docPropsVTypes">
  <Template>Company background presentation</Template>
  <TotalTime>19</TotalTime>
  <Words>153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Company background presentation</vt:lpstr>
      <vt:lpstr>Company Meeting</vt:lpstr>
      <vt:lpstr>Agenda</vt:lpstr>
      <vt:lpstr>Review of Key Objectives</vt:lpstr>
      <vt:lpstr>How Did We Do?</vt:lpstr>
      <vt:lpstr>Organizational Overview</vt:lpstr>
      <vt:lpstr>Top Issues Facing the Company</vt:lpstr>
      <vt:lpstr>Review of Our Progress</vt:lpstr>
      <vt:lpstr>Key Spending Areas</vt:lpstr>
      <vt:lpstr>Head Count</vt:lpstr>
      <vt:lpstr>Goals for the Coming Year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2006-04-24T23:46:38Z</dcterms:created>
  <dcterms:modified xsi:type="dcterms:W3CDTF">2010-05-14T18:52:20Z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ContentTypeId">
    <vt:lpwstr>0x0101009E2E7E3EF5CCAB438C3B723A28A0BA95</vt:lpwstr>
  </property>
</Properties>
</file>