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0B3E1-1707-4F61-AF21-4CDAAEB8A785}" type="doc">
      <dgm:prSet loTypeId="urn:microsoft.com/office/officeart/2005/8/layout/hProcess9" loCatId="process" qsTypeId="urn:microsoft.com/office/officeart/2005/8/quickstyle/simple1" qsCatId="simple" csTypeId="urn:microsoft.com/office/officeart/2005/8/colors/accent1_2" csCatId="accent1" phldr="1"/>
      <dgm:spPr/>
    </dgm:pt>
    <dgm:pt modelId="{74C57B3E-57BE-43A5-866F-D142F7385819}">
      <dgm:prSet phldrT="[Text]" custT="1"/>
      <dgm:spPr/>
      <dgm:t>
        <a:bodyPr/>
        <a:lstStyle/>
        <a:p>
          <a:r>
            <a:rPr lang="en-US" sz="3200" dirty="0" smtClean="0"/>
            <a:t>INPUT DATASET</a:t>
          </a:r>
          <a:endParaRPr lang="en-US" sz="3200" dirty="0"/>
        </a:p>
      </dgm:t>
    </dgm:pt>
    <dgm:pt modelId="{32D51AD0-B20A-4D7A-9E02-ABE65FB7124B}" type="parTrans" cxnId="{898D44A1-CD83-47E7-9F84-8D5208264415}">
      <dgm:prSet/>
      <dgm:spPr/>
      <dgm:t>
        <a:bodyPr/>
        <a:lstStyle/>
        <a:p>
          <a:endParaRPr lang="en-US"/>
        </a:p>
      </dgm:t>
    </dgm:pt>
    <dgm:pt modelId="{E87EFCE9-1C15-4277-B518-C5D75E28CB12}" type="sibTrans" cxnId="{898D44A1-CD83-47E7-9F84-8D5208264415}">
      <dgm:prSet/>
      <dgm:spPr/>
      <dgm:t>
        <a:bodyPr/>
        <a:lstStyle/>
        <a:p>
          <a:endParaRPr lang="en-US"/>
        </a:p>
      </dgm:t>
    </dgm:pt>
    <dgm:pt modelId="{526A675F-2A0D-4029-B634-2AA7AECC9475}">
      <dgm:prSet phldrT="[Text]"/>
      <dgm:spPr/>
      <dgm:t>
        <a:bodyPr/>
        <a:lstStyle/>
        <a:p>
          <a:r>
            <a:rPr lang="en-US" dirty="0" smtClean="0"/>
            <a:t>INPUT</a:t>
          </a:r>
        </a:p>
        <a:p>
          <a:r>
            <a:rPr lang="en-US" dirty="0" smtClean="0"/>
            <a:t>IMAGE</a:t>
          </a:r>
          <a:endParaRPr lang="en-US" dirty="0"/>
        </a:p>
      </dgm:t>
    </dgm:pt>
    <dgm:pt modelId="{B8C3E371-4F88-4EC0-85BC-D5A13C84B6BD}" type="parTrans" cxnId="{1540C199-D604-4F42-9F8B-F7BA991D4B85}">
      <dgm:prSet/>
      <dgm:spPr/>
      <dgm:t>
        <a:bodyPr/>
        <a:lstStyle/>
        <a:p>
          <a:endParaRPr lang="en-US"/>
        </a:p>
      </dgm:t>
    </dgm:pt>
    <dgm:pt modelId="{36F12C37-E8DB-4FC1-98F2-9798DBEFAEDE}" type="sibTrans" cxnId="{1540C199-D604-4F42-9F8B-F7BA991D4B85}">
      <dgm:prSet/>
      <dgm:spPr/>
      <dgm:t>
        <a:bodyPr/>
        <a:lstStyle/>
        <a:p>
          <a:endParaRPr lang="en-US"/>
        </a:p>
      </dgm:t>
    </dgm:pt>
    <dgm:pt modelId="{427A09DE-679A-40DF-B2DB-4551F7EBB52C}">
      <dgm:prSet phldrT="[Text]"/>
      <dgm:spPr/>
      <dgm:t>
        <a:bodyPr/>
        <a:lstStyle/>
        <a:p>
          <a:r>
            <a:rPr lang="en-US" dirty="0" smtClean="0"/>
            <a:t>RESULT</a:t>
          </a:r>
          <a:endParaRPr lang="en-US" dirty="0"/>
        </a:p>
      </dgm:t>
    </dgm:pt>
    <dgm:pt modelId="{BB7A0699-B430-40EF-B26A-36D2F56EA59E}" type="parTrans" cxnId="{2874AE72-9525-41BA-A3F9-9BF419B1FADF}">
      <dgm:prSet/>
      <dgm:spPr/>
      <dgm:t>
        <a:bodyPr/>
        <a:lstStyle/>
        <a:p>
          <a:endParaRPr lang="en-US"/>
        </a:p>
      </dgm:t>
    </dgm:pt>
    <dgm:pt modelId="{D398CF92-373E-4640-B205-32A04AF6E44A}" type="sibTrans" cxnId="{2874AE72-9525-41BA-A3F9-9BF419B1FADF}">
      <dgm:prSet/>
      <dgm:spPr/>
      <dgm:t>
        <a:bodyPr/>
        <a:lstStyle/>
        <a:p>
          <a:endParaRPr lang="en-US"/>
        </a:p>
      </dgm:t>
    </dgm:pt>
    <dgm:pt modelId="{995F046F-7927-4B91-8C04-8B8BE19F0FD4}" type="pres">
      <dgm:prSet presAssocID="{7870B3E1-1707-4F61-AF21-4CDAAEB8A785}" presName="CompostProcess" presStyleCnt="0">
        <dgm:presLayoutVars>
          <dgm:dir/>
          <dgm:resizeHandles val="exact"/>
        </dgm:presLayoutVars>
      </dgm:prSet>
      <dgm:spPr/>
    </dgm:pt>
    <dgm:pt modelId="{3BB52FA5-63BE-4649-B053-8D2B54D3153F}" type="pres">
      <dgm:prSet presAssocID="{7870B3E1-1707-4F61-AF21-4CDAAEB8A785}" presName="arrow" presStyleLbl="bgShp" presStyleIdx="0" presStyleCnt="1"/>
      <dgm:spPr/>
    </dgm:pt>
    <dgm:pt modelId="{10812367-47B2-48EF-ABF8-D137239AE6F0}" type="pres">
      <dgm:prSet presAssocID="{7870B3E1-1707-4F61-AF21-4CDAAEB8A785}" presName="linearProcess" presStyleCnt="0"/>
      <dgm:spPr/>
    </dgm:pt>
    <dgm:pt modelId="{A636C526-B01C-42B3-BB03-C1CFFB4428AB}" type="pres">
      <dgm:prSet presAssocID="{74C57B3E-57BE-43A5-866F-D142F7385819}" presName="textNode" presStyleLbl="node1" presStyleIdx="0" presStyleCnt="3">
        <dgm:presLayoutVars>
          <dgm:bulletEnabled val="1"/>
        </dgm:presLayoutVars>
      </dgm:prSet>
      <dgm:spPr/>
      <dgm:t>
        <a:bodyPr/>
        <a:lstStyle/>
        <a:p>
          <a:endParaRPr lang="en-US"/>
        </a:p>
      </dgm:t>
    </dgm:pt>
    <dgm:pt modelId="{577BF525-9812-4284-81FD-DD92362DD277}" type="pres">
      <dgm:prSet presAssocID="{E87EFCE9-1C15-4277-B518-C5D75E28CB12}" presName="sibTrans" presStyleCnt="0"/>
      <dgm:spPr/>
    </dgm:pt>
    <dgm:pt modelId="{735D1BF1-F557-4751-9A75-FC2E63241F0D}" type="pres">
      <dgm:prSet presAssocID="{526A675F-2A0D-4029-B634-2AA7AECC9475}" presName="textNode" presStyleLbl="node1" presStyleIdx="1" presStyleCnt="3">
        <dgm:presLayoutVars>
          <dgm:bulletEnabled val="1"/>
        </dgm:presLayoutVars>
      </dgm:prSet>
      <dgm:spPr/>
      <dgm:t>
        <a:bodyPr/>
        <a:lstStyle/>
        <a:p>
          <a:endParaRPr lang="en-US"/>
        </a:p>
      </dgm:t>
    </dgm:pt>
    <dgm:pt modelId="{6E52DAAE-FC2A-444B-9215-FF37A8007284}" type="pres">
      <dgm:prSet presAssocID="{36F12C37-E8DB-4FC1-98F2-9798DBEFAEDE}" presName="sibTrans" presStyleCnt="0"/>
      <dgm:spPr/>
    </dgm:pt>
    <dgm:pt modelId="{F72B59E1-860A-4AF9-B838-38C3700AB8FA}" type="pres">
      <dgm:prSet presAssocID="{427A09DE-679A-40DF-B2DB-4551F7EBB52C}" presName="textNode" presStyleLbl="node1" presStyleIdx="2" presStyleCnt="3">
        <dgm:presLayoutVars>
          <dgm:bulletEnabled val="1"/>
        </dgm:presLayoutVars>
      </dgm:prSet>
      <dgm:spPr/>
    </dgm:pt>
  </dgm:ptLst>
  <dgm:cxnLst>
    <dgm:cxn modelId="{2874AE72-9525-41BA-A3F9-9BF419B1FADF}" srcId="{7870B3E1-1707-4F61-AF21-4CDAAEB8A785}" destId="{427A09DE-679A-40DF-B2DB-4551F7EBB52C}" srcOrd="2" destOrd="0" parTransId="{BB7A0699-B430-40EF-B26A-36D2F56EA59E}" sibTransId="{D398CF92-373E-4640-B205-32A04AF6E44A}"/>
    <dgm:cxn modelId="{CAE0790B-52ED-42F7-8759-9E878AF06611}" type="presOf" srcId="{526A675F-2A0D-4029-B634-2AA7AECC9475}" destId="{735D1BF1-F557-4751-9A75-FC2E63241F0D}" srcOrd="0" destOrd="0" presId="urn:microsoft.com/office/officeart/2005/8/layout/hProcess9"/>
    <dgm:cxn modelId="{43234C9E-9586-431B-AB11-8D522E31DCDB}" type="presOf" srcId="{427A09DE-679A-40DF-B2DB-4551F7EBB52C}" destId="{F72B59E1-860A-4AF9-B838-38C3700AB8FA}" srcOrd="0" destOrd="0" presId="urn:microsoft.com/office/officeart/2005/8/layout/hProcess9"/>
    <dgm:cxn modelId="{6809DB05-160A-4054-90F6-5D7BF57502E2}" type="presOf" srcId="{74C57B3E-57BE-43A5-866F-D142F7385819}" destId="{A636C526-B01C-42B3-BB03-C1CFFB4428AB}" srcOrd="0" destOrd="0" presId="urn:microsoft.com/office/officeart/2005/8/layout/hProcess9"/>
    <dgm:cxn modelId="{1540C199-D604-4F42-9F8B-F7BA991D4B85}" srcId="{7870B3E1-1707-4F61-AF21-4CDAAEB8A785}" destId="{526A675F-2A0D-4029-B634-2AA7AECC9475}" srcOrd="1" destOrd="0" parTransId="{B8C3E371-4F88-4EC0-85BC-D5A13C84B6BD}" sibTransId="{36F12C37-E8DB-4FC1-98F2-9798DBEFAEDE}"/>
    <dgm:cxn modelId="{02EB61CB-409F-4E0C-B10B-7E732B5572BE}" type="presOf" srcId="{7870B3E1-1707-4F61-AF21-4CDAAEB8A785}" destId="{995F046F-7927-4B91-8C04-8B8BE19F0FD4}" srcOrd="0" destOrd="0" presId="urn:microsoft.com/office/officeart/2005/8/layout/hProcess9"/>
    <dgm:cxn modelId="{898D44A1-CD83-47E7-9F84-8D5208264415}" srcId="{7870B3E1-1707-4F61-AF21-4CDAAEB8A785}" destId="{74C57B3E-57BE-43A5-866F-D142F7385819}" srcOrd="0" destOrd="0" parTransId="{32D51AD0-B20A-4D7A-9E02-ABE65FB7124B}" sibTransId="{E87EFCE9-1C15-4277-B518-C5D75E28CB12}"/>
    <dgm:cxn modelId="{7EB7294F-67AE-4F8D-AC88-9BA5B30B3CF0}" type="presParOf" srcId="{995F046F-7927-4B91-8C04-8B8BE19F0FD4}" destId="{3BB52FA5-63BE-4649-B053-8D2B54D3153F}" srcOrd="0" destOrd="0" presId="urn:microsoft.com/office/officeart/2005/8/layout/hProcess9"/>
    <dgm:cxn modelId="{4AA0C4C4-F3A2-414B-AA3A-BF73A8130B43}" type="presParOf" srcId="{995F046F-7927-4B91-8C04-8B8BE19F0FD4}" destId="{10812367-47B2-48EF-ABF8-D137239AE6F0}" srcOrd="1" destOrd="0" presId="urn:microsoft.com/office/officeart/2005/8/layout/hProcess9"/>
    <dgm:cxn modelId="{6577401E-47EE-42D2-9FF5-DC85C96EAF13}" type="presParOf" srcId="{10812367-47B2-48EF-ABF8-D137239AE6F0}" destId="{A636C526-B01C-42B3-BB03-C1CFFB4428AB}" srcOrd="0" destOrd="0" presId="urn:microsoft.com/office/officeart/2005/8/layout/hProcess9"/>
    <dgm:cxn modelId="{E5917D4B-F9C4-4E4C-BEE7-94F492C9028C}" type="presParOf" srcId="{10812367-47B2-48EF-ABF8-D137239AE6F0}" destId="{577BF525-9812-4284-81FD-DD92362DD277}" srcOrd="1" destOrd="0" presId="urn:microsoft.com/office/officeart/2005/8/layout/hProcess9"/>
    <dgm:cxn modelId="{E4724A75-FB77-40E0-A4B0-375343C4C6DF}" type="presParOf" srcId="{10812367-47B2-48EF-ABF8-D137239AE6F0}" destId="{735D1BF1-F557-4751-9A75-FC2E63241F0D}" srcOrd="2" destOrd="0" presId="urn:microsoft.com/office/officeart/2005/8/layout/hProcess9"/>
    <dgm:cxn modelId="{4CC50893-03D1-4B73-B91B-1ACC149419AB}" type="presParOf" srcId="{10812367-47B2-48EF-ABF8-D137239AE6F0}" destId="{6E52DAAE-FC2A-444B-9215-FF37A8007284}" srcOrd="3" destOrd="0" presId="urn:microsoft.com/office/officeart/2005/8/layout/hProcess9"/>
    <dgm:cxn modelId="{F677B110-27A6-4931-9F4B-0F29579F9B77}" type="presParOf" srcId="{10812367-47B2-48EF-ABF8-D137239AE6F0}" destId="{F72B59E1-860A-4AF9-B838-38C3700AB8FA}" srcOrd="4"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2973DC8-1DEA-4836-9D97-D58479518D9B}" type="datetimeFigureOut">
              <a:rPr lang="en-US" smtClean="0"/>
              <a:t>4/8/2024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4417D17-23BC-46EA-8570-829885A39B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417D17-23BC-46EA-8570-829885A39B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417D17-23BC-46EA-8570-829885A39B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417D17-23BC-46EA-8570-829885A39B3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417D17-23BC-46EA-8570-829885A39B3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417D17-23BC-46EA-8570-829885A39B3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4417D17-23BC-46EA-8570-829885A39B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4417D17-23BC-46EA-8570-829885A39B3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2973DC8-1DEA-4836-9D97-D58479518D9B}" type="datetimeFigureOut">
              <a:rPr lang="en-US" smtClean="0"/>
              <a:t>4/8/2024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4417D17-23BC-46EA-8570-829885A39B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2973DC8-1DEA-4836-9D97-D58479518D9B}" type="datetimeFigureOut">
              <a:rPr lang="en-US" smtClean="0"/>
              <a:t>4/8/2024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417D17-23BC-46EA-8570-829885A39B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2973DC8-1DEA-4836-9D97-D58479518D9B}" type="datetimeFigureOut">
              <a:rPr lang="en-US" smtClean="0"/>
              <a:t>4/8/2024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4417D17-23BC-46EA-8570-829885A39B3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2973DC8-1DEA-4836-9D97-D58479518D9B}" type="datetimeFigureOut">
              <a:rPr lang="en-US" smtClean="0"/>
              <a:t>4/8/2024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4417D17-23BC-46EA-8570-829885A39B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C:\Users\student\Desktop\1Nm\New%20Folder\au2021509037(PROJECT%20EXECUTION%20VIDEO).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lairvoyantsoft.com/emotion-recognition-with-deep-learning-on-google-colab-24ceb015e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xmlns="" id="{B95211D9-145E-FE38-EA91-7A1CD272EA45}"/>
              </a:ext>
            </a:extLst>
          </p:cNvPr>
          <p:cNvGrpSpPr/>
          <p:nvPr/>
        </p:nvGrpSpPr>
        <p:grpSpPr>
          <a:xfrm>
            <a:off x="-35560" y="-5990"/>
            <a:ext cx="9179560" cy="6863989"/>
            <a:chOff x="-13523" y="-66567"/>
            <a:chExt cx="9215120" cy="5231678"/>
          </a:xfrm>
        </p:grpSpPr>
        <p:pic>
          <p:nvPicPr>
            <p:cNvPr id="5" name="Picture 4"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2"/>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Google Shape;61;p13">
            <a:extLst>
              <a:ext uri="{FF2B5EF4-FFF2-40B4-BE49-F238E27FC236}">
                <a16:creationId xmlns:a16="http://schemas.microsoft.com/office/drawing/2014/main" xmlns="" id="{8C818BBF-2EBD-9F55-EA9F-5999A4D1C95B}"/>
              </a:ext>
            </a:extLst>
          </p:cNvPr>
          <p:cNvSpPr/>
          <p:nvPr/>
        </p:nvSpPr>
        <p:spPr>
          <a:xfrm>
            <a:off x="1219200" y="1143000"/>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8" name="Google Shape;62;p13">
            <a:extLst>
              <a:ext uri="{FF2B5EF4-FFF2-40B4-BE49-F238E27FC236}">
                <a16:creationId xmlns:a16="http://schemas.microsoft.com/office/drawing/2014/main" xmlns="" id="{36719900-D0D9-09E3-CF83-B953F66E3009}"/>
              </a:ext>
            </a:extLst>
          </p:cNvPr>
          <p:cNvGrpSpPr/>
          <p:nvPr/>
        </p:nvGrpSpPr>
        <p:grpSpPr>
          <a:xfrm>
            <a:off x="1676400" y="1447800"/>
            <a:ext cx="6047412" cy="601034"/>
            <a:chOff x="1567263" y="1495382"/>
            <a:chExt cx="6047412" cy="601034"/>
          </a:xfrm>
        </p:grpSpPr>
        <p:pic>
          <p:nvPicPr>
            <p:cNvPr id="9"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3" cstate="print">
              <a:alphaModFix/>
            </a:blip>
            <a:srcRect/>
            <a:stretch/>
          </p:blipFill>
          <p:spPr>
            <a:xfrm>
              <a:off x="4755974" y="1620847"/>
              <a:ext cx="1163978" cy="389110"/>
            </a:xfrm>
            <a:prstGeom prst="rect">
              <a:avLst/>
            </a:prstGeom>
            <a:noFill/>
            <a:ln>
              <a:noFill/>
            </a:ln>
          </p:spPr>
        </p:pic>
        <p:pic>
          <p:nvPicPr>
            <p:cNvPr id="10"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4" cstate="print">
              <a:alphaModFix/>
            </a:blip>
            <a:srcRect t="20551"/>
            <a:stretch/>
          </p:blipFill>
          <p:spPr>
            <a:xfrm>
              <a:off x="3675859" y="1608154"/>
              <a:ext cx="787775" cy="414497"/>
            </a:xfrm>
            <a:prstGeom prst="rect">
              <a:avLst/>
            </a:prstGeom>
            <a:noFill/>
            <a:ln>
              <a:noFill/>
            </a:ln>
          </p:spPr>
        </p:pic>
        <p:cxnSp>
          <p:nvCxnSpPr>
            <p:cNvPr id="11"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12"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3"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5" cstate="print">
              <a:alphaModFix/>
            </a:blip>
            <a:srcRect/>
            <a:stretch/>
          </p:blipFill>
          <p:spPr>
            <a:xfrm>
              <a:off x="6212294" y="1633695"/>
              <a:ext cx="1402381" cy="363414"/>
            </a:xfrm>
            <a:prstGeom prst="rect">
              <a:avLst/>
            </a:prstGeom>
            <a:noFill/>
            <a:ln>
              <a:noFill/>
            </a:ln>
          </p:spPr>
        </p:pic>
        <p:cxnSp>
          <p:nvCxnSpPr>
            <p:cNvPr id="14"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5"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6" cstate="print">
              <a:alphaModFix/>
            </a:blip>
            <a:srcRect/>
            <a:stretch/>
          </p:blipFill>
          <p:spPr>
            <a:xfrm>
              <a:off x="1567263" y="1495382"/>
              <a:ext cx="1816256" cy="454064"/>
            </a:xfrm>
            <a:prstGeom prst="rect">
              <a:avLst/>
            </a:prstGeom>
            <a:noFill/>
            <a:ln>
              <a:noFill/>
            </a:ln>
          </p:spPr>
        </p:pic>
      </p:grpSp>
      <p:pic>
        <p:nvPicPr>
          <p:cNvPr id="16" name="Picture 15">
            <a:extLst>
              <a:ext uri="{FF2B5EF4-FFF2-40B4-BE49-F238E27FC236}">
                <a16:creationId xmlns:a16="http://schemas.microsoft.com/office/drawing/2014/main" xmlns="" id="{C436A02F-1B73-4A21-43B2-A472DD02A911}"/>
              </a:ext>
            </a:extLst>
          </p:cNvPr>
          <p:cNvPicPr>
            <a:picLocks noChangeAspect="1"/>
          </p:cNvPicPr>
          <p:nvPr/>
        </p:nvPicPr>
        <p:blipFill>
          <a:blip r:embed="rId7"/>
          <a:stretch>
            <a:fillRect/>
          </a:stretch>
        </p:blipFill>
        <p:spPr>
          <a:xfrm>
            <a:off x="4038600" y="2209800"/>
            <a:ext cx="1443387" cy="1049002"/>
          </a:xfrm>
          <a:prstGeom prst="rect">
            <a:avLst/>
          </a:prstGeom>
        </p:spPr>
      </p:pic>
      <p:sp>
        <p:nvSpPr>
          <p:cNvPr id="17" name="Rectangle: Rounded Corners 24">
            <a:extLst>
              <a:ext uri="{FF2B5EF4-FFF2-40B4-BE49-F238E27FC236}">
                <a16:creationId xmlns:a16="http://schemas.microsoft.com/office/drawing/2014/main" xmlns="" id="{B8BCF8B7-52AB-B3FB-BD62-ABF520369315}"/>
              </a:ext>
            </a:extLst>
          </p:cNvPr>
          <p:cNvSpPr/>
          <p:nvPr/>
        </p:nvSpPr>
        <p:spPr>
          <a:xfrm>
            <a:off x="1905000" y="3352800"/>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EMOTION DETECTION AND </a:t>
            </a:r>
            <a:r>
              <a:rPr lang="en-IN" sz="2000" b="1" dirty="0" smtClean="0"/>
              <a:t>DEPRESSION </a:t>
            </a:r>
            <a:r>
              <a:rPr lang="en-IN" sz="2000" b="1" dirty="0"/>
              <a:t>SCREENING</a:t>
            </a:r>
            <a:endParaRPr lang="en-US" sz="2000" b="1" dirty="0">
              <a:solidFill>
                <a:schemeClr val="bg1">
                  <a:lumMod val="95000"/>
                </a:schemeClr>
              </a:solidFill>
            </a:endParaRPr>
          </a:p>
        </p:txBody>
      </p:sp>
      <p:sp>
        <p:nvSpPr>
          <p:cNvPr id="21" name="Rectangle 20"/>
          <p:cNvSpPr/>
          <p:nvPr/>
        </p:nvSpPr>
        <p:spPr>
          <a:xfrm>
            <a:off x="1295400" y="5181600"/>
            <a:ext cx="6705600" cy="974626"/>
          </a:xfrm>
          <a:prstGeom prst="rect">
            <a:avLst/>
          </a:prstGeom>
        </p:spPr>
        <p:txBody>
          <a:bodyPr wrap="square">
            <a:spAutoFit/>
          </a:bodyPr>
          <a:lstStyle/>
          <a:p>
            <a:pPr lvl="0">
              <a:spcAft>
                <a:spcPts val="200"/>
              </a:spcAft>
            </a:pPr>
            <a:r>
              <a:rPr lang="en-US" dirty="0" smtClean="0">
                <a:solidFill>
                  <a:schemeClr val="bg1"/>
                </a:solidFill>
              </a:rPr>
              <a:t>Name: SAKTHI SUBASH A S</a:t>
            </a:r>
          </a:p>
          <a:p>
            <a:pPr lvl="0">
              <a:spcAft>
                <a:spcPts val="200"/>
              </a:spcAft>
            </a:pPr>
            <a:r>
              <a:rPr lang="en-US" b="0" i="0" u="none" strike="noStrike" cap="none" dirty="0" smtClean="0">
                <a:solidFill>
                  <a:schemeClr val="bg1"/>
                </a:solidFill>
                <a:latin typeface="Arial"/>
                <a:ea typeface="Arial"/>
                <a:cs typeface="Arial"/>
                <a:sym typeface="Arial"/>
              </a:rPr>
              <a:t>NM Id: AU2021509037</a:t>
            </a:r>
          </a:p>
          <a:p>
            <a:pPr lvl="0">
              <a:spcAft>
                <a:spcPts val="200"/>
              </a:spcAft>
            </a:pPr>
            <a:r>
              <a:rPr lang="en-US" dirty="0" smtClean="0">
                <a:solidFill>
                  <a:schemeClr val="bg1"/>
                </a:solidFill>
              </a:rPr>
              <a:t>College Name : MADRAS INSTITUTE OF TECHNOLOGY</a:t>
            </a:r>
            <a:endParaRPr lang="en-US" b="0" i="0" u="none" strike="noStrike" cap="none" dirty="0">
              <a:solidFill>
                <a:schemeClr val="bg1"/>
              </a:solidFill>
              <a:latin typeface="Arial"/>
              <a:ea typeface="Arial"/>
              <a:cs typeface="Arial"/>
              <a:sym typeface="Arial"/>
            </a:endParaRPr>
          </a:p>
        </p:txBody>
      </p:sp>
      <p:sp>
        <p:nvSpPr>
          <p:cNvPr id="23" name="Rectangle 22"/>
          <p:cNvSpPr/>
          <p:nvPr/>
        </p:nvSpPr>
        <p:spPr>
          <a:xfrm>
            <a:off x="1295400" y="4724400"/>
            <a:ext cx="1698350" cy="369332"/>
          </a:xfrm>
          <a:prstGeom prst="rect">
            <a:avLst/>
          </a:prstGeom>
        </p:spPr>
        <p:txBody>
          <a:bodyPr wrap="none">
            <a:spAutoFit/>
          </a:bodyPr>
          <a:lstStyle/>
          <a:p>
            <a:pPr lvl="0"/>
            <a:r>
              <a:rPr lang="en-US" b="1" dirty="0" smtClean="0">
                <a:solidFill>
                  <a:schemeClr val="bg1">
                    <a:lumMod val="95000"/>
                  </a:schemeClr>
                </a:solidFill>
              </a:rPr>
              <a:t>Student Details </a:t>
            </a:r>
            <a:endParaRPr lang="en-US" b="0" i="0" u="none" strike="noStrike" cap="none" dirty="0">
              <a:solidFill>
                <a:schemeClr val="bg1">
                  <a:lumMod val="95000"/>
                </a:schemeClr>
              </a:solidFill>
              <a:latin typeface="Arial"/>
              <a:ea typeface="Arial"/>
              <a:cs typeface="Arial"/>
              <a:sym typeface="Arial"/>
            </a:endParaRPr>
          </a:p>
        </p:txBody>
      </p:sp>
      <p:cxnSp>
        <p:nvCxnSpPr>
          <p:cNvPr id="24" name="Straight Connector 23">
            <a:extLst>
              <a:ext uri="{FF2B5EF4-FFF2-40B4-BE49-F238E27FC236}">
                <a16:creationId xmlns:a16="http://schemas.microsoft.com/office/drawing/2014/main" xmlns="" id="{56FB6AFA-8395-5671-A976-DC0A7C9493C3}"/>
              </a:ext>
            </a:extLst>
          </p:cNvPr>
          <p:cNvCxnSpPr>
            <a:cxnSpLocks/>
          </p:cNvCxnSpPr>
          <p:nvPr/>
        </p:nvCxnSpPr>
        <p:spPr>
          <a:xfrm flipV="1">
            <a:off x="1219200" y="5105400"/>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 OF THE PROJECT</a:t>
            </a:r>
            <a:endParaRPr lang="en-US" dirty="0"/>
          </a:p>
        </p:txBody>
      </p:sp>
      <p:pic>
        <p:nvPicPr>
          <p:cNvPr id="4" name="au2021509037(PROJECT EXECUTION VIDEO).mp4">
            <a:hlinkClick r:id="" action="ppaction://media"/>
          </p:cNvPr>
          <p:cNvPicPr>
            <a:picLocks noGrp="1" noRot="1" noChangeAspect="1"/>
          </p:cNvPicPr>
          <p:nvPr>
            <p:ph idx="1"/>
            <a:videoFile r:link="rId1"/>
          </p:nvPr>
        </p:nvPicPr>
        <p:blipFill>
          <a:blip r:embed="rId3"/>
          <a:stretch>
            <a:fillRect/>
          </a:stretch>
        </p:blipFill>
        <p:spPr>
          <a:xfrm>
            <a:off x="1676400" y="1514475"/>
            <a:ext cx="6400800" cy="43487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O</a:t>
            </a:r>
            <a:r>
              <a:rPr lang="en-US" dirty="0" smtClean="0"/>
              <a:t>ur projects helps people to identify their current state of their mind and helps them to rectify it.</a:t>
            </a:r>
          </a:p>
          <a:p>
            <a:r>
              <a:rPr lang="en-US" dirty="0" smtClean="0"/>
              <a:t>Our project has also prioritized ethical considerations, underscoring our commitment to responsible technology deployment in mental health contexts</a:t>
            </a:r>
            <a:r>
              <a:rPr lang="en-US" dirty="0" smtClean="0"/>
              <a:t>.</a:t>
            </a:r>
          </a:p>
          <a:p>
            <a:r>
              <a:rPr lang="en-US" dirty="0" smtClean="0"/>
              <a:t> </a:t>
            </a:r>
            <a:r>
              <a:rPr lang="en-US" dirty="0" smtClean="0"/>
              <a:t>Looking ahead, ongoing refinement of algorithms, validation studies, integration with healthcare systems, and longitudinal research will further solidify the efficacy and impact of our solution, ultimately fostering proactive mental health support and intervention.</a:t>
            </a:r>
          </a:p>
          <a:p>
            <a:endParaRPr lang="en-US" dirty="0"/>
          </a:p>
        </p:txBody>
      </p:sp>
      <p:sp>
        <p:nvSpPr>
          <p:cNvPr id="3" name="Title 2"/>
          <p:cNvSpPr>
            <a:spLocks noGrp="1"/>
          </p:cNvSpPr>
          <p:nvPr>
            <p:ph type="title"/>
          </p:nvPr>
        </p:nvSpPr>
        <p:spPr/>
        <p:txBody>
          <a:bodyPr/>
          <a:lstStyle/>
          <a:p>
            <a:r>
              <a:rPr lang="en-US" sz="3200" dirty="0" smtClean="0"/>
              <a:t>CONCLUSION</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hlinkClick r:id="rId2"/>
              </a:rPr>
              <a:t>https://blog.clairvoyantsoft.com/emotion-recognition-with-deep-learning-on-google-colab-24ceb015e5</a:t>
            </a:r>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95600"/>
            <a:ext cx="8229600" cy="1143000"/>
          </a:xfrm>
        </p:spPr>
        <p:txBody>
          <a:bodyPr>
            <a:normAutofit/>
          </a:bodyPr>
          <a:lstStyle/>
          <a:p>
            <a:pPr algn="ctr"/>
            <a:r>
              <a:rPr lang="en-US" sz="6000"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3505200" cy="380999"/>
          </a:xfrm>
        </p:spPr>
        <p:txBody>
          <a:bodyPr>
            <a:noAutofit/>
          </a:bodyPr>
          <a:lstStyle/>
          <a:p>
            <a:r>
              <a:rPr lang="en-US" sz="3200" dirty="0" smtClean="0"/>
              <a:t>ABSTRACT</a:t>
            </a:r>
            <a:endParaRPr lang="en-US" sz="3200" dirty="0"/>
          </a:p>
        </p:txBody>
      </p:sp>
      <p:sp>
        <p:nvSpPr>
          <p:cNvPr id="3" name="Subtitle 2"/>
          <p:cNvSpPr>
            <a:spLocks noGrp="1"/>
          </p:cNvSpPr>
          <p:nvPr>
            <p:ph type="subTitle" idx="1"/>
          </p:nvPr>
        </p:nvSpPr>
        <p:spPr>
          <a:xfrm>
            <a:off x="609600" y="838200"/>
            <a:ext cx="7772400" cy="3363511"/>
          </a:xfrm>
        </p:spPr>
        <p:txBody>
          <a:bodyPr>
            <a:noAutofit/>
          </a:bodyPr>
          <a:lstStyle/>
          <a:p>
            <a:pPr algn="l"/>
            <a:r>
              <a:rPr lang="en-US" sz="1800" b="1" dirty="0" smtClean="0"/>
              <a:t> </a:t>
            </a:r>
            <a:endParaRPr lang="en-US" sz="1800" dirty="0" smtClean="0"/>
          </a:p>
          <a:p>
            <a:pPr algn="l"/>
            <a:r>
              <a:rPr lang="en-US" sz="1800" dirty="0" smtClean="0"/>
              <a:t>This project aims to develop a data-driven approach for emotion detection and depression screening using machine learning techniques. Emotions play a crucial role in mental health, and detecting signs of depression early can significantly improve outcomes. We employ facial expression recognition and sentiment analysis on textual data to capture emotional states. The project utilizes deep learning algorithms to analyze facial expressions and natural language processing techniques for sentiment analysis. The dataset consists of labeled images and textual data collected from various sources, including social media platforms and clinical databases. Through the integration of these techniques, we aim to build a robust model capable of accurately detecting emotions and screening for depression. </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0"/>
            <a:ext cx="6705600" cy="4525963"/>
          </a:xfrm>
        </p:spPr>
        <p:txBody>
          <a:bodyPr>
            <a:normAutofit/>
          </a:bodyPr>
          <a:lstStyle/>
          <a:p>
            <a:r>
              <a:rPr lang="en-US" sz="1800" dirty="0" smtClean="0"/>
              <a:t>In today's digital age, mental health concerns, particularly depression, have become increasingly prevalent. Early detection and intervention are crucial for improving outcomes and reducing the burden of depression. </a:t>
            </a:r>
            <a:endParaRPr lang="en-US" sz="1800" dirty="0" smtClean="0"/>
          </a:p>
          <a:p>
            <a:endParaRPr lang="en-US" sz="1800" dirty="0" smtClean="0"/>
          </a:p>
          <a:p>
            <a:r>
              <a:rPr lang="en-US" sz="1800" dirty="0" smtClean="0"/>
              <a:t>However</a:t>
            </a:r>
            <a:r>
              <a:rPr lang="en-US" sz="1800" dirty="0" smtClean="0"/>
              <a:t>, traditional screening methods often rely on self-reporting, which can be subjective and prone to bias. This project aims to address these challenges by developing a data-driven approach for emotion detection and depression screening using machine learning techniques.</a:t>
            </a:r>
          </a:p>
          <a:p>
            <a:endParaRPr lang="en-US" sz="1800" dirty="0"/>
          </a:p>
        </p:txBody>
      </p:sp>
      <p:sp>
        <p:nvSpPr>
          <p:cNvPr id="3" name="Title 2"/>
          <p:cNvSpPr>
            <a:spLocks noGrp="1"/>
          </p:cNvSpPr>
          <p:nvPr>
            <p:ph type="title"/>
          </p:nvPr>
        </p:nvSpPr>
        <p:spPr/>
        <p:txBody>
          <a:bodyPr>
            <a:normAutofit/>
          </a:bodyPr>
          <a:lstStyle/>
          <a:p>
            <a:r>
              <a:rPr lang="en-US" sz="3200" dirty="0" smtClean="0"/>
              <a:t>PROBLEM STATEMENT</a:t>
            </a:r>
            <a:endParaRPr lang="en-US" sz="3200" dirty="0"/>
          </a:p>
        </p:txBody>
      </p:sp>
      <p:pic>
        <p:nvPicPr>
          <p:cNvPr id="11266" name="Picture 2" descr="Your software questions answered | Innovensa Ltd"/>
          <p:cNvPicPr>
            <a:picLocks noChangeAspect="1" noChangeArrowheads="1"/>
          </p:cNvPicPr>
          <p:nvPr/>
        </p:nvPicPr>
        <p:blipFill>
          <a:blip r:embed="rId2"/>
          <a:srcRect/>
          <a:stretch>
            <a:fillRect/>
          </a:stretch>
        </p:blipFill>
        <p:spPr bwMode="auto">
          <a:xfrm>
            <a:off x="6172200" y="4343400"/>
            <a:ext cx="2743200" cy="219670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7239000" cy="3166871"/>
          </a:xfrm>
        </p:spPr>
        <p:txBody>
          <a:bodyPr>
            <a:normAutofit fontScale="62500" lnSpcReduction="20000"/>
          </a:bodyPr>
          <a:lstStyle/>
          <a:p>
            <a:pPr>
              <a:buNone/>
            </a:pPr>
            <a:r>
              <a:rPr lang="en-US" dirty="0" smtClean="0"/>
              <a:t>Aim:</a:t>
            </a:r>
          </a:p>
          <a:p>
            <a:pPr>
              <a:buNone/>
            </a:pPr>
            <a:r>
              <a:rPr lang="en-US" dirty="0" smtClean="0"/>
              <a:t>	The </a:t>
            </a:r>
            <a:r>
              <a:rPr lang="en-US" dirty="0" smtClean="0"/>
              <a:t>aim of this project is to develop a machine learning-based system for emotion detection and depression screening, aiming to provide an effective tool for early intervention and support in mental health care.</a:t>
            </a:r>
          </a:p>
          <a:p>
            <a:pPr>
              <a:buNone/>
            </a:pPr>
            <a:r>
              <a:rPr lang="en-US" dirty="0" smtClean="0"/>
              <a:t>	</a:t>
            </a:r>
          </a:p>
          <a:p>
            <a:pPr>
              <a:buNone/>
            </a:pPr>
            <a:r>
              <a:rPr lang="en-US" dirty="0" smtClean="0"/>
              <a:t>Objective:</a:t>
            </a:r>
          </a:p>
          <a:p>
            <a:pPr>
              <a:buNone/>
            </a:pPr>
            <a:r>
              <a:rPr lang="en-US" dirty="0" smtClean="0"/>
              <a:t>	Develop </a:t>
            </a:r>
            <a:r>
              <a:rPr lang="en-US" dirty="0" smtClean="0"/>
              <a:t>a machine learning system for emotion detection and depression screening, integrating facial expression recognition and sentiment analysis models for early intervention in mental health care, while ensuring adherence to ethical guidelines and providing a user-friendly interface for accessibility.</a:t>
            </a:r>
          </a:p>
          <a:p>
            <a:endParaRPr lang="en-US" dirty="0"/>
          </a:p>
        </p:txBody>
      </p:sp>
      <p:sp>
        <p:nvSpPr>
          <p:cNvPr id="3" name="Title 2"/>
          <p:cNvSpPr>
            <a:spLocks noGrp="1"/>
          </p:cNvSpPr>
          <p:nvPr>
            <p:ph type="title"/>
          </p:nvPr>
        </p:nvSpPr>
        <p:spPr/>
        <p:txBody>
          <a:bodyPr>
            <a:normAutofit/>
          </a:bodyPr>
          <a:lstStyle/>
          <a:p>
            <a:r>
              <a:rPr lang="en-US" sz="3200" dirty="0" smtClean="0"/>
              <a:t>AIM AND OBJECTIVE</a:t>
            </a:r>
            <a:endParaRPr lang="en-US" sz="3200" dirty="0"/>
          </a:p>
        </p:txBody>
      </p:sp>
      <p:sp>
        <p:nvSpPr>
          <p:cNvPr id="10242" name="AutoShape 2" descr="Target with arrows in bullseye 1760507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Target with arrows in bullseye 1760507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0" name="AutoShape 10"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2" name="AutoShape 12"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4" name="AutoShape 14"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6" name="AutoShape 16"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8" name="AutoShape 18" descr="Arrow On Target Bullseye Vector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0" name="Picture 20" descr="Arrow On Target Bullseye Vector Download"/>
          <p:cNvPicPr>
            <a:picLocks noChangeAspect="1" noChangeArrowheads="1"/>
          </p:cNvPicPr>
          <p:nvPr/>
        </p:nvPicPr>
        <p:blipFill>
          <a:blip r:embed="rId2"/>
          <a:srcRect/>
          <a:stretch>
            <a:fillRect/>
          </a:stretch>
        </p:blipFill>
        <p:spPr bwMode="auto">
          <a:xfrm>
            <a:off x="6553200" y="4114800"/>
            <a:ext cx="2441575" cy="24415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4419600" cy="3700272"/>
          </a:xfrm>
        </p:spPr>
        <p:txBody>
          <a:bodyPr>
            <a:normAutofit fontScale="70000" lnSpcReduction="20000"/>
          </a:bodyPr>
          <a:lstStyle/>
          <a:p>
            <a:r>
              <a:rPr lang="en-US" dirty="0" smtClean="0"/>
              <a:t>Develop an AI-based system integrating facial expression analysis, voice tone recognition, text analysis, and physiological signals to objectively assess emotions and detect depression. </a:t>
            </a:r>
            <a:endParaRPr lang="en-US" dirty="0" smtClean="0"/>
          </a:p>
          <a:p>
            <a:endParaRPr lang="en-US" dirty="0" smtClean="0"/>
          </a:p>
          <a:p>
            <a:r>
              <a:rPr lang="en-US" dirty="0" smtClean="0"/>
              <a:t>The </a:t>
            </a:r>
            <a:r>
              <a:rPr lang="en-US" dirty="0" smtClean="0"/>
              <a:t>system should be accessible via mobile apps or web platforms, enabling early detection, proactive intervention, and seamless integration with healthcare systems, while ensuring privacy and ethical compliance.</a:t>
            </a:r>
            <a:endParaRPr lang="en-US" dirty="0"/>
          </a:p>
        </p:txBody>
      </p:sp>
      <p:sp>
        <p:nvSpPr>
          <p:cNvPr id="3" name="Title 2"/>
          <p:cNvSpPr>
            <a:spLocks noGrp="1"/>
          </p:cNvSpPr>
          <p:nvPr>
            <p:ph type="title"/>
          </p:nvPr>
        </p:nvSpPr>
        <p:spPr/>
        <p:txBody>
          <a:bodyPr>
            <a:normAutofit/>
          </a:bodyPr>
          <a:lstStyle/>
          <a:p>
            <a:r>
              <a:rPr lang="en-US" sz="3200" dirty="0" smtClean="0"/>
              <a:t>PROPOSED SOLUTION</a:t>
            </a:r>
            <a:endParaRPr lang="en-US" sz="3200" dirty="0"/>
          </a:p>
        </p:txBody>
      </p:sp>
      <p:pic>
        <p:nvPicPr>
          <p:cNvPr id="9218" name="Picture 2" descr="The Best Places to Find Online Jigsaw Puzzles"/>
          <p:cNvPicPr>
            <a:picLocks noChangeAspect="1" noChangeArrowheads="1"/>
          </p:cNvPicPr>
          <p:nvPr/>
        </p:nvPicPr>
        <p:blipFill>
          <a:blip r:embed="rId2" cstate="print"/>
          <a:srcRect/>
          <a:stretch>
            <a:fillRect/>
          </a:stretch>
        </p:blipFill>
        <p:spPr bwMode="auto">
          <a:xfrm>
            <a:off x="5105400" y="2133600"/>
            <a:ext cx="3703108" cy="277733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ALGORITHM DEPLOYMENT ORDER</a:t>
            </a:r>
            <a:endParaRPr lang="en-US" sz="3200" dirty="0"/>
          </a:p>
        </p:txBody>
      </p:sp>
      <p:graphicFrame>
        <p:nvGraphicFramePr>
          <p:cNvPr id="4" name="Diagram 3"/>
          <p:cNvGraphicFramePr/>
          <p:nvPr/>
        </p:nvGraphicFramePr>
        <p:xfrm>
          <a:off x="1143000" y="2057400"/>
          <a:ext cx="73914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png"/>
          <p:cNvPicPr>
            <a:picLocks noGrp="1" noChangeAspect="1"/>
          </p:cNvPicPr>
          <p:nvPr>
            <p:ph idx="1"/>
          </p:nvPr>
        </p:nvPicPr>
        <p:blipFill>
          <a:blip r:embed="rId2"/>
          <a:srcRect l="37689" t="19467" r="754" b="28341"/>
          <a:stretch>
            <a:fillRect/>
          </a:stretch>
        </p:blipFill>
        <p:spPr>
          <a:xfrm>
            <a:off x="609600" y="1676399"/>
            <a:ext cx="8077200" cy="3852203"/>
          </a:xfrm>
        </p:spPr>
      </p:pic>
      <p:sp>
        <p:nvSpPr>
          <p:cNvPr id="3" name="Title 2"/>
          <p:cNvSpPr>
            <a:spLocks noGrp="1"/>
          </p:cNvSpPr>
          <p:nvPr>
            <p:ph type="title"/>
          </p:nvPr>
        </p:nvSpPr>
        <p:spPr/>
        <p:txBody>
          <a:bodyPr/>
          <a:lstStyle/>
          <a:p>
            <a:r>
              <a:rPr lang="en-US" dirty="0" smtClean="0"/>
              <a:t>IMAGE CAPTURE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png"/>
          <p:cNvPicPr>
            <a:picLocks noGrp="1" noChangeAspect="1"/>
          </p:cNvPicPr>
          <p:nvPr>
            <p:ph idx="1"/>
          </p:nvPr>
        </p:nvPicPr>
        <p:blipFill>
          <a:blip r:embed="rId2"/>
          <a:srcRect l="37689" t="21150" r="17911" b="38443"/>
          <a:stretch>
            <a:fillRect/>
          </a:stretch>
        </p:blipFill>
        <p:spPr>
          <a:xfrm>
            <a:off x="533399" y="1447800"/>
            <a:ext cx="8187071" cy="4191000"/>
          </a:xfrm>
        </p:spPr>
      </p:pic>
      <p:sp>
        <p:nvSpPr>
          <p:cNvPr id="3" name="Title 2"/>
          <p:cNvSpPr>
            <a:spLocks noGrp="1"/>
          </p:cNvSpPr>
          <p:nvPr>
            <p:ph type="title"/>
          </p:nvPr>
        </p:nvSpPr>
        <p:spPr/>
        <p:txBody>
          <a:bodyPr/>
          <a:lstStyle/>
          <a:p>
            <a:r>
              <a:rPr lang="en-US" dirty="0" smtClean="0"/>
              <a:t>RESULT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8686800" cy="4864291"/>
          </a:xfrm>
        </p:spPr>
        <p:txBody>
          <a:bodyPr>
            <a:normAutofit fontScale="62500" lnSpcReduction="20000"/>
          </a:bodyPr>
          <a:lstStyle/>
          <a:p>
            <a:pPr>
              <a:buNone/>
            </a:pPr>
            <a:endParaRPr lang="en-US" dirty="0" smtClean="0"/>
          </a:p>
          <a:p>
            <a:r>
              <a:rPr lang="en-US" dirty="0" smtClean="0"/>
              <a:t>In the realm of emotion detection and depression screening, the future holds promise for advancements across several key areas</a:t>
            </a:r>
            <a:r>
              <a:rPr lang="en-US" dirty="0" smtClean="0"/>
              <a:t>.</a:t>
            </a:r>
          </a:p>
          <a:p>
            <a:endParaRPr lang="en-US" dirty="0" smtClean="0"/>
          </a:p>
          <a:p>
            <a:r>
              <a:rPr lang="en-US" dirty="0" smtClean="0"/>
              <a:t> </a:t>
            </a:r>
            <a:r>
              <a:rPr lang="en-US" dirty="0" smtClean="0"/>
              <a:t>Leveraging cutting-edge machine learning techniques like deep learning models such as </a:t>
            </a:r>
            <a:r>
              <a:rPr lang="en-US" dirty="0" err="1" smtClean="0"/>
              <a:t>Convolutional</a:t>
            </a:r>
            <a:r>
              <a:rPr lang="en-US" dirty="0" smtClean="0"/>
              <a:t> Neural Networks (CNNs) and Transformer models can significantly enhance the accuracy and efficiency of emotion detection systems</a:t>
            </a:r>
            <a:r>
              <a:rPr lang="en-US" dirty="0" smtClean="0"/>
              <a:t>.</a:t>
            </a:r>
          </a:p>
          <a:p>
            <a:endParaRPr lang="en-US" dirty="0" smtClean="0"/>
          </a:p>
          <a:p>
            <a:r>
              <a:rPr lang="en-US" dirty="0" smtClean="0"/>
              <a:t>Integrating </a:t>
            </a:r>
            <a:r>
              <a:rPr lang="en-US" dirty="0" smtClean="0"/>
              <a:t>multimodal data analysis, which combines various sources like text, voice, facial expressions, and physiological signals, offers a more holistic understanding of an individual's emotional state and mental health. </a:t>
            </a:r>
            <a:endParaRPr lang="en-US" dirty="0" smtClean="0"/>
          </a:p>
          <a:p>
            <a:endParaRPr lang="en-US" dirty="0" smtClean="0"/>
          </a:p>
          <a:p>
            <a:r>
              <a:rPr lang="en-US" dirty="0" smtClean="0"/>
              <a:t>Real-time </a:t>
            </a:r>
            <a:r>
              <a:rPr lang="en-US" dirty="0" smtClean="0"/>
              <a:t>monitoring systems, personalized recommendations, and </a:t>
            </a:r>
            <a:r>
              <a:rPr lang="en-US" dirty="0" smtClean="0"/>
              <a:t>interventions </a:t>
            </a:r>
            <a:r>
              <a:rPr lang="en-US" dirty="0" smtClean="0"/>
              <a:t>tailored to individual needs could revolutionize how mental health support is delivered, while ethical considerations and privacy protection remain paramount. Integration with healthcare systems and validation through longitudinal studies are crucial steps toward ensuring the effectiveness and accessibility of these technologies in promoting mental well-being on a broader scale</a:t>
            </a:r>
          </a:p>
          <a:p>
            <a:endParaRPr lang="en-US" dirty="0"/>
          </a:p>
        </p:txBody>
      </p:sp>
      <p:sp>
        <p:nvSpPr>
          <p:cNvPr id="3" name="Title 2"/>
          <p:cNvSpPr>
            <a:spLocks noGrp="1"/>
          </p:cNvSpPr>
          <p:nvPr>
            <p:ph type="title"/>
          </p:nvPr>
        </p:nvSpPr>
        <p:spPr/>
        <p:txBody>
          <a:bodyPr>
            <a:normAutofit/>
          </a:bodyPr>
          <a:lstStyle/>
          <a:p>
            <a:r>
              <a:rPr lang="en-US" sz="3200" dirty="0" smtClean="0"/>
              <a:t>FUTURE SCOPE</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TotalTime>
  <Words>421</Words>
  <Application>Microsoft Office PowerPoint</Application>
  <PresentationFormat>On-screen Show (4:3)</PresentationFormat>
  <Paragraphs>46</Paragraphs>
  <Slides>13</Slides>
  <Notes>0</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ABSTRACT</vt:lpstr>
      <vt:lpstr>PROBLEM STATEMENT</vt:lpstr>
      <vt:lpstr>AIM AND OBJECTIVE</vt:lpstr>
      <vt:lpstr>PROPOSED SOLUTION</vt:lpstr>
      <vt:lpstr>ALGORITHM DEPLOYMENT ORDER</vt:lpstr>
      <vt:lpstr>IMAGE CAPTURE</vt:lpstr>
      <vt:lpstr>RESULT</vt:lpstr>
      <vt:lpstr>FUTURE SCOPE</vt:lpstr>
      <vt:lpstr>VIDEO OF THE PROJECT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4</cp:revision>
  <dcterms:created xsi:type="dcterms:W3CDTF">2024-04-08T08:58:24Z</dcterms:created>
  <dcterms:modified xsi:type="dcterms:W3CDTF">2024-04-08T09:36:31Z</dcterms:modified>
</cp:coreProperties>
</file>