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BFDE-03F0-8D8E-2F00-6F58B815BE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Z"/>
          </a:p>
        </p:txBody>
      </p:sp>
      <p:sp>
        <p:nvSpPr>
          <p:cNvPr id="3" name="Subtitle 2">
            <a:extLst>
              <a:ext uri="{FF2B5EF4-FFF2-40B4-BE49-F238E27FC236}">
                <a16:creationId xmlns:a16="http://schemas.microsoft.com/office/drawing/2014/main" id="{7174C51C-F789-E957-588E-2B77BF130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Z"/>
          </a:p>
        </p:txBody>
      </p:sp>
      <p:sp>
        <p:nvSpPr>
          <p:cNvPr id="4" name="Date Placeholder 3">
            <a:extLst>
              <a:ext uri="{FF2B5EF4-FFF2-40B4-BE49-F238E27FC236}">
                <a16:creationId xmlns:a16="http://schemas.microsoft.com/office/drawing/2014/main" id="{7882EDBA-2B9C-4E2D-BBA9-8B239E0E035F}"/>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FDC653D9-A9AC-233D-0929-F28EDD056FC9}"/>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15EFFBBF-E991-2984-430F-D8417614386B}"/>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60245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216C-3614-B865-1292-84A41A04755A}"/>
              </a:ext>
            </a:extLst>
          </p:cNvPr>
          <p:cNvSpPr>
            <a:spLocks noGrp="1"/>
          </p:cNvSpPr>
          <p:nvPr>
            <p:ph type="title"/>
          </p:nvPr>
        </p:nvSpPr>
        <p:spPr/>
        <p:txBody>
          <a:bodyPr/>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D873016D-AD38-0038-5EBF-BC96C682AD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053FA610-BC34-904F-209C-03008A3339F8}"/>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4D8711B5-2001-C17F-412A-CF2BAAA6FFE5}"/>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FB2390C1-0EFB-D219-4757-C6E50044B719}"/>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2700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D1C1E-6900-98A4-1B35-04130D8FBD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46BC8E0A-80A5-55C6-7E16-F7A8C965B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3C9B4C49-B7B2-F9A3-A0FE-3A775E895F3A}"/>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0B897BFE-6889-C76B-58C7-755DE74A5151}"/>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D052B6CA-A856-2761-7087-FFA2AAE093B4}"/>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428531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A0FA-C8B6-D75E-922B-3E681B0292D8}"/>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4DE5F969-030A-46B8-DEF0-C4782668AC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47520D1C-265C-9B7F-7FC8-20B0BF7C6288}"/>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84162E34-9067-9423-D681-8E0D80E0C013}"/>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0A0AB440-AB02-9315-253E-EA6AC7A4EA2D}"/>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411188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C32-FE26-3638-4697-7C697E4586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Z"/>
          </a:p>
        </p:txBody>
      </p:sp>
      <p:sp>
        <p:nvSpPr>
          <p:cNvPr id="3" name="Text Placeholder 2">
            <a:extLst>
              <a:ext uri="{FF2B5EF4-FFF2-40B4-BE49-F238E27FC236}">
                <a16:creationId xmlns:a16="http://schemas.microsoft.com/office/drawing/2014/main" id="{36B33E99-5A57-6A3A-EAC4-B7655306E0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0A9C7-60CB-CC0C-82D9-D160B9CDA5F1}"/>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17F402CB-778E-91A3-FA5D-779FBECC8E61}"/>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0F0CBE3C-5488-8B79-939F-CCC5F82395A3}"/>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62383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AAF7-B723-B161-B1DB-138D94DA18B5}"/>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C130CA7C-A9A3-E6C1-C05D-0E47BD8E41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Content Placeholder 3">
            <a:extLst>
              <a:ext uri="{FF2B5EF4-FFF2-40B4-BE49-F238E27FC236}">
                <a16:creationId xmlns:a16="http://schemas.microsoft.com/office/drawing/2014/main" id="{967DA92A-3184-C201-CCA3-114BBEC9D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Date Placeholder 4">
            <a:extLst>
              <a:ext uri="{FF2B5EF4-FFF2-40B4-BE49-F238E27FC236}">
                <a16:creationId xmlns:a16="http://schemas.microsoft.com/office/drawing/2014/main" id="{64BC8100-2D95-31DE-9736-CC0174E4CD5D}"/>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6" name="Footer Placeholder 5">
            <a:extLst>
              <a:ext uri="{FF2B5EF4-FFF2-40B4-BE49-F238E27FC236}">
                <a16:creationId xmlns:a16="http://schemas.microsoft.com/office/drawing/2014/main" id="{76DE5E1E-7C40-D0AF-2C29-173B8747F852}"/>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FC060A1C-F128-18E9-F8A2-E44A34393B14}"/>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312324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58B1-AAA2-707C-1DC1-972DE906AF14}"/>
              </a:ext>
            </a:extLst>
          </p:cNvPr>
          <p:cNvSpPr>
            <a:spLocks noGrp="1"/>
          </p:cNvSpPr>
          <p:nvPr>
            <p:ph type="title"/>
          </p:nvPr>
        </p:nvSpPr>
        <p:spPr>
          <a:xfrm>
            <a:off x="839788" y="365125"/>
            <a:ext cx="10515600" cy="1325563"/>
          </a:xfrm>
        </p:spPr>
        <p:txBody>
          <a:bodyPr/>
          <a:lstStyle/>
          <a:p>
            <a:r>
              <a:rPr lang="en-US"/>
              <a:t>Click to edit Master title style</a:t>
            </a:r>
            <a:endParaRPr lang="en-KZ"/>
          </a:p>
        </p:txBody>
      </p:sp>
      <p:sp>
        <p:nvSpPr>
          <p:cNvPr id="3" name="Text Placeholder 2">
            <a:extLst>
              <a:ext uri="{FF2B5EF4-FFF2-40B4-BE49-F238E27FC236}">
                <a16:creationId xmlns:a16="http://schemas.microsoft.com/office/drawing/2014/main" id="{1E059341-911D-F376-7868-FD8BB16E6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739AAD-5FF9-CC2B-3966-0A8406A971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Text Placeholder 4">
            <a:extLst>
              <a:ext uri="{FF2B5EF4-FFF2-40B4-BE49-F238E27FC236}">
                <a16:creationId xmlns:a16="http://schemas.microsoft.com/office/drawing/2014/main" id="{45F3D204-D34A-A84B-5816-331DBB02C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FCEA8-443D-2C16-D32E-55D2A0272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7" name="Date Placeholder 6">
            <a:extLst>
              <a:ext uri="{FF2B5EF4-FFF2-40B4-BE49-F238E27FC236}">
                <a16:creationId xmlns:a16="http://schemas.microsoft.com/office/drawing/2014/main" id="{5D6E1AB9-8166-64D0-12C5-CB7B8D6F7DA2}"/>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8" name="Footer Placeholder 7">
            <a:extLst>
              <a:ext uri="{FF2B5EF4-FFF2-40B4-BE49-F238E27FC236}">
                <a16:creationId xmlns:a16="http://schemas.microsoft.com/office/drawing/2014/main" id="{D2F288E8-EF40-FF94-D68C-3AAE6E894116}"/>
              </a:ext>
            </a:extLst>
          </p:cNvPr>
          <p:cNvSpPr>
            <a:spLocks noGrp="1"/>
          </p:cNvSpPr>
          <p:nvPr>
            <p:ph type="ftr" sz="quarter" idx="11"/>
          </p:nvPr>
        </p:nvSpPr>
        <p:spPr/>
        <p:txBody>
          <a:bodyPr/>
          <a:lstStyle/>
          <a:p>
            <a:endParaRPr lang="en-KZ"/>
          </a:p>
        </p:txBody>
      </p:sp>
      <p:sp>
        <p:nvSpPr>
          <p:cNvPr id="9" name="Slide Number Placeholder 8">
            <a:extLst>
              <a:ext uri="{FF2B5EF4-FFF2-40B4-BE49-F238E27FC236}">
                <a16:creationId xmlns:a16="http://schemas.microsoft.com/office/drawing/2014/main" id="{79B137BD-3775-4B06-1352-9CD71E279DD8}"/>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367426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4111-0501-5E6F-C840-06CFEA9F8E1E}"/>
              </a:ext>
            </a:extLst>
          </p:cNvPr>
          <p:cNvSpPr>
            <a:spLocks noGrp="1"/>
          </p:cNvSpPr>
          <p:nvPr>
            <p:ph type="title"/>
          </p:nvPr>
        </p:nvSpPr>
        <p:spPr/>
        <p:txBody>
          <a:bodyPr/>
          <a:lstStyle/>
          <a:p>
            <a:r>
              <a:rPr lang="en-US"/>
              <a:t>Click to edit Master title style</a:t>
            </a:r>
            <a:endParaRPr lang="en-KZ"/>
          </a:p>
        </p:txBody>
      </p:sp>
      <p:sp>
        <p:nvSpPr>
          <p:cNvPr id="3" name="Date Placeholder 2">
            <a:extLst>
              <a:ext uri="{FF2B5EF4-FFF2-40B4-BE49-F238E27FC236}">
                <a16:creationId xmlns:a16="http://schemas.microsoft.com/office/drawing/2014/main" id="{9EAFF9C9-6447-3FEF-5ED8-A9521AA07139}"/>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4" name="Footer Placeholder 3">
            <a:extLst>
              <a:ext uri="{FF2B5EF4-FFF2-40B4-BE49-F238E27FC236}">
                <a16:creationId xmlns:a16="http://schemas.microsoft.com/office/drawing/2014/main" id="{2FE1E7FC-A159-1708-5D75-1216D1E81457}"/>
              </a:ext>
            </a:extLst>
          </p:cNvPr>
          <p:cNvSpPr>
            <a:spLocks noGrp="1"/>
          </p:cNvSpPr>
          <p:nvPr>
            <p:ph type="ftr" sz="quarter" idx="11"/>
          </p:nvPr>
        </p:nvSpPr>
        <p:spPr/>
        <p:txBody>
          <a:bodyPr/>
          <a:lstStyle/>
          <a:p>
            <a:endParaRPr lang="en-KZ"/>
          </a:p>
        </p:txBody>
      </p:sp>
      <p:sp>
        <p:nvSpPr>
          <p:cNvPr id="5" name="Slide Number Placeholder 4">
            <a:extLst>
              <a:ext uri="{FF2B5EF4-FFF2-40B4-BE49-F238E27FC236}">
                <a16:creationId xmlns:a16="http://schemas.microsoft.com/office/drawing/2014/main" id="{2FCA4758-8CD5-6E63-7FCC-904F0F5109F5}"/>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17224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58F089-07F7-1988-211A-E403D81CE3C7}"/>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3" name="Footer Placeholder 2">
            <a:extLst>
              <a:ext uri="{FF2B5EF4-FFF2-40B4-BE49-F238E27FC236}">
                <a16:creationId xmlns:a16="http://schemas.microsoft.com/office/drawing/2014/main" id="{4980002C-7E25-36D4-D1BF-AC56D43C89B2}"/>
              </a:ext>
            </a:extLst>
          </p:cNvPr>
          <p:cNvSpPr>
            <a:spLocks noGrp="1"/>
          </p:cNvSpPr>
          <p:nvPr>
            <p:ph type="ftr" sz="quarter" idx="11"/>
          </p:nvPr>
        </p:nvSpPr>
        <p:spPr/>
        <p:txBody>
          <a:bodyPr/>
          <a:lstStyle/>
          <a:p>
            <a:endParaRPr lang="en-KZ"/>
          </a:p>
        </p:txBody>
      </p:sp>
      <p:sp>
        <p:nvSpPr>
          <p:cNvPr id="4" name="Slide Number Placeholder 3">
            <a:extLst>
              <a:ext uri="{FF2B5EF4-FFF2-40B4-BE49-F238E27FC236}">
                <a16:creationId xmlns:a16="http://schemas.microsoft.com/office/drawing/2014/main" id="{A87BD911-85B7-F4E9-92FC-E9B45D6A3887}"/>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206531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01BA-6FBA-D74E-6640-06B74CBD3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Content Placeholder 2">
            <a:extLst>
              <a:ext uri="{FF2B5EF4-FFF2-40B4-BE49-F238E27FC236}">
                <a16:creationId xmlns:a16="http://schemas.microsoft.com/office/drawing/2014/main" id="{8DF2D12B-612A-80ED-1D55-6A4908E5D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Text Placeholder 3">
            <a:extLst>
              <a:ext uri="{FF2B5EF4-FFF2-40B4-BE49-F238E27FC236}">
                <a16:creationId xmlns:a16="http://schemas.microsoft.com/office/drawing/2014/main" id="{C19C9F10-A739-666E-D3D2-0A38028CD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CDF29-A7F3-795F-DC95-12A18ED332F6}"/>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6" name="Footer Placeholder 5">
            <a:extLst>
              <a:ext uri="{FF2B5EF4-FFF2-40B4-BE49-F238E27FC236}">
                <a16:creationId xmlns:a16="http://schemas.microsoft.com/office/drawing/2014/main" id="{F29DFFB9-8355-9623-CEA3-0854604CC3B4}"/>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DD776CF7-4022-C75A-2095-FBA9DBF467A1}"/>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244685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6F6C-87E7-60ED-94CB-B85C25DC3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Picture Placeholder 2">
            <a:extLst>
              <a:ext uri="{FF2B5EF4-FFF2-40B4-BE49-F238E27FC236}">
                <a16:creationId xmlns:a16="http://schemas.microsoft.com/office/drawing/2014/main" id="{1AE0C26B-B146-1EA1-499E-CB0BF68213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Z"/>
          </a:p>
        </p:txBody>
      </p:sp>
      <p:sp>
        <p:nvSpPr>
          <p:cNvPr id="4" name="Text Placeholder 3">
            <a:extLst>
              <a:ext uri="{FF2B5EF4-FFF2-40B4-BE49-F238E27FC236}">
                <a16:creationId xmlns:a16="http://schemas.microsoft.com/office/drawing/2014/main" id="{6D6228A2-1082-AE8D-BC88-2B0B79E52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84704-A554-7D55-6546-4402455A8DD2}"/>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6" name="Footer Placeholder 5">
            <a:extLst>
              <a:ext uri="{FF2B5EF4-FFF2-40B4-BE49-F238E27FC236}">
                <a16:creationId xmlns:a16="http://schemas.microsoft.com/office/drawing/2014/main" id="{D6BC1B40-4C78-12D7-8671-62D877EE7742}"/>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7C6CE3D1-99EE-D31D-A667-4EE2B51B2AFB}"/>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51622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6C51F-B68F-4D33-BE7F-B1AEAB0DA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Z"/>
          </a:p>
        </p:txBody>
      </p:sp>
      <p:sp>
        <p:nvSpPr>
          <p:cNvPr id="3" name="Text Placeholder 2">
            <a:extLst>
              <a:ext uri="{FF2B5EF4-FFF2-40B4-BE49-F238E27FC236}">
                <a16:creationId xmlns:a16="http://schemas.microsoft.com/office/drawing/2014/main" id="{00EBE0CB-9856-73FF-66B0-101AFEF0F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483F2B88-E745-143C-5204-56901062F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498FC3C8-B038-879C-6D00-2E47842D2F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Z"/>
          </a:p>
        </p:txBody>
      </p:sp>
      <p:sp>
        <p:nvSpPr>
          <p:cNvPr id="6" name="Slide Number Placeholder 5">
            <a:extLst>
              <a:ext uri="{FF2B5EF4-FFF2-40B4-BE49-F238E27FC236}">
                <a16:creationId xmlns:a16="http://schemas.microsoft.com/office/drawing/2014/main" id="{E956B958-6892-F691-F5C8-2B7B4072B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D6988-C962-A94C-B59A-43B2ED9DEE85}" type="slidenum">
              <a:rPr lang="en-KZ" smtClean="0"/>
              <a:t>‹#›</a:t>
            </a:fld>
            <a:endParaRPr lang="en-KZ"/>
          </a:p>
        </p:txBody>
      </p:sp>
    </p:spTree>
    <p:extLst>
      <p:ext uri="{BB962C8B-B14F-4D97-AF65-F5344CB8AC3E}">
        <p14:creationId xmlns:p14="http://schemas.microsoft.com/office/powerpoint/2010/main" val="476276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8D97-4230-F24D-0C3D-29661198CC89}"/>
              </a:ext>
            </a:extLst>
          </p:cNvPr>
          <p:cNvSpPr>
            <a:spLocks noGrp="1"/>
          </p:cNvSpPr>
          <p:nvPr>
            <p:ph type="ctrTitle"/>
          </p:nvPr>
        </p:nvSpPr>
        <p:spPr/>
        <p:txBody>
          <a:bodyPr/>
          <a:lstStyle/>
          <a:p>
            <a:r>
              <a:rPr lang="en-KZ" dirty="0"/>
              <a:t>Exceptions</a:t>
            </a:r>
          </a:p>
        </p:txBody>
      </p:sp>
      <p:sp>
        <p:nvSpPr>
          <p:cNvPr id="3" name="Subtitle 2">
            <a:extLst>
              <a:ext uri="{FF2B5EF4-FFF2-40B4-BE49-F238E27FC236}">
                <a16:creationId xmlns:a16="http://schemas.microsoft.com/office/drawing/2014/main" id="{33F3E2F4-D69B-3F68-5970-395E1FCADD5C}"/>
              </a:ext>
            </a:extLst>
          </p:cNvPr>
          <p:cNvSpPr>
            <a:spLocks noGrp="1"/>
          </p:cNvSpPr>
          <p:nvPr>
            <p:ph type="subTitle" idx="1"/>
          </p:nvPr>
        </p:nvSpPr>
        <p:spPr/>
        <p:txBody>
          <a:bodyPr/>
          <a:lstStyle/>
          <a:p>
            <a:endParaRPr lang="en-KZ" dirty="0"/>
          </a:p>
        </p:txBody>
      </p:sp>
    </p:spTree>
    <p:extLst>
      <p:ext uri="{BB962C8B-B14F-4D97-AF65-F5344CB8AC3E}">
        <p14:creationId xmlns:p14="http://schemas.microsoft.com/office/powerpoint/2010/main" val="389838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97D9-9EB8-FD61-3597-AF3A3119D6B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a:t>
            </a:r>
            <a:r>
              <a:rPr lang="en-KZ" dirty="0">
                <a:latin typeface="Times New Roman" panose="02020603050405020304" pitchFamily="18" charset="0"/>
                <a:cs typeface="Times New Roman" panose="02020603050405020304" pitchFamily="18" charset="0"/>
              </a:rPr>
              <a:t> is it?</a:t>
            </a:r>
          </a:p>
        </p:txBody>
      </p:sp>
      <p:sp>
        <p:nvSpPr>
          <p:cNvPr id="3" name="Content Placeholder 2">
            <a:extLst>
              <a:ext uri="{FF2B5EF4-FFF2-40B4-BE49-F238E27FC236}">
                <a16:creationId xmlns:a16="http://schemas.microsoft.com/office/drawing/2014/main" id="{83D9F515-9E3D-4BC5-6A6C-AF265EFEB55D}"/>
              </a:ext>
            </a:extLst>
          </p:cNvPr>
          <p:cNvSpPr>
            <a:spLocks noGrp="1"/>
          </p:cNvSpPr>
          <p:nvPr>
            <p:ph idx="1"/>
          </p:nvPr>
        </p:nvSpPr>
        <p:spPr>
          <a:xfrm>
            <a:off x="838200" y="1690688"/>
            <a:ext cx="10515600" cy="4351338"/>
          </a:xfrm>
        </p:spPr>
        <p:txBody>
          <a:bodyPr>
            <a:normAutofit/>
          </a:bodyPr>
          <a:lstStyle/>
          <a:p>
            <a:pPr algn="just"/>
            <a:r>
              <a:rPr lang="en-US" sz="4000" dirty="0">
                <a:latin typeface="Times New Roman" panose="02020603050405020304" pitchFamily="18" charset="0"/>
                <a:cs typeface="Times New Roman" panose="02020603050405020304" pitchFamily="18" charset="0"/>
              </a:rPr>
              <a:t>Errors detected during execution are called </a:t>
            </a:r>
            <a:r>
              <a:rPr lang="en-US" sz="4000" b="1" i="1" dirty="0">
                <a:latin typeface="Times New Roman" panose="02020603050405020304" pitchFamily="18" charset="0"/>
                <a:cs typeface="Times New Roman" panose="02020603050405020304" pitchFamily="18" charset="0"/>
              </a:rPr>
              <a:t>exceptions</a:t>
            </a:r>
            <a:r>
              <a:rPr lang="en-US" sz="4000" dirty="0">
                <a:latin typeface="Times New Roman" panose="02020603050405020304" pitchFamily="18" charset="0"/>
                <a:cs typeface="Times New Roman" panose="02020603050405020304" pitchFamily="18" charset="0"/>
              </a:rPr>
              <a:t> and even if a statement or expression is syntactically correct. It may cause an error when an attempt is made to execute it. </a:t>
            </a:r>
            <a:endParaRPr lang="en-KZ"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67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16E4-7B85-5004-B245-B182F887574A}"/>
              </a:ext>
            </a:extLst>
          </p:cNvPr>
          <p:cNvSpPr>
            <a:spLocks noGrp="1"/>
          </p:cNvSpPr>
          <p:nvPr>
            <p:ph type="title"/>
          </p:nvPr>
        </p:nvSpPr>
        <p:spPr>
          <a:xfrm>
            <a:off x="838200" y="172445"/>
            <a:ext cx="10515600" cy="1325563"/>
          </a:xfrm>
        </p:spPr>
        <p:txBody>
          <a:bodyPr/>
          <a:lstStyle/>
          <a:p>
            <a:r>
              <a:rPr lang="en-KZ" dirty="0">
                <a:latin typeface="Times New Roman" panose="02020603050405020304" pitchFamily="18" charset="0"/>
                <a:cs typeface="Times New Roman" panose="02020603050405020304" pitchFamily="18" charset="0"/>
              </a:rPr>
              <a:t>Handle Exception</a:t>
            </a:r>
          </a:p>
        </p:txBody>
      </p:sp>
      <p:sp>
        <p:nvSpPr>
          <p:cNvPr id="3" name="Content Placeholder 2">
            <a:extLst>
              <a:ext uri="{FF2B5EF4-FFF2-40B4-BE49-F238E27FC236}">
                <a16:creationId xmlns:a16="http://schemas.microsoft.com/office/drawing/2014/main" id="{05401CAB-A2F8-9F61-6308-16582BDF76B0}"/>
              </a:ext>
            </a:extLst>
          </p:cNvPr>
          <p:cNvSpPr>
            <a:spLocks noGrp="1"/>
          </p:cNvSpPr>
          <p:nvPr>
            <p:ph idx="1"/>
          </p:nvPr>
        </p:nvSpPr>
        <p:spPr>
          <a:xfrm>
            <a:off x="308176" y="1479731"/>
            <a:ext cx="11575648" cy="4701149"/>
          </a:xfrm>
        </p:spPr>
        <p:txBody>
          <a:bodyPr>
            <a:normAutofit fontScale="92500"/>
          </a:bodyPr>
          <a:lstStyle/>
          <a:p>
            <a:r>
              <a:rPr lang="en-US" sz="2400" dirty="0">
                <a:latin typeface="Times New Roman" panose="02020603050405020304" pitchFamily="18" charset="0"/>
                <a:cs typeface="Times New Roman" panose="02020603050405020304" pitchFamily="18" charset="0"/>
              </a:rPr>
              <a:t>The [try...except] block is used to handle exceptions in Python.</a:t>
            </a:r>
          </a:p>
          <a:p>
            <a:endParaRPr lang="en-US" sz="2400" dirty="0"/>
          </a:p>
          <a:p>
            <a:endParaRPr lang="en-US" sz="2400" dirty="0"/>
          </a:p>
          <a:p>
            <a:pPr marL="0" indent="0">
              <a:buNone/>
            </a:pPr>
            <a:endParaRPr lang="en-US" sz="2400" dirty="0"/>
          </a:p>
          <a:p>
            <a:pPr marL="0" indent="0">
              <a:buNone/>
            </a:pPr>
            <a:r>
              <a:rPr lang="en-US" sz="2400" dirty="0"/>
              <a:t>The </a:t>
            </a:r>
            <a:r>
              <a:rPr lang="en-US" sz="2400" b="1" dirty="0"/>
              <a:t>try</a:t>
            </a:r>
            <a:r>
              <a:rPr lang="en-US" sz="2400" dirty="0"/>
              <a:t> statement works as follows.</a:t>
            </a:r>
          </a:p>
          <a:p>
            <a:pPr algn="just"/>
            <a:r>
              <a:rPr lang="en-US" sz="2400" dirty="0">
                <a:latin typeface="Times New Roman" panose="02020603050405020304" pitchFamily="18" charset="0"/>
                <a:cs typeface="Times New Roman" panose="02020603050405020304" pitchFamily="18" charset="0"/>
              </a:rPr>
              <a:t>If no exception occurs, the </a:t>
            </a:r>
            <a:r>
              <a:rPr lang="en-US" sz="2400" i="1" dirty="0">
                <a:latin typeface="Times New Roman" panose="02020603050405020304" pitchFamily="18" charset="0"/>
                <a:cs typeface="Times New Roman" panose="02020603050405020304" pitchFamily="18" charset="0"/>
              </a:rPr>
              <a:t>except clause</a:t>
            </a:r>
            <a:r>
              <a:rPr lang="en-US" sz="2400" dirty="0">
                <a:latin typeface="Times New Roman" panose="02020603050405020304" pitchFamily="18" charset="0"/>
                <a:cs typeface="Times New Roman" panose="02020603050405020304" pitchFamily="18" charset="0"/>
              </a:rPr>
              <a:t> is skipped and execution of the </a:t>
            </a:r>
            <a:r>
              <a:rPr lang="en-US" sz="2400" b="1" dirty="0">
                <a:latin typeface="Times New Roman" panose="02020603050405020304" pitchFamily="18" charset="0"/>
                <a:cs typeface="Times New Roman" panose="02020603050405020304" pitchFamily="18" charset="0"/>
              </a:rPr>
              <a:t>try</a:t>
            </a:r>
            <a:r>
              <a:rPr lang="en-US" sz="2400" dirty="0">
                <a:latin typeface="Times New Roman" panose="02020603050405020304" pitchFamily="18" charset="0"/>
                <a:cs typeface="Times New Roman" panose="02020603050405020304" pitchFamily="18" charset="0"/>
              </a:rPr>
              <a:t> statement is finished.</a:t>
            </a:r>
          </a:p>
          <a:p>
            <a:pPr algn="just"/>
            <a:r>
              <a:rPr lang="en-US" sz="2400" dirty="0">
                <a:latin typeface="Times New Roman" panose="02020603050405020304" pitchFamily="18" charset="0"/>
                <a:cs typeface="Times New Roman" panose="02020603050405020304" pitchFamily="18" charset="0"/>
              </a:rPr>
              <a:t>If an exception occurs, the rest of the clause is skipped. Then, if its match the exception named after the except keyword, the except clause is executed, and then execution continues after the try/except block.</a:t>
            </a:r>
          </a:p>
          <a:p>
            <a:pPr algn="just"/>
            <a:r>
              <a:rPr lang="en-US" sz="2400" dirty="0">
                <a:latin typeface="Times New Roman" panose="02020603050405020304" pitchFamily="18" charset="0"/>
                <a:cs typeface="Times New Roman" panose="02020603050405020304" pitchFamily="18" charset="0"/>
              </a:rPr>
              <a:t>If an exception occurs which does not match the exception named in the </a:t>
            </a:r>
            <a:r>
              <a:rPr lang="en-US" sz="2400" i="1" dirty="0">
                <a:latin typeface="Times New Roman" panose="02020603050405020304" pitchFamily="18" charset="0"/>
                <a:cs typeface="Times New Roman" panose="02020603050405020304" pitchFamily="18" charset="0"/>
              </a:rPr>
              <a:t>except clause</a:t>
            </a:r>
            <a:r>
              <a:rPr lang="en-US" sz="2400" dirty="0">
                <a:latin typeface="Times New Roman" panose="02020603050405020304" pitchFamily="18" charset="0"/>
                <a:cs typeface="Times New Roman" panose="02020603050405020304" pitchFamily="18" charset="0"/>
              </a:rPr>
              <a:t>, it is passed on to outer </a:t>
            </a:r>
            <a:r>
              <a:rPr lang="en-US" sz="2400" b="1" dirty="0"/>
              <a:t>try</a:t>
            </a:r>
            <a:r>
              <a:rPr lang="en-US" sz="2400" dirty="0">
                <a:latin typeface="Times New Roman" panose="02020603050405020304" pitchFamily="18" charset="0"/>
                <a:cs typeface="Times New Roman" panose="02020603050405020304" pitchFamily="18" charset="0"/>
              </a:rPr>
              <a:t> statements; If no handler is found, it is an </a:t>
            </a:r>
            <a:r>
              <a:rPr lang="en-US" sz="2400" i="1" dirty="0">
                <a:latin typeface="Times New Roman" panose="02020603050405020304" pitchFamily="18" charset="0"/>
                <a:cs typeface="Times New Roman" panose="02020603050405020304" pitchFamily="18" charset="0"/>
              </a:rPr>
              <a:t>unhandled exception</a:t>
            </a:r>
            <a:r>
              <a:rPr lang="en-US" sz="2400" dirty="0">
                <a:latin typeface="Times New Roman" panose="02020603050405020304" pitchFamily="18" charset="0"/>
                <a:cs typeface="Times New Roman" panose="02020603050405020304" pitchFamily="18" charset="0"/>
              </a:rPr>
              <a:t> and execution stops with a message</a:t>
            </a:r>
          </a:p>
        </p:txBody>
      </p:sp>
      <p:pic>
        <p:nvPicPr>
          <p:cNvPr id="5" name="Picture 4">
            <a:extLst>
              <a:ext uri="{FF2B5EF4-FFF2-40B4-BE49-F238E27FC236}">
                <a16:creationId xmlns:a16="http://schemas.microsoft.com/office/drawing/2014/main" id="{71A38936-2D36-6FCD-B9E7-CABDE7B68DD7}"/>
              </a:ext>
            </a:extLst>
          </p:cNvPr>
          <p:cNvPicPr>
            <a:picLocks noChangeAspect="1"/>
          </p:cNvPicPr>
          <p:nvPr/>
        </p:nvPicPr>
        <p:blipFill>
          <a:blip r:embed="rId2"/>
          <a:stretch>
            <a:fillRect/>
          </a:stretch>
        </p:blipFill>
        <p:spPr>
          <a:xfrm>
            <a:off x="4000500" y="1952048"/>
            <a:ext cx="4191000" cy="1181100"/>
          </a:xfrm>
          <a:prstGeom prst="rect">
            <a:avLst/>
          </a:prstGeom>
        </p:spPr>
      </p:pic>
    </p:spTree>
    <p:extLst>
      <p:ext uri="{BB962C8B-B14F-4D97-AF65-F5344CB8AC3E}">
        <p14:creationId xmlns:p14="http://schemas.microsoft.com/office/powerpoint/2010/main" val="243239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64FA2C-32F1-D42A-FC1E-582E78B9D894}"/>
              </a:ext>
            </a:extLst>
          </p:cNvPr>
          <p:cNvPicPr>
            <a:picLocks noGrp="1" noChangeAspect="1"/>
          </p:cNvPicPr>
          <p:nvPr>
            <p:ph idx="1"/>
          </p:nvPr>
        </p:nvPicPr>
        <p:blipFill>
          <a:blip r:embed="rId2"/>
          <a:stretch>
            <a:fillRect/>
          </a:stretch>
        </p:blipFill>
        <p:spPr>
          <a:xfrm>
            <a:off x="3536307" y="721800"/>
            <a:ext cx="5119385" cy="2707200"/>
          </a:xfrm>
        </p:spPr>
      </p:pic>
      <p:pic>
        <p:nvPicPr>
          <p:cNvPr id="7" name="Picture 6">
            <a:extLst>
              <a:ext uri="{FF2B5EF4-FFF2-40B4-BE49-F238E27FC236}">
                <a16:creationId xmlns:a16="http://schemas.microsoft.com/office/drawing/2014/main" id="{A98C7E71-178B-DDDB-F193-98677366C90F}"/>
              </a:ext>
            </a:extLst>
          </p:cNvPr>
          <p:cNvPicPr>
            <a:picLocks noChangeAspect="1"/>
          </p:cNvPicPr>
          <p:nvPr/>
        </p:nvPicPr>
        <p:blipFill>
          <a:blip r:embed="rId3"/>
          <a:stretch>
            <a:fillRect/>
          </a:stretch>
        </p:blipFill>
        <p:spPr>
          <a:xfrm>
            <a:off x="1579699" y="4129760"/>
            <a:ext cx="9032599" cy="615859"/>
          </a:xfrm>
          <a:prstGeom prst="rect">
            <a:avLst/>
          </a:prstGeom>
        </p:spPr>
      </p:pic>
    </p:spTree>
    <p:extLst>
      <p:ext uri="{BB962C8B-B14F-4D97-AF65-F5344CB8AC3E}">
        <p14:creationId xmlns:p14="http://schemas.microsoft.com/office/powerpoint/2010/main" val="166379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554928-BEAD-9C8F-61E4-B4CAFDA9E459}"/>
              </a:ext>
            </a:extLst>
          </p:cNvPr>
          <p:cNvPicPr>
            <a:picLocks noGrp="1" noChangeAspect="1"/>
          </p:cNvPicPr>
          <p:nvPr>
            <p:ph idx="1"/>
          </p:nvPr>
        </p:nvPicPr>
        <p:blipFill>
          <a:blip r:embed="rId2"/>
          <a:stretch>
            <a:fillRect/>
          </a:stretch>
        </p:blipFill>
        <p:spPr>
          <a:xfrm>
            <a:off x="541119" y="185195"/>
            <a:ext cx="5909211" cy="3379807"/>
          </a:xfrm>
        </p:spPr>
      </p:pic>
      <p:pic>
        <p:nvPicPr>
          <p:cNvPr id="7" name="Picture 6">
            <a:extLst>
              <a:ext uri="{FF2B5EF4-FFF2-40B4-BE49-F238E27FC236}">
                <a16:creationId xmlns:a16="http://schemas.microsoft.com/office/drawing/2014/main" id="{2B1A2019-07EC-E53F-D333-0A81A7947B75}"/>
              </a:ext>
            </a:extLst>
          </p:cNvPr>
          <p:cNvPicPr>
            <a:picLocks noChangeAspect="1"/>
          </p:cNvPicPr>
          <p:nvPr/>
        </p:nvPicPr>
        <p:blipFill>
          <a:blip r:embed="rId3"/>
          <a:stretch>
            <a:fillRect/>
          </a:stretch>
        </p:blipFill>
        <p:spPr>
          <a:xfrm>
            <a:off x="1685665" y="4537276"/>
            <a:ext cx="9754785" cy="1105222"/>
          </a:xfrm>
          <a:prstGeom prst="rect">
            <a:avLst/>
          </a:prstGeom>
        </p:spPr>
      </p:pic>
    </p:spTree>
    <p:extLst>
      <p:ext uri="{BB962C8B-B14F-4D97-AF65-F5344CB8AC3E}">
        <p14:creationId xmlns:p14="http://schemas.microsoft.com/office/powerpoint/2010/main" val="323599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93DA-A215-2557-1009-3EA38117BD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finally</a:t>
            </a:r>
            <a:endParaRPr lang="en-KZ"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E5A316-E4F4-A118-11AD-69F4A58E30B6}"/>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If a finally clause is present, the finally clause will execute as the last task before the </a:t>
            </a:r>
            <a:r>
              <a:rPr lang="en-US" sz="3200" b="1" dirty="0">
                <a:latin typeface="Times New Roman" panose="02020603050405020304" pitchFamily="18" charset="0"/>
                <a:cs typeface="Times New Roman" panose="02020603050405020304" pitchFamily="18" charset="0"/>
              </a:rPr>
              <a:t>try</a:t>
            </a:r>
            <a:r>
              <a:rPr lang="en-US" sz="3200" dirty="0">
                <a:latin typeface="Times New Roman" panose="02020603050405020304" pitchFamily="18" charset="0"/>
                <a:cs typeface="Times New Roman" panose="02020603050405020304" pitchFamily="18" charset="0"/>
              </a:rPr>
              <a:t> statement completes. The finally clause runs whether or not the try statement produces an exception.</a:t>
            </a:r>
            <a:endParaRPr lang="en-KZ"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41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F070-0477-5BF3-C0F0-77169720DCCB}"/>
              </a:ext>
            </a:extLst>
          </p:cNvPr>
          <p:cNvSpPr>
            <a:spLocks noGrp="1"/>
          </p:cNvSpPr>
          <p:nvPr>
            <p:ph type="title"/>
          </p:nvPr>
        </p:nvSpPr>
        <p:spPr/>
        <p:txBody>
          <a:bodyPr/>
          <a:lstStyle/>
          <a:p>
            <a:r>
              <a:rPr lang="en-KZ" dirty="0">
                <a:latin typeface="Times New Roman" panose="02020603050405020304" pitchFamily="18" charset="0"/>
                <a:cs typeface="Times New Roman" panose="02020603050405020304" pitchFamily="18" charset="0"/>
              </a:rPr>
              <a:t>Task №1</a:t>
            </a:r>
          </a:p>
        </p:txBody>
      </p:sp>
      <p:sp>
        <p:nvSpPr>
          <p:cNvPr id="3" name="Content Placeholder 2">
            <a:extLst>
              <a:ext uri="{FF2B5EF4-FFF2-40B4-BE49-F238E27FC236}">
                <a16:creationId xmlns:a16="http://schemas.microsoft.com/office/drawing/2014/main" id="{81CF1128-D927-A70E-4776-B4C5ABC47448}"/>
              </a:ext>
            </a:extLst>
          </p:cNvPr>
          <p:cNvSpPr>
            <a:spLocks noGrp="1"/>
          </p:cNvSpPr>
          <p:nvPr>
            <p:ph idx="1"/>
          </p:nvPr>
        </p:nvSpPr>
        <p:spPr/>
        <p:txBody>
          <a:bodyPr/>
          <a:lstStyle/>
          <a:p>
            <a:r>
              <a:rPr lang="en-KZ" dirty="0">
                <a:latin typeface="Times New Roman" panose="02020603050405020304" pitchFamily="18" charset="0"/>
                <a:cs typeface="Times New Roman" panose="02020603050405020304" pitchFamily="18" charset="0"/>
              </a:rPr>
              <a:t>You need to create console application, </a:t>
            </a:r>
            <a:r>
              <a:rPr lang="en-KZ">
                <a:latin typeface="Times New Roman" panose="02020603050405020304" pitchFamily="18" charset="0"/>
                <a:cs typeface="Times New Roman" panose="02020603050405020304" pitchFamily="18" charset="0"/>
              </a:rPr>
              <a:t>that </a:t>
            </a:r>
            <a:r>
              <a:rPr lang="en-US">
                <a:latin typeface="Times New Roman" panose="02020603050405020304" pitchFamily="18" charset="0"/>
                <a:cs typeface="Times New Roman" panose="02020603050405020304" pitchFamily="18" charset="0"/>
              </a:rPr>
              <a:t>accepts </a:t>
            </a:r>
            <a:r>
              <a:rPr lang="en-US" dirty="0">
                <a:latin typeface="Times New Roman" panose="02020603050405020304" pitchFamily="18" charset="0"/>
                <a:cs typeface="Times New Roman" panose="02020603050405020304" pitchFamily="18" charset="0"/>
              </a:rPr>
              <a:t>as input Name, Age and GPA. If it has bad arguments, print an informative error message. </a:t>
            </a:r>
          </a:p>
        </p:txBody>
      </p:sp>
    </p:spTree>
    <p:extLst>
      <p:ext uri="{BB962C8B-B14F-4D97-AF65-F5344CB8AC3E}">
        <p14:creationId xmlns:p14="http://schemas.microsoft.com/office/powerpoint/2010/main" val="64353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C86D-F02B-3ABB-723E-8C34647DF72F}"/>
              </a:ext>
            </a:extLst>
          </p:cNvPr>
          <p:cNvSpPr>
            <a:spLocks noGrp="1"/>
          </p:cNvSpPr>
          <p:nvPr>
            <p:ph type="title"/>
          </p:nvPr>
        </p:nvSpPr>
        <p:spPr/>
        <p:txBody>
          <a:bodyPr/>
          <a:lstStyle/>
          <a:p>
            <a:r>
              <a:rPr lang="en-KZ" dirty="0">
                <a:latin typeface="Times New Roman" panose="02020603050405020304" pitchFamily="18" charset="0"/>
                <a:cs typeface="Times New Roman" panose="02020603050405020304" pitchFamily="18" charset="0"/>
              </a:rPr>
              <a:t>Duplicate words</a:t>
            </a:r>
          </a:p>
        </p:txBody>
      </p:sp>
      <p:sp>
        <p:nvSpPr>
          <p:cNvPr id="3" name="Content Placeholder 2">
            <a:extLst>
              <a:ext uri="{FF2B5EF4-FFF2-40B4-BE49-F238E27FC236}">
                <a16:creationId xmlns:a16="http://schemas.microsoft.com/office/drawing/2014/main" id="{D3101AE0-B156-F041-4AD9-764AAD54DCDE}"/>
              </a:ext>
            </a:extLst>
          </p:cNvPr>
          <p:cNvSpPr>
            <a:spLocks noGrp="1"/>
          </p:cNvSpPr>
          <p:nvPr>
            <p:ph idx="1"/>
          </p:nvPr>
        </p:nvSpPr>
        <p:spPr/>
        <p:txBody>
          <a:bodyPr/>
          <a:lstStyle/>
          <a:p>
            <a:r>
              <a:rPr lang="en-US" dirty="0"/>
              <a:t>The file </a:t>
            </a:r>
            <a:r>
              <a:rPr lang="en-US" dirty="0" err="1"/>
              <a:t>word.py</a:t>
            </a:r>
            <a:r>
              <a:rPr lang="en-US" dirty="0"/>
              <a:t> contains a simple command-line utility that creates a file containing any number of repetitions of a single word.</a:t>
            </a:r>
          </a:p>
          <a:p>
            <a:r>
              <a:rPr lang="en-US" dirty="0"/>
              <a:t>Usage: </a:t>
            </a:r>
            <a:r>
              <a:rPr lang="en-US" dirty="0" err="1"/>
              <a:t>word.py</a:t>
            </a:r>
            <a:r>
              <a:rPr lang="en-US" dirty="0"/>
              <a:t> FILE_NAME WORD COUNT</a:t>
            </a:r>
          </a:p>
          <a:p>
            <a:endParaRPr lang="en-US" dirty="0"/>
          </a:p>
          <a:p>
            <a:endParaRPr lang="en-US" dirty="0"/>
          </a:p>
          <a:p>
            <a:r>
              <a:rPr lang="en-US" dirty="0"/>
              <a:t>This would result in the creation of a file named '</a:t>
            </a:r>
            <a:r>
              <a:rPr lang="en-US" dirty="0" err="1"/>
              <a:t>h.txt</a:t>
            </a:r>
            <a:r>
              <a:rPr lang="en-US" dirty="0"/>
              <a:t>' with the contents: hell hell</a:t>
            </a:r>
          </a:p>
          <a:p>
            <a:r>
              <a:rPr lang="en-US" dirty="0"/>
              <a:t>This utility will do nothing if the file already exists.</a:t>
            </a:r>
            <a:endParaRPr lang="en-KZ" dirty="0"/>
          </a:p>
        </p:txBody>
      </p:sp>
      <p:pic>
        <p:nvPicPr>
          <p:cNvPr id="5" name="Picture 4">
            <a:extLst>
              <a:ext uri="{FF2B5EF4-FFF2-40B4-BE49-F238E27FC236}">
                <a16:creationId xmlns:a16="http://schemas.microsoft.com/office/drawing/2014/main" id="{C75C3A81-7E44-6547-E5DD-7C989863F7DA}"/>
              </a:ext>
            </a:extLst>
          </p:cNvPr>
          <p:cNvPicPr>
            <a:picLocks noChangeAspect="1"/>
          </p:cNvPicPr>
          <p:nvPr/>
        </p:nvPicPr>
        <p:blipFill>
          <a:blip r:embed="rId2"/>
          <a:stretch>
            <a:fillRect/>
          </a:stretch>
        </p:blipFill>
        <p:spPr>
          <a:xfrm>
            <a:off x="1591290" y="3377889"/>
            <a:ext cx="9009420" cy="654211"/>
          </a:xfrm>
          <a:prstGeom prst="rect">
            <a:avLst/>
          </a:prstGeom>
        </p:spPr>
      </p:pic>
    </p:spTree>
    <p:extLst>
      <p:ext uri="{BB962C8B-B14F-4D97-AF65-F5344CB8AC3E}">
        <p14:creationId xmlns:p14="http://schemas.microsoft.com/office/powerpoint/2010/main" val="219727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EEB91-D258-8909-5514-0622F8B4A48B}"/>
              </a:ext>
            </a:extLst>
          </p:cNvPr>
          <p:cNvSpPr>
            <a:spLocks noGrp="1"/>
          </p:cNvSpPr>
          <p:nvPr>
            <p:ph idx="1"/>
          </p:nvPr>
        </p:nvSpPr>
        <p:spPr>
          <a:xfrm>
            <a:off x="679551" y="311060"/>
            <a:ext cx="10515600" cy="4351338"/>
          </a:xfrm>
        </p:spPr>
        <p:txBody>
          <a:bodyPr/>
          <a:lstStyle/>
          <a:p>
            <a:r>
              <a:rPr lang="en-US" dirty="0">
                <a:latin typeface="Times New Roman" panose="02020603050405020304" pitchFamily="18" charset="0"/>
                <a:cs typeface="Times New Roman" panose="02020603050405020304" pitchFamily="18" charset="0"/>
              </a:rPr>
              <a:t>The goal for this stage of the lab is to modify the script so that it responds appropriately to incorrect command line arguments. When bad arguments are provided, the script should print an informative error message followed by a usage string.</a:t>
            </a:r>
            <a:endParaRPr lang="en-KZ"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07128F-2250-DC83-84F4-CBA32980720D}"/>
              </a:ext>
            </a:extLst>
          </p:cNvPr>
          <p:cNvPicPr>
            <a:picLocks noChangeAspect="1"/>
          </p:cNvPicPr>
          <p:nvPr/>
        </p:nvPicPr>
        <p:blipFill>
          <a:blip r:embed="rId2"/>
          <a:stretch>
            <a:fillRect/>
          </a:stretch>
        </p:blipFill>
        <p:spPr>
          <a:xfrm>
            <a:off x="1131783" y="2774378"/>
            <a:ext cx="9928434" cy="654622"/>
          </a:xfrm>
          <a:prstGeom prst="rect">
            <a:avLst/>
          </a:prstGeom>
        </p:spPr>
      </p:pic>
      <p:pic>
        <p:nvPicPr>
          <p:cNvPr id="7" name="Picture 6">
            <a:extLst>
              <a:ext uri="{FF2B5EF4-FFF2-40B4-BE49-F238E27FC236}">
                <a16:creationId xmlns:a16="http://schemas.microsoft.com/office/drawing/2014/main" id="{892264AA-5D88-79F1-AD5A-3FD8432B79BB}"/>
              </a:ext>
            </a:extLst>
          </p:cNvPr>
          <p:cNvPicPr>
            <a:picLocks noChangeAspect="1"/>
          </p:cNvPicPr>
          <p:nvPr/>
        </p:nvPicPr>
        <p:blipFill>
          <a:blip r:embed="rId3"/>
          <a:stretch>
            <a:fillRect/>
          </a:stretch>
        </p:blipFill>
        <p:spPr>
          <a:xfrm>
            <a:off x="1131783" y="3563937"/>
            <a:ext cx="9611137" cy="559544"/>
          </a:xfrm>
          <a:prstGeom prst="rect">
            <a:avLst/>
          </a:prstGeom>
        </p:spPr>
      </p:pic>
      <p:pic>
        <p:nvPicPr>
          <p:cNvPr id="9" name="Picture 8">
            <a:extLst>
              <a:ext uri="{FF2B5EF4-FFF2-40B4-BE49-F238E27FC236}">
                <a16:creationId xmlns:a16="http://schemas.microsoft.com/office/drawing/2014/main" id="{ED2AE905-9360-17D6-1213-9C60FFA4B87E}"/>
              </a:ext>
            </a:extLst>
          </p:cNvPr>
          <p:cNvPicPr>
            <a:picLocks noChangeAspect="1"/>
          </p:cNvPicPr>
          <p:nvPr/>
        </p:nvPicPr>
        <p:blipFill>
          <a:blip r:embed="rId4"/>
          <a:stretch>
            <a:fillRect/>
          </a:stretch>
        </p:blipFill>
        <p:spPr>
          <a:xfrm>
            <a:off x="2129820" y="4314755"/>
            <a:ext cx="7932359" cy="559544"/>
          </a:xfrm>
          <a:prstGeom prst="rect">
            <a:avLst/>
          </a:prstGeom>
        </p:spPr>
      </p:pic>
    </p:spTree>
    <p:extLst>
      <p:ext uri="{BB962C8B-B14F-4D97-AF65-F5344CB8AC3E}">
        <p14:creationId xmlns:p14="http://schemas.microsoft.com/office/powerpoint/2010/main" val="102309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345</Words>
  <Application>Microsoft Macintosh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Exceptions</vt:lpstr>
      <vt:lpstr>What is it?</vt:lpstr>
      <vt:lpstr>Handle Exception</vt:lpstr>
      <vt:lpstr>PowerPoint Presentation</vt:lpstr>
      <vt:lpstr>PowerPoint Presentation</vt:lpstr>
      <vt:lpstr>finally</vt:lpstr>
      <vt:lpstr>Task №1</vt:lpstr>
      <vt:lpstr>Duplicate words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dc:creator>Санжар Кайыржан</dc:creator>
  <cp:lastModifiedBy>Санжар Кайыржан</cp:lastModifiedBy>
  <cp:revision>43</cp:revision>
  <dcterms:created xsi:type="dcterms:W3CDTF">2023-01-27T17:48:22Z</dcterms:created>
  <dcterms:modified xsi:type="dcterms:W3CDTF">2023-01-28T02:07:12Z</dcterms:modified>
</cp:coreProperties>
</file>