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8D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103" autoAdjust="0"/>
  </p:normalViewPr>
  <p:slideViewPr>
    <p:cSldViewPr snapToGrid="0">
      <p:cViewPr>
        <p:scale>
          <a:sx n="19" d="100"/>
          <a:sy n="19" d="100"/>
        </p:scale>
        <p:origin x="936"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26034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46689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35920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96153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02304C-DD98-481B-87A1-87C0D6888F70}"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242606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02304C-DD98-481B-87A1-87C0D6888F70}"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38214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02304C-DD98-481B-87A1-87C0D6888F70}" type="datetimeFigureOut">
              <a:rPr lang="en-US" smtClean="0"/>
              <a:t>6/12/2017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272255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02304C-DD98-481B-87A1-87C0D6888F70}" type="datetimeFigureOut">
              <a:rPr lang="en-US" smtClean="0"/>
              <a:t>6/12/2017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92807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2304C-DD98-481B-87A1-87C0D6888F70}" type="datetimeFigureOut">
              <a:rPr lang="en-US" smtClean="0"/>
              <a:t>6/12/2017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5361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2304C-DD98-481B-87A1-87C0D6888F70}"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395315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2304C-DD98-481B-87A1-87C0D6888F70}"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5435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74000">
              <a:schemeClr val="accent1">
                <a:lumMod val="45000"/>
                <a:lumOff val="55000"/>
              </a:schemeClr>
            </a:gs>
            <a:gs pos="20948">
              <a:srgbClr val="33B97C"/>
            </a:gs>
            <a:gs pos="9694">
              <a:srgbClr val="18B464"/>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3002304C-DD98-481B-87A1-87C0D6888F70}" type="datetimeFigureOut">
              <a:rPr lang="en-US" smtClean="0"/>
              <a:t>6/12/2017</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010DBB76-DDA9-4CCE-9BC3-C90AC9B7DBB3}" type="slidenum">
              <a:rPr lang="en-US" smtClean="0"/>
              <a:t>‹#›</a:t>
            </a:fld>
            <a:endParaRPr lang="en-US"/>
          </a:p>
        </p:txBody>
      </p:sp>
    </p:spTree>
    <p:extLst>
      <p:ext uri="{BB962C8B-B14F-4D97-AF65-F5344CB8AC3E}">
        <p14:creationId xmlns:p14="http://schemas.microsoft.com/office/powerpoint/2010/main" val="33048755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110343" y="261256"/>
            <a:ext cx="36184114" cy="25159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800" dirty="0" smtClean="0">
                <a:ln w="0"/>
                <a:solidFill>
                  <a:schemeClr val="accent6">
                    <a:lumMod val="50000"/>
                  </a:schemeClr>
                </a:solidFill>
                <a:effectLst>
                  <a:outerShdw blurRad="38100" dist="25400" dir="5400000" algn="ctr" rotWithShape="0">
                    <a:srgbClr val="6E747A">
                      <a:alpha val="43000"/>
                    </a:srgbClr>
                  </a:outerShdw>
                </a:effectLst>
              </a:rPr>
              <a:t>‘</a:t>
            </a:r>
            <a:r>
              <a:rPr lang="en-US" sz="8800" b="1" dirty="0" err="1" smtClean="0">
                <a:ln w="0"/>
                <a:solidFill>
                  <a:schemeClr val="accent6">
                    <a:lumMod val="50000"/>
                  </a:schemeClr>
                </a:solidFill>
                <a:effectLst>
                  <a:outerShdw blurRad="38100" dist="25400" dir="5400000" algn="ctr" rotWithShape="0">
                    <a:srgbClr val="6E747A">
                      <a:alpha val="43000"/>
                    </a:srgbClr>
                  </a:outerShdw>
                </a:effectLst>
              </a:rPr>
              <a:t>eesim</a:t>
            </a:r>
            <a:r>
              <a:rPr lang="en-US" sz="8800" b="1" dirty="0" smtClean="0">
                <a:ln w="0"/>
                <a:solidFill>
                  <a:schemeClr val="accent6">
                    <a:lumMod val="50000"/>
                  </a:schemeClr>
                </a:solidFill>
                <a:effectLst>
                  <a:outerShdw blurRad="38100" dist="25400" dir="5400000" algn="ctr" rotWithShape="0">
                    <a:srgbClr val="6E747A">
                      <a:alpha val="43000"/>
                    </a:srgbClr>
                  </a:outerShdw>
                </a:effectLst>
              </a:rPr>
              <a:t>’: R Software for Environmental Epidemiology Simulations</a:t>
            </a:r>
            <a:endParaRPr lang="en-US" sz="8800" b="1" dirty="0">
              <a:ln w="0"/>
              <a:solidFill>
                <a:schemeClr val="accent6">
                  <a:lumMod val="50000"/>
                </a:schemeClr>
              </a:solidFill>
              <a:effectLst>
                <a:outerShdw blurRad="38100" dist="25400" dir="5400000" algn="ctr" rotWithShape="0">
                  <a:srgbClr val="6E747A">
                    <a:alpha val="43000"/>
                  </a:srgbClr>
                </a:outerShdw>
              </a:effectLs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484" y="522513"/>
            <a:ext cx="2024744" cy="2024744"/>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37877" y="522513"/>
            <a:ext cx="2024744" cy="2024744"/>
          </a:xfrm>
          <a:prstGeom prst="rect">
            <a:avLst/>
          </a:prstGeom>
        </p:spPr>
      </p:pic>
      <p:sp>
        <p:nvSpPr>
          <p:cNvPr id="3" name="Rounded Rectangle 2"/>
          <p:cNvSpPr/>
          <p:nvPr/>
        </p:nvSpPr>
        <p:spPr>
          <a:xfrm>
            <a:off x="658745" y="8437281"/>
            <a:ext cx="8308273" cy="7315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accent6">
                    <a:lumMod val="50000"/>
                  </a:schemeClr>
                </a:solidFill>
              </a:rPr>
              <a:t>Introduction</a:t>
            </a:r>
          </a:p>
          <a:p>
            <a:r>
              <a:rPr lang="en-US" sz="3600" dirty="0" smtClean="0">
                <a:solidFill>
                  <a:schemeClr val="tx1"/>
                </a:solidFill>
              </a:rPr>
              <a:t>‘</a:t>
            </a:r>
            <a:r>
              <a:rPr lang="en-US" sz="3600" dirty="0" err="1" smtClean="0">
                <a:solidFill>
                  <a:schemeClr val="tx1"/>
                </a:solidFill>
              </a:rPr>
              <a:t>eesim</a:t>
            </a:r>
            <a:r>
              <a:rPr lang="en-US" sz="3600" dirty="0" smtClean="0">
                <a:solidFill>
                  <a:schemeClr val="tx1"/>
                </a:solidFill>
              </a:rPr>
              <a:t>’ is an R package which provides </a:t>
            </a:r>
            <a:r>
              <a:rPr lang="en-US" sz="3600" dirty="0">
                <a:solidFill>
                  <a:schemeClr val="tx1"/>
                </a:solidFill>
              </a:rPr>
              <a:t>functions to create simulated time series of </a:t>
            </a:r>
            <a:r>
              <a:rPr lang="en-US" sz="3600" dirty="0" smtClean="0">
                <a:solidFill>
                  <a:schemeClr val="tx1"/>
                </a:solidFill>
              </a:rPr>
              <a:t>environmental exposures </a:t>
            </a:r>
            <a:r>
              <a:rPr lang="en-US" sz="3600" dirty="0">
                <a:solidFill>
                  <a:schemeClr val="tx1"/>
                </a:solidFill>
              </a:rPr>
              <a:t>(e.g., temperature, air pollution) and health outcomes for use </a:t>
            </a:r>
            <a:r>
              <a:rPr lang="en-US" sz="3600" dirty="0" smtClean="0">
                <a:solidFill>
                  <a:schemeClr val="tx1"/>
                </a:solidFill>
              </a:rPr>
              <a:t>in power </a:t>
            </a:r>
            <a:r>
              <a:rPr lang="en-US" sz="3600" dirty="0">
                <a:solidFill>
                  <a:schemeClr val="tx1"/>
                </a:solidFill>
              </a:rPr>
              <a:t>analysis and simulation studies in environmental epidemiology. </a:t>
            </a:r>
            <a:r>
              <a:rPr lang="en-US" sz="3600" dirty="0" smtClean="0">
                <a:solidFill>
                  <a:schemeClr val="tx1"/>
                </a:solidFill>
              </a:rPr>
              <a:t>This package </a:t>
            </a:r>
            <a:r>
              <a:rPr lang="en-US" sz="3600" dirty="0">
                <a:solidFill>
                  <a:schemeClr val="tx1"/>
                </a:solidFill>
              </a:rPr>
              <a:t>also provides functions to evaluate the results of simulation </a:t>
            </a:r>
            <a:r>
              <a:rPr lang="en-US" sz="3600" dirty="0" smtClean="0">
                <a:solidFill>
                  <a:schemeClr val="tx1"/>
                </a:solidFill>
              </a:rPr>
              <a:t>studies based </a:t>
            </a:r>
            <a:r>
              <a:rPr lang="en-US" sz="3600" dirty="0">
                <a:solidFill>
                  <a:schemeClr val="tx1"/>
                </a:solidFill>
              </a:rPr>
              <a:t>on these simulated time series.</a:t>
            </a:r>
            <a:endParaRPr lang="en-US" sz="3600" dirty="0" smtClean="0">
              <a:solidFill>
                <a:schemeClr val="tx1"/>
              </a:solidFill>
            </a:endParaRPr>
          </a:p>
        </p:txBody>
      </p:sp>
      <p:sp>
        <p:nvSpPr>
          <p:cNvPr id="8" name="Rounded Rectangle 7"/>
          <p:cNvSpPr/>
          <p:nvPr/>
        </p:nvSpPr>
        <p:spPr>
          <a:xfrm>
            <a:off x="560446" y="15855270"/>
            <a:ext cx="8308273" cy="21818931"/>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smtClean="0">
                <a:solidFill>
                  <a:schemeClr val="accent6">
                    <a:lumMod val="50000"/>
                  </a:schemeClr>
                </a:solidFill>
              </a:rPr>
              <a:t>Motivation</a:t>
            </a:r>
          </a:p>
          <a:p>
            <a:r>
              <a:rPr lang="en-US" sz="3600" dirty="0">
                <a:solidFill>
                  <a:schemeClr val="tx1"/>
                </a:solidFill>
              </a:rPr>
              <a:t>Simulation studies are important in environmental epidemiology research on air pollution, temperature, and other exposures. For example, simulated data can be used to test new statistical models and perform power analyses. Two current challenges of simulating time series data for epidemiology studies are </a:t>
            </a:r>
            <a:endParaRPr lang="en-US" sz="3600" dirty="0" smtClean="0">
              <a:solidFill>
                <a:schemeClr val="tx1"/>
              </a:solidFill>
            </a:endParaRPr>
          </a:p>
          <a:p>
            <a:pPr marL="742950" indent="-742950">
              <a:buAutoNum type="arabicParenBoth"/>
            </a:pPr>
            <a:r>
              <a:rPr lang="en-US" sz="3600" dirty="0" smtClean="0">
                <a:solidFill>
                  <a:schemeClr val="tx1"/>
                </a:solidFill>
              </a:rPr>
              <a:t>methods </a:t>
            </a:r>
            <a:r>
              <a:rPr lang="en-US" sz="3600" dirty="0">
                <a:solidFill>
                  <a:schemeClr val="tx1"/>
                </a:solidFill>
              </a:rPr>
              <a:t>for simulating are inconsistent, making it difficult to compare results from different studies, and </a:t>
            </a:r>
            <a:endParaRPr lang="en-US" sz="3600" dirty="0" smtClean="0">
              <a:solidFill>
                <a:schemeClr val="tx1"/>
              </a:solidFill>
            </a:endParaRPr>
          </a:p>
          <a:p>
            <a:pPr marL="742950" indent="-742950">
              <a:buAutoNum type="arabicParenBoth"/>
            </a:pPr>
            <a:r>
              <a:rPr lang="en-US" sz="3600" dirty="0" smtClean="0">
                <a:solidFill>
                  <a:schemeClr val="tx1"/>
                </a:solidFill>
              </a:rPr>
              <a:t>developing </a:t>
            </a:r>
            <a:r>
              <a:rPr lang="en-US" sz="3600" dirty="0">
                <a:solidFill>
                  <a:schemeClr val="tx1"/>
                </a:solidFill>
              </a:rPr>
              <a:t>the code to simulate environmental time series for these types of studies can be time consuming</a:t>
            </a:r>
            <a:r>
              <a:rPr lang="en-US" sz="3600" dirty="0" smtClean="0">
                <a:solidFill>
                  <a:schemeClr val="tx1"/>
                </a:solidFill>
              </a:rPr>
              <a:t>.</a:t>
            </a:r>
          </a:p>
          <a:p>
            <a:endParaRPr lang="en-US" sz="3600" dirty="0">
              <a:solidFill>
                <a:schemeClr val="tx1"/>
              </a:solidFill>
            </a:endParaRPr>
          </a:p>
          <a:p>
            <a:r>
              <a:rPr lang="en-US" sz="3600" dirty="0">
                <a:solidFill>
                  <a:schemeClr val="tx1"/>
                </a:solidFill>
              </a:rPr>
              <a:t>Simulated data has been used in a number of </a:t>
            </a:r>
            <a:r>
              <a:rPr lang="en-US" sz="3600" dirty="0" smtClean="0">
                <a:solidFill>
                  <a:schemeClr val="tx1"/>
                </a:solidFill>
              </a:rPr>
              <a:t>studies in environmental epidemiology</a:t>
            </a:r>
            <a:r>
              <a:rPr lang="en-US" sz="3600" dirty="0" smtClean="0">
                <a:solidFill>
                  <a:schemeClr val="tx1"/>
                </a:solidFill>
              </a:rPr>
              <a:t>:</a:t>
            </a:r>
            <a:endParaRPr lang="en-US" sz="3600" dirty="0" smtClean="0">
              <a:solidFill>
                <a:schemeClr val="tx1"/>
              </a:solidFill>
            </a:endParaRPr>
          </a:p>
          <a:p>
            <a:pPr marL="571500" indent="-571500">
              <a:buFont typeface="Arial" panose="020B0604020202020204" pitchFamily="34" charset="0"/>
              <a:buChar char="•"/>
            </a:pPr>
            <a:r>
              <a:rPr lang="en-US" sz="3600" dirty="0">
                <a:solidFill>
                  <a:schemeClr val="tx1"/>
                </a:solidFill>
              </a:rPr>
              <a:t>I</a:t>
            </a:r>
            <a:r>
              <a:rPr lang="en-US" sz="3600" dirty="0" smtClean="0">
                <a:solidFill>
                  <a:schemeClr val="tx1"/>
                </a:solidFill>
              </a:rPr>
              <a:t>nvestigating </a:t>
            </a:r>
            <a:r>
              <a:rPr lang="en-US" sz="3600" dirty="0">
                <a:solidFill>
                  <a:schemeClr val="tx1"/>
                </a:solidFill>
              </a:rPr>
              <a:t>short-term mortality displacement following heat </a:t>
            </a:r>
            <a:r>
              <a:rPr lang="en-US" sz="3600" dirty="0" smtClean="0">
                <a:solidFill>
                  <a:schemeClr val="tx1"/>
                </a:solidFill>
              </a:rPr>
              <a:t>waves (Armstrong 2014)</a:t>
            </a:r>
          </a:p>
          <a:p>
            <a:pPr marL="571500" indent="-571500">
              <a:buFont typeface="Arial" panose="020B0604020202020204" pitchFamily="34" charset="0"/>
              <a:buChar char="•"/>
            </a:pPr>
            <a:r>
              <a:rPr lang="en-US" sz="3600" dirty="0">
                <a:solidFill>
                  <a:schemeClr val="tx1"/>
                </a:solidFill>
              </a:rPr>
              <a:t>C</a:t>
            </a:r>
            <a:r>
              <a:rPr lang="en-US" sz="3600" dirty="0" smtClean="0">
                <a:solidFill>
                  <a:schemeClr val="tx1"/>
                </a:solidFill>
              </a:rPr>
              <a:t>omparing experimental </a:t>
            </a:r>
            <a:r>
              <a:rPr lang="en-US" sz="3600" dirty="0">
                <a:solidFill>
                  <a:schemeClr val="tx1"/>
                </a:solidFill>
              </a:rPr>
              <a:t>designs and model </a:t>
            </a:r>
            <a:r>
              <a:rPr lang="en-US" sz="3600" dirty="0" smtClean="0">
                <a:solidFill>
                  <a:schemeClr val="tx1"/>
                </a:solidFill>
              </a:rPr>
              <a:t>choice (Bateson </a:t>
            </a:r>
            <a:r>
              <a:rPr lang="en-US" sz="3600" dirty="0" smtClean="0">
                <a:solidFill>
                  <a:schemeClr val="tx1"/>
                </a:solidFill>
              </a:rPr>
              <a:t>1999; </a:t>
            </a:r>
            <a:r>
              <a:rPr lang="en-US" sz="3600" dirty="0" smtClean="0">
                <a:solidFill>
                  <a:schemeClr val="tx1"/>
                </a:solidFill>
              </a:rPr>
              <a:t>Bateson </a:t>
            </a:r>
            <a:r>
              <a:rPr lang="en-US" sz="3600" dirty="0" smtClean="0">
                <a:solidFill>
                  <a:schemeClr val="tx1"/>
                </a:solidFill>
              </a:rPr>
              <a:t>2001; </a:t>
            </a:r>
            <a:r>
              <a:rPr lang="en-US" sz="3600" dirty="0" smtClean="0">
                <a:solidFill>
                  <a:schemeClr val="tx1"/>
                </a:solidFill>
              </a:rPr>
              <a:t>Peng </a:t>
            </a:r>
            <a:r>
              <a:rPr lang="en-US" sz="3600" dirty="0" smtClean="0">
                <a:solidFill>
                  <a:schemeClr val="tx1"/>
                </a:solidFill>
              </a:rPr>
              <a:t>2006; </a:t>
            </a:r>
            <a:r>
              <a:rPr lang="en-US" sz="3600" dirty="0" smtClean="0">
                <a:solidFill>
                  <a:schemeClr val="tx1"/>
                </a:solidFill>
              </a:rPr>
              <a:t>Roberts 2006)</a:t>
            </a:r>
          </a:p>
          <a:p>
            <a:pPr marL="571500" indent="-571500">
              <a:buFont typeface="Arial" panose="020B0604020202020204" pitchFamily="34" charset="0"/>
              <a:buChar char="•"/>
            </a:pPr>
            <a:r>
              <a:rPr lang="en-US" sz="3600" dirty="0" smtClean="0">
                <a:solidFill>
                  <a:schemeClr val="tx1"/>
                </a:solidFill>
              </a:rPr>
              <a:t>Investigating geographic heterogeneity of exposures (Strickland </a:t>
            </a:r>
            <a:r>
              <a:rPr lang="en-US" sz="3600" dirty="0" smtClean="0">
                <a:solidFill>
                  <a:schemeClr val="tx1"/>
                </a:solidFill>
              </a:rPr>
              <a:t>2015; </a:t>
            </a:r>
            <a:r>
              <a:rPr lang="en-US" sz="3600" dirty="0" err="1" smtClean="0">
                <a:solidFill>
                  <a:schemeClr val="tx1"/>
                </a:solidFill>
              </a:rPr>
              <a:t>Gryparis</a:t>
            </a:r>
            <a:r>
              <a:rPr lang="en-US" sz="3600" dirty="0" smtClean="0">
                <a:solidFill>
                  <a:schemeClr val="tx1"/>
                </a:solidFill>
              </a:rPr>
              <a:t> </a:t>
            </a:r>
            <a:r>
              <a:rPr lang="en-US" sz="3600" dirty="0" smtClean="0">
                <a:solidFill>
                  <a:schemeClr val="tx1"/>
                </a:solidFill>
              </a:rPr>
              <a:t>2009; </a:t>
            </a:r>
            <a:r>
              <a:rPr lang="en-US" sz="3600" dirty="0" smtClean="0">
                <a:solidFill>
                  <a:schemeClr val="tx1"/>
                </a:solidFill>
              </a:rPr>
              <a:t>Butland 2013)</a:t>
            </a:r>
          </a:p>
          <a:p>
            <a:pPr marL="571500" indent="-571500">
              <a:buFont typeface="Arial" panose="020B0604020202020204" pitchFamily="34" charset="0"/>
              <a:buChar char="•"/>
            </a:pPr>
            <a:r>
              <a:rPr lang="en-US" sz="3600" dirty="0">
                <a:solidFill>
                  <a:schemeClr val="tx1"/>
                </a:solidFill>
              </a:rPr>
              <a:t>A</a:t>
            </a:r>
            <a:r>
              <a:rPr lang="en-US" sz="3600" dirty="0" smtClean="0">
                <a:solidFill>
                  <a:schemeClr val="tx1"/>
                </a:solidFill>
              </a:rPr>
              <a:t>ssessing </a:t>
            </a:r>
            <a:r>
              <a:rPr lang="en-US" sz="3600" dirty="0">
                <a:solidFill>
                  <a:schemeClr val="tx1"/>
                </a:solidFill>
              </a:rPr>
              <a:t>the performance of a proposed method for estimating the health effects of multi-pollutant </a:t>
            </a:r>
            <a:r>
              <a:rPr lang="en-US" sz="3600" dirty="0" smtClean="0">
                <a:solidFill>
                  <a:schemeClr val="tx1"/>
                </a:solidFill>
              </a:rPr>
              <a:t>exposures (</a:t>
            </a:r>
            <a:r>
              <a:rPr lang="en-US" sz="3600" dirty="0" err="1" smtClean="0">
                <a:solidFill>
                  <a:schemeClr val="tx1"/>
                </a:solidFill>
              </a:rPr>
              <a:t>Bobb</a:t>
            </a:r>
            <a:r>
              <a:rPr lang="en-US" sz="3600" dirty="0" smtClean="0">
                <a:solidFill>
                  <a:schemeClr val="tx1"/>
                </a:solidFill>
              </a:rPr>
              <a:t> 2015). </a:t>
            </a:r>
          </a:p>
          <a:p>
            <a:endParaRPr lang="en-US" sz="3600" dirty="0" smtClean="0">
              <a:solidFill>
                <a:schemeClr val="accent6">
                  <a:lumMod val="50000"/>
                </a:schemeClr>
              </a:solidFill>
            </a:endParaRPr>
          </a:p>
          <a:p>
            <a:endParaRPr lang="en-US" sz="3600" dirty="0">
              <a:solidFill>
                <a:schemeClr val="accent6">
                  <a:lumMod val="50000"/>
                </a:schemeClr>
              </a:solidFill>
            </a:endParaRPr>
          </a:p>
        </p:txBody>
      </p:sp>
      <p:sp>
        <p:nvSpPr>
          <p:cNvPr id="5" name="Rounded Rectangle 4"/>
          <p:cNvSpPr/>
          <p:nvPr/>
        </p:nvSpPr>
        <p:spPr>
          <a:xfrm>
            <a:off x="9364172" y="3144691"/>
            <a:ext cx="14882177" cy="34529509"/>
          </a:xfrm>
          <a:prstGeom prst="roundRect">
            <a:avLst/>
          </a:prstGeom>
        </p:spPr>
        <p:style>
          <a:lnRef idx="2">
            <a:schemeClr val="accent6"/>
          </a:lnRef>
          <a:fillRef idx="1">
            <a:schemeClr val="lt1"/>
          </a:fillRef>
          <a:effectRef idx="0">
            <a:schemeClr val="accent6"/>
          </a:effectRef>
          <a:fontRef idx="minor">
            <a:schemeClr val="dk1"/>
          </a:fontRef>
        </p:style>
        <p:txBody>
          <a:bodyPr tIns="0" rIns="91440" rtlCol="0" anchor="t"/>
          <a:lstStyle/>
          <a:p>
            <a:pPr lvl="0" algn="ctr"/>
            <a:r>
              <a:rPr lang="en-US" sz="7200" b="1" dirty="0" smtClean="0">
                <a:solidFill>
                  <a:srgbClr val="70AD47">
                    <a:lumMod val="50000"/>
                  </a:srgbClr>
                </a:solidFill>
              </a:rPr>
              <a:t>Example: Heat Waves</a:t>
            </a:r>
          </a:p>
          <a:p>
            <a:pPr lvl="0"/>
            <a:r>
              <a:rPr lang="en-US" sz="3600" dirty="0" smtClean="0">
                <a:solidFill>
                  <a:schemeClr val="tx1"/>
                </a:solidFill>
              </a:rPr>
              <a:t>The  `</a:t>
            </a:r>
            <a:r>
              <a:rPr lang="en-US" sz="3600" dirty="0" err="1" smtClean="0">
                <a:solidFill>
                  <a:schemeClr val="tx1"/>
                </a:solidFill>
              </a:rPr>
              <a:t>eesim</a:t>
            </a:r>
            <a:r>
              <a:rPr lang="en-US" sz="3600" dirty="0" smtClean="0">
                <a:solidFill>
                  <a:schemeClr val="tx1"/>
                </a:solidFill>
              </a:rPr>
              <a:t>` package includes four main parts, and the user has the option to customize different aspects of the simulation at each of these steps : </a:t>
            </a:r>
          </a:p>
          <a:p>
            <a:pPr lvl="0"/>
            <a:r>
              <a:rPr lang="en-US" sz="3600" dirty="0" smtClean="0">
                <a:solidFill>
                  <a:schemeClr val="tx1"/>
                </a:solidFill>
              </a:rPr>
              <a:t>1. Generation of exposure data; </a:t>
            </a:r>
          </a:p>
          <a:p>
            <a:pPr lvl="0"/>
            <a:r>
              <a:rPr lang="en-US" sz="3600" dirty="0" smtClean="0">
                <a:solidFill>
                  <a:schemeClr val="tx1"/>
                </a:solidFill>
              </a:rPr>
              <a:t>2. Generation of outcome data;</a:t>
            </a:r>
          </a:p>
          <a:p>
            <a:pPr lvl="0"/>
            <a:r>
              <a:rPr lang="en-US" sz="3600" dirty="0" smtClean="0">
                <a:solidFill>
                  <a:schemeClr val="tx1"/>
                </a:solidFill>
              </a:rPr>
              <a:t>3. Fitting models to simulated data; and </a:t>
            </a:r>
          </a:p>
          <a:p>
            <a:pPr lvl="0"/>
            <a:r>
              <a:rPr lang="en-US" sz="3600" dirty="0" smtClean="0">
                <a:solidFill>
                  <a:schemeClr val="tx1"/>
                </a:solidFill>
              </a:rPr>
              <a:t>4. Evaluating model performance on simulated data.</a:t>
            </a:r>
          </a:p>
          <a:p>
            <a:pPr lvl="0"/>
            <a:endParaRPr lang="en-US" sz="3600" dirty="0" smtClean="0">
              <a:solidFill>
                <a:srgbClr val="70AD47">
                  <a:lumMod val="50000"/>
                </a:srgbClr>
              </a:solidFill>
            </a:endParaRPr>
          </a:p>
          <a:p>
            <a:pPr lvl="0"/>
            <a:r>
              <a:rPr lang="en-US" sz="3600" dirty="0" smtClean="0">
                <a:solidFill>
                  <a:schemeClr val="tx1"/>
                </a:solidFill>
              </a:rPr>
              <a:t>Here is an example of using `</a:t>
            </a:r>
            <a:r>
              <a:rPr lang="en-US" sz="3600" dirty="0" err="1" smtClean="0">
                <a:solidFill>
                  <a:schemeClr val="tx1"/>
                </a:solidFill>
              </a:rPr>
              <a:t>eesim</a:t>
            </a:r>
            <a:r>
              <a:rPr lang="en-US" sz="3600" dirty="0" smtClean="0">
                <a:solidFill>
                  <a:schemeClr val="tx1"/>
                </a:solidFill>
              </a:rPr>
              <a:t>` to perform this process. T</a:t>
            </a:r>
            <a:r>
              <a:rPr lang="en-US" sz="3600" dirty="0" smtClean="0"/>
              <a:t>he plot on the left shows time series of daily ozone concentration (in parts per billion [ppb]) and cardiovascular deaths in Chicago, IL (1996--2000). We used the characteristics of this data to generate a similar dataset, shown on the right, to evaluate model performance. </a:t>
            </a:r>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200" dirty="0" smtClean="0">
              <a:solidFill>
                <a:schemeClr val="tx1"/>
              </a:solidFill>
            </a:endParaRPr>
          </a:p>
          <a:p>
            <a:pPr lvl="0"/>
            <a:r>
              <a:rPr lang="en-US" sz="3600" dirty="0" smtClean="0">
                <a:solidFill>
                  <a:schemeClr val="tx1"/>
                </a:solidFill>
              </a:rPr>
              <a:t>This simulated data can also be visualized using the `</a:t>
            </a:r>
            <a:r>
              <a:rPr lang="en-US" sz="3600" dirty="0" err="1" smtClean="0">
                <a:solidFill>
                  <a:schemeClr val="tx1"/>
                </a:solidFill>
              </a:rPr>
              <a:t>calendar_plot</a:t>
            </a:r>
            <a:r>
              <a:rPr lang="en-US" sz="3600" dirty="0">
                <a:solidFill>
                  <a:schemeClr val="tx1"/>
                </a:solidFill>
              </a:rPr>
              <a:t>` function that comes with the package</a:t>
            </a:r>
            <a:r>
              <a:rPr lang="en-US" sz="3600" dirty="0" smtClean="0">
                <a:solidFill>
                  <a:schemeClr val="tx1"/>
                </a:solidFill>
              </a:rPr>
              <a:t>:</a:t>
            </a:r>
          </a:p>
          <a:p>
            <a:pPr lvl="0"/>
            <a:endParaRPr lang="en-US" sz="3600" dirty="0">
              <a:solidFill>
                <a:schemeClr val="tx1"/>
              </a:solidFill>
            </a:endParaRPr>
          </a:p>
          <a:p>
            <a:pPr lvl="0"/>
            <a:endParaRPr lang="en-US" sz="3600" dirty="0" smtClean="0">
              <a:solidFill>
                <a:schemeClr val="tx1"/>
              </a:solidFill>
            </a:endParaRPr>
          </a:p>
          <a:p>
            <a:pPr lvl="0"/>
            <a:endParaRPr lang="en-US" sz="3600" dirty="0">
              <a:solidFill>
                <a:schemeClr val="tx1"/>
              </a:solidFill>
            </a:endParaRPr>
          </a:p>
          <a:p>
            <a:pPr lvl="0"/>
            <a:endParaRPr lang="en-US" sz="3600" dirty="0" smtClean="0">
              <a:solidFill>
                <a:schemeClr val="tx1"/>
              </a:solidFill>
            </a:endParaRPr>
          </a:p>
          <a:p>
            <a:pPr lvl="0"/>
            <a:endParaRPr lang="en-US" sz="3600" dirty="0">
              <a:solidFill>
                <a:schemeClr val="tx1"/>
              </a:solidFill>
            </a:endParaRPr>
          </a:p>
          <a:p>
            <a:pPr lvl="0"/>
            <a:endParaRPr lang="en-US" sz="3600" dirty="0" smtClean="0">
              <a:solidFill>
                <a:schemeClr val="tx1"/>
              </a:solidFill>
            </a:endParaRPr>
          </a:p>
          <a:p>
            <a:pPr lvl="0"/>
            <a:endParaRPr lang="en-US" sz="3600" dirty="0">
              <a:solidFill>
                <a:schemeClr val="tx1"/>
              </a:solidFill>
            </a:endParaRPr>
          </a:p>
          <a:p>
            <a:pPr lvl="0"/>
            <a:endParaRPr lang="en-US" sz="3600" dirty="0" smtClean="0">
              <a:solidFill>
                <a:schemeClr val="tx1"/>
              </a:solidFill>
            </a:endParaRPr>
          </a:p>
          <a:p>
            <a:endParaRPr lang="en-US" sz="3600" dirty="0" smtClean="0"/>
          </a:p>
          <a:p>
            <a:r>
              <a:rPr lang="en-US" sz="3600" dirty="0" smtClean="0"/>
              <a:t>The `</a:t>
            </a:r>
            <a:r>
              <a:rPr lang="en-US" sz="3600" dirty="0" err="1" smtClean="0"/>
              <a:t>eesim</a:t>
            </a:r>
            <a:r>
              <a:rPr lang="en-US" sz="3600" dirty="0" smtClean="0"/>
              <a:t>` function can generate multiple similar simulated datasets and investigate the performance of a specified model in estimating the association between exposure and health outcome. `</a:t>
            </a:r>
            <a:r>
              <a:rPr lang="en-US" sz="3600" dirty="0" err="1" smtClean="0"/>
              <a:t>eesim</a:t>
            </a:r>
            <a:r>
              <a:rPr lang="en-US" sz="3600" dirty="0" smtClean="0"/>
              <a:t>` returns these </a:t>
            </a:r>
            <a:r>
              <a:rPr lang="en-US" sz="3600" dirty="0"/>
              <a:t>overall summaries of model performance across all </a:t>
            </a:r>
            <a:r>
              <a:rPr lang="en-US" sz="3600" dirty="0" smtClean="0"/>
              <a:t>simulations:</a:t>
            </a:r>
          </a:p>
          <a:p>
            <a:pPr lvl="0" algn="just"/>
            <a:endParaRPr lang="en-US" sz="3600" dirty="0" smtClean="0">
              <a:solidFill>
                <a:schemeClr val="tx1"/>
              </a:solidFill>
            </a:endParaRPr>
          </a:p>
          <a:p>
            <a:pPr lvl="0" algn="just"/>
            <a:endParaRPr lang="en-US" sz="3600" dirty="0" smtClean="0">
              <a:solidFill>
                <a:schemeClr val="tx1"/>
              </a:solidFill>
            </a:endParaRPr>
          </a:p>
          <a:p>
            <a:pPr lvl="0" algn="just"/>
            <a:endParaRPr lang="en-US" sz="3600" dirty="0" smtClean="0">
              <a:solidFill>
                <a:schemeClr val="tx1"/>
              </a:solidFill>
            </a:endParaRPr>
          </a:p>
          <a:p>
            <a:pPr lvl="0" algn="just"/>
            <a:endParaRPr lang="en-US" sz="3600" dirty="0">
              <a:solidFill>
                <a:schemeClr val="tx1"/>
              </a:solidFill>
            </a:endParaRPr>
          </a:p>
        </p:txBody>
      </p:sp>
      <p:pic>
        <p:nvPicPr>
          <p:cNvPr id="7" name="Picture 6"/>
          <p:cNvPicPr>
            <a:picLocks noChangeAspect="1"/>
          </p:cNvPicPr>
          <p:nvPr/>
        </p:nvPicPr>
        <p:blipFill>
          <a:blip r:embed="rId3"/>
          <a:stretch>
            <a:fillRect/>
          </a:stretch>
        </p:blipFill>
        <p:spPr>
          <a:xfrm>
            <a:off x="9630143" y="12243480"/>
            <a:ext cx="6992742" cy="5169430"/>
          </a:xfrm>
          <a:prstGeom prst="rect">
            <a:avLst/>
          </a:prstGeom>
        </p:spPr>
      </p:pic>
      <p:pic>
        <p:nvPicPr>
          <p:cNvPr id="9" name="Picture 8"/>
          <p:cNvPicPr>
            <a:picLocks noChangeAspect="1"/>
          </p:cNvPicPr>
          <p:nvPr/>
        </p:nvPicPr>
        <p:blipFill>
          <a:blip r:embed="rId4"/>
          <a:stretch>
            <a:fillRect/>
          </a:stretch>
        </p:blipFill>
        <p:spPr>
          <a:xfrm>
            <a:off x="16622885" y="12243480"/>
            <a:ext cx="7130145" cy="5169430"/>
          </a:xfrm>
          <a:prstGeom prst="rect">
            <a:avLst/>
          </a:prstGeom>
        </p:spPr>
      </p:pic>
      <p:pic>
        <p:nvPicPr>
          <p:cNvPr id="14" name="Picture 13"/>
          <p:cNvPicPr>
            <a:picLocks noChangeAspect="1"/>
          </p:cNvPicPr>
          <p:nvPr/>
        </p:nvPicPr>
        <p:blipFill>
          <a:blip r:embed="rId5"/>
          <a:stretch>
            <a:fillRect/>
          </a:stretch>
        </p:blipFill>
        <p:spPr>
          <a:xfrm>
            <a:off x="9871940" y="18882890"/>
            <a:ext cx="7130142" cy="4278086"/>
          </a:xfrm>
          <a:prstGeom prst="rect">
            <a:avLst/>
          </a:prstGeom>
        </p:spPr>
      </p:pic>
      <p:pic>
        <p:nvPicPr>
          <p:cNvPr id="15" name="Picture 14"/>
          <p:cNvPicPr>
            <a:picLocks noChangeAspect="1"/>
          </p:cNvPicPr>
          <p:nvPr/>
        </p:nvPicPr>
        <p:blipFill>
          <a:blip r:embed="rId6"/>
          <a:stretch>
            <a:fillRect/>
          </a:stretch>
        </p:blipFill>
        <p:spPr>
          <a:xfrm>
            <a:off x="17054481" y="18882890"/>
            <a:ext cx="6847113" cy="4278086"/>
          </a:xfrm>
          <a:prstGeom prst="rect">
            <a:avLst/>
          </a:prstGeom>
        </p:spPr>
      </p:pic>
      <p:sp>
        <p:nvSpPr>
          <p:cNvPr id="16" name="TextBox 15"/>
          <p:cNvSpPr txBox="1"/>
          <p:nvPr/>
        </p:nvSpPr>
        <p:spPr>
          <a:xfrm>
            <a:off x="658746" y="3060396"/>
            <a:ext cx="7288277" cy="2585323"/>
          </a:xfrm>
          <a:prstGeom prst="rect">
            <a:avLst/>
          </a:prstGeom>
          <a:noFill/>
        </p:spPr>
        <p:txBody>
          <a:bodyPr wrap="none" rtlCol="0">
            <a:spAutoFit/>
          </a:bodyPr>
          <a:lstStyle/>
          <a:p>
            <a:r>
              <a:rPr lang="en-US" sz="5400" b="1" i="1" dirty="0" smtClean="0">
                <a:solidFill>
                  <a:schemeClr val="bg1"/>
                </a:solidFill>
              </a:rPr>
              <a:t>Sarah Koehler </a:t>
            </a:r>
            <a:endParaRPr lang="en-US" sz="5400" b="1" i="1" dirty="0">
              <a:solidFill>
                <a:schemeClr val="bg1"/>
              </a:solidFill>
            </a:endParaRPr>
          </a:p>
          <a:p>
            <a:r>
              <a:rPr lang="en-US" sz="5400" b="1" i="1" dirty="0" smtClean="0">
                <a:solidFill>
                  <a:schemeClr val="bg1"/>
                </a:solidFill>
              </a:rPr>
              <a:t>Brooke Anderson</a:t>
            </a:r>
          </a:p>
          <a:p>
            <a:r>
              <a:rPr lang="en-US" sz="5400" i="1" dirty="0" smtClean="0">
                <a:solidFill>
                  <a:schemeClr val="bg1"/>
                </a:solidFill>
              </a:rPr>
              <a:t>Colorado State University</a:t>
            </a:r>
            <a:endParaRPr lang="en-US" sz="5400" i="1" dirty="0">
              <a:solidFill>
                <a:schemeClr val="bg1"/>
              </a:solidFill>
            </a:endParaRPr>
          </a:p>
        </p:txBody>
      </p:sp>
      <p:pic>
        <p:nvPicPr>
          <p:cNvPr id="17" name="Picture 16"/>
          <p:cNvPicPr>
            <a:picLocks noChangeAspect="1"/>
          </p:cNvPicPr>
          <p:nvPr/>
        </p:nvPicPr>
        <p:blipFill>
          <a:blip r:embed="rId7"/>
          <a:stretch>
            <a:fillRect/>
          </a:stretch>
        </p:blipFill>
        <p:spPr>
          <a:xfrm>
            <a:off x="17665983" y="31864785"/>
            <a:ext cx="5043948" cy="5090230"/>
          </a:xfrm>
          <a:prstGeom prst="rect">
            <a:avLst/>
          </a:prstGeom>
        </p:spPr>
      </p:pic>
      <p:pic>
        <p:nvPicPr>
          <p:cNvPr id="10" name="Picture 9"/>
          <p:cNvPicPr>
            <a:picLocks noChangeAspect="1"/>
          </p:cNvPicPr>
          <p:nvPr/>
        </p:nvPicPr>
        <p:blipFill rotWithShape="1">
          <a:blip r:embed="rId8"/>
          <a:srcRect l="14814" t="27391" r="16570" b="17952"/>
          <a:stretch/>
        </p:blipFill>
        <p:spPr>
          <a:xfrm>
            <a:off x="11081531" y="26005790"/>
            <a:ext cx="11447458" cy="5575825"/>
          </a:xfrm>
          <a:prstGeom prst="rect">
            <a:avLst/>
          </a:prstGeom>
        </p:spPr>
      </p:pic>
      <p:sp>
        <p:nvSpPr>
          <p:cNvPr id="18" name="TextBox 17"/>
          <p:cNvSpPr txBox="1"/>
          <p:nvPr/>
        </p:nvSpPr>
        <p:spPr>
          <a:xfrm>
            <a:off x="10405137" y="32184735"/>
            <a:ext cx="8088689" cy="3970318"/>
          </a:xfrm>
          <a:prstGeom prst="rect">
            <a:avLst/>
          </a:prstGeom>
          <a:noFill/>
        </p:spPr>
        <p:txBody>
          <a:bodyPr wrap="square" rtlCol="0">
            <a:spAutoFit/>
          </a:bodyPr>
          <a:lstStyle/>
          <a:p>
            <a:r>
              <a:rPr lang="en-US" sz="3600" dirty="0"/>
              <a:t>After running the simulation, you can look at the relative risk point estimate and 95% confidence interval from each of the 100 simulations, as well as which 95% confidence intervals include the true relative rate, using the </a:t>
            </a:r>
            <a:r>
              <a:rPr lang="en-US" sz="3600" dirty="0" smtClean="0"/>
              <a:t>`</a:t>
            </a:r>
            <a:r>
              <a:rPr lang="en-US" sz="3600" dirty="0" err="1" smtClean="0"/>
              <a:t>coverage_plot</a:t>
            </a:r>
            <a:r>
              <a:rPr lang="en-US" sz="3600" dirty="0" smtClean="0"/>
              <a:t>` </a:t>
            </a:r>
            <a:r>
              <a:rPr lang="en-US" sz="3600" dirty="0"/>
              <a:t>function that comes with the </a:t>
            </a:r>
            <a:r>
              <a:rPr lang="en-US" sz="3600" dirty="0" smtClean="0"/>
              <a:t>package.</a:t>
            </a:r>
            <a:endParaRPr lang="en-US" sz="3600" dirty="0"/>
          </a:p>
        </p:txBody>
      </p:sp>
      <p:sp>
        <p:nvSpPr>
          <p:cNvPr id="19" name="Rounded Rectangle 18"/>
          <p:cNvSpPr/>
          <p:nvPr/>
        </p:nvSpPr>
        <p:spPr>
          <a:xfrm>
            <a:off x="24643503" y="3144692"/>
            <a:ext cx="13407335" cy="23620044"/>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7200" b="1" dirty="0" smtClean="0">
                <a:solidFill>
                  <a:schemeClr val="accent6">
                    <a:lumMod val="50000"/>
                  </a:schemeClr>
                </a:solidFill>
              </a:rPr>
              <a:t>Power Analysis and Customization</a:t>
            </a:r>
          </a:p>
          <a:p>
            <a:r>
              <a:rPr lang="en-US" sz="3600" dirty="0" smtClean="0"/>
              <a:t>Simulation </a:t>
            </a:r>
            <a:r>
              <a:rPr lang="en-US" sz="3600" dirty="0"/>
              <a:t>studies can be used to determine effective sample size or power when planning or proposing future research studies, especially when modeling of the study data will be particularly complex and when the strong assumptions of classical, analytical power analysis are questionable (</a:t>
            </a:r>
            <a:r>
              <a:rPr lang="en-US" sz="3600" dirty="0" err="1"/>
              <a:t>Bellan</a:t>
            </a:r>
            <a:r>
              <a:rPr lang="en-US" sz="3600" dirty="0"/>
              <a:t> 2015; Johnson 2015; Burton 2009; </a:t>
            </a:r>
            <a:r>
              <a:rPr lang="en-US" sz="3600" dirty="0" err="1"/>
              <a:t>Alfons</a:t>
            </a:r>
            <a:r>
              <a:rPr lang="en-US" sz="3600" dirty="0"/>
              <a:t> 2010; </a:t>
            </a:r>
            <a:r>
              <a:rPr lang="en-US" sz="3600" dirty="0" err="1"/>
              <a:t>Beaujean</a:t>
            </a:r>
            <a:r>
              <a:rPr lang="en-US" sz="3600" dirty="0"/>
              <a:t> 2014; </a:t>
            </a:r>
            <a:r>
              <a:rPr lang="en-US" sz="3600" dirty="0" err="1"/>
              <a:t>Schoemann</a:t>
            </a:r>
            <a:r>
              <a:rPr lang="en-US" sz="3600" dirty="0"/>
              <a:t> 2014</a:t>
            </a:r>
            <a:r>
              <a:rPr lang="en-US" sz="3600" dirty="0" smtClean="0"/>
              <a:t>).</a:t>
            </a:r>
          </a:p>
          <a:p>
            <a:endParaRPr lang="en-US" sz="3600" dirty="0">
              <a:solidFill>
                <a:schemeClr val="accent6">
                  <a:lumMod val="50000"/>
                </a:schemeClr>
              </a:solidFill>
            </a:endParaRPr>
          </a:p>
          <a:p>
            <a:r>
              <a:rPr lang="en-US" sz="3600" dirty="0">
                <a:solidFill>
                  <a:prstClr val="black"/>
                </a:solidFill>
              </a:rPr>
              <a:t>Here is an example of conducting a power analysis for a planned study of the relationship between Legionnaires' disease (LD) and extreme precipitation in a community</a:t>
            </a:r>
            <a:r>
              <a:rPr lang="en-US" sz="3600" dirty="0" smtClean="0">
                <a:solidFill>
                  <a:prstClr val="black"/>
                </a:solidFill>
              </a:rPr>
              <a:t>.</a:t>
            </a:r>
          </a:p>
          <a:p>
            <a:pPr algn="just"/>
            <a:endParaRPr lang="en-US" sz="3600" dirty="0" smtClean="0">
              <a:solidFill>
                <a:prstClr val="black"/>
              </a:solidFill>
            </a:endParaRPr>
          </a:p>
          <a:p>
            <a:pPr algn="just"/>
            <a:r>
              <a:rPr lang="en-US" sz="3600" dirty="0" smtClean="0">
                <a:solidFill>
                  <a:prstClr val="black"/>
                </a:solidFill>
              </a:rPr>
              <a:t>`</a:t>
            </a:r>
            <a:r>
              <a:rPr lang="en-US" sz="3600" dirty="0" err="1" smtClean="0">
                <a:solidFill>
                  <a:prstClr val="black"/>
                </a:solidFill>
              </a:rPr>
              <a:t>eesim</a:t>
            </a:r>
            <a:r>
              <a:rPr lang="en-US" sz="3600" dirty="0" smtClean="0">
                <a:solidFill>
                  <a:prstClr val="black"/>
                </a:solidFill>
              </a:rPr>
              <a:t>` can customize:</a:t>
            </a:r>
          </a:p>
          <a:p>
            <a:pPr marL="457200" indent="-457200" algn="just">
              <a:buFont typeface="Arial" panose="020B0604020202020204" pitchFamily="34" charset="0"/>
              <a:buChar char="•"/>
            </a:pPr>
            <a:r>
              <a:rPr lang="en-US" sz="2800" dirty="0" smtClean="0">
                <a:solidFill>
                  <a:prstClr val="black"/>
                </a:solidFill>
              </a:rPr>
              <a:t>Exposure trend</a:t>
            </a:r>
          </a:p>
          <a:p>
            <a:pPr marL="457200" indent="-457200" algn="just">
              <a:buFont typeface="Arial" panose="020B0604020202020204" pitchFamily="34" charset="0"/>
              <a:buChar char="•"/>
            </a:pPr>
            <a:r>
              <a:rPr lang="en-US" sz="2800" dirty="0">
                <a:solidFill>
                  <a:prstClr val="black"/>
                </a:solidFill>
              </a:rPr>
              <a:t>O</a:t>
            </a:r>
            <a:r>
              <a:rPr lang="en-US" sz="2800" dirty="0" smtClean="0">
                <a:solidFill>
                  <a:prstClr val="black"/>
                </a:solidFill>
              </a:rPr>
              <a:t>utcome trend</a:t>
            </a:r>
          </a:p>
          <a:p>
            <a:pPr marL="457200" indent="-457200" algn="just">
              <a:buFont typeface="Arial" panose="020B0604020202020204" pitchFamily="34" charset="0"/>
              <a:buChar char="•"/>
            </a:pPr>
            <a:r>
              <a:rPr lang="en-US" sz="2800" dirty="0"/>
              <a:t>How exposure </a:t>
            </a:r>
            <a:r>
              <a:rPr lang="en-US" sz="2800" dirty="0" smtClean="0"/>
              <a:t>influences</a:t>
            </a:r>
          </a:p>
          <a:p>
            <a:pPr algn="just"/>
            <a:r>
              <a:rPr lang="en-US" sz="2800" dirty="0"/>
              <a:t> </a:t>
            </a:r>
            <a:r>
              <a:rPr lang="en-US" sz="2800" dirty="0" smtClean="0"/>
              <a:t>     the expected outcomes</a:t>
            </a:r>
          </a:p>
          <a:p>
            <a:pPr marL="457200" indent="-457200" algn="just">
              <a:buFont typeface="Arial" panose="020B0604020202020204" pitchFamily="34" charset="0"/>
              <a:buChar char="•"/>
            </a:pPr>
            <a:r>
              <a:rPr lang="en-US" sz="2800" dirty="0" smtClean="0"/>
              <a:t>Randomization from</a:t>
            </a:r>
          </a:p>
          <a:p>
            <a:pPr algn="just"/>
            <a:r>
              <a:rPr lang="en-US" sz="2800" dirty="0"/>
              <a:t> </a:t>
            </a:r>
            <a:r>
              <a:rPr lang="en-US" sz="2800" dirty="0" smtClean="0"/>
              <a:t>     the trend lines</a:t>
            </a:r>
          </a:p>
          <a:p>
            <a:pPr marL="457200" indent="-457200" algn="just">
              <a:buFont typeface="Arial" panose="020B0604020202020204" pitchFamily="34" charset="0"/>
              <a:buChar char="•"/>
            </a:pPr>
            <a:r>
              <a:rPr lang="en-US" sz="2800" dirty="0" smtClean="0"/>
              <a:t>Models for fitting the</a:t>
            </a:r>
          </a:p>
          <a:p>
            <a:pPr algn="just"/>
            <a:r>
              <a:rPr lang="en-US" sz="2800" dirty="0"/>
              <a:t> </a:t>
            </a:r>
            <a:r>
              <a:rPr lang="en-US" sz="2800" dirty="0" smtClean="0"/>
              <a:t>     simulated data </a:t>
            </a:r>
            <a:endParaRPr lang="en-US" sz="2800" dirty="0" smtClean="0">
              <a:solidFill>
                <a:prstClr val="black"/>
              </a:solidFill>
            </a:endParaRPr>
          </a:p>
          <a:p>
            <a:pPr algn="just"/>
            <a:endParaRPr lang="en-US" sz="3600" dirty="0">
              <a:solidFill>
                <a:prstClr val="black"/>
              </a:solidFill>
            </a:endParaRPr>
          </a:p>
          <a:p>
            <a:r>
              <a:rPr lang="en-US" sz="3600" dirty="0" smtClean="0"/>
              <a:t>Many </a:t>
            </a:r>
            <a:r>
              <a:rPr lang="en-US" sz="3600" dirty="0"/>
              <a:t>epidemiologic data sets are of a sensitive nature and not publicly </a:t>
            </a:r>
            <a:r>
              <a:rPr lang="en-US" sz="3600" dirty="0" smtClean="0"/>
              <a:t>available. Here we compare data from the CDC with data simulated using `</a:t>
            </a:r>
            <a:r>
              <a:rPr lang="en-US" sz="3600" dirty="0" err="1" smtClean="0"/>
              <a:t>eesim</a:t>
            </a:r>
            <a:r>
              <a:rPr lang="en-US" sz="3600" dirty="0" smtClean="0"/>
              <a:t>`.  We obtained the trend using the outcome customization options in the `</a:t>
            </a:r>
            <a:r>
              <a:rPr lang="en-US" sz="3600" dirty="0" err="1" smtClean="0"/>
              <a:t>eesim</a:t>
            </a:r>
            <a:r>
              <a:rPr lang="en-US" sz="3600" dirty="0" smtClean="0"/>
              <a:t>` function. </a:t>
            </a:r>
            <a:endParaRPr lang="en-US" sz="3600" dirty="0">
              <a:solidFill>
                <a:schemeClr val="tx1"/>
              </a:solidFill>
            </a:endParaRPr>
          </a:p>
          <a:p>
            <a:pPr algn="just"/>
            <a:endParaRPr lang="en-US" sz="3600" dirty="0" smtClean="0">
              <a:solidFill>
                <a:schemeClr val="tx1"/>
              </a:solidFill>
            </a:endParaRPr>
          </a:p>
        </p:txBody>
      </p:sp>
      <p:sp>
        <p:nvSpPr>
          <p:cNvPr id="20" name="Rectangle 19"/>
          <p:cNvSpPr/>
          <p:nvPr/>
        </p:nvSpPr>
        <p:spPr>
          <a:xfrm>
            <a:off x="25131252" y="6090475"/>
            <a:ext cx="12420249" cy="646331"/>
          </a:xfrm>
          <a:prstGeom prst="rect">
            <a:avLst/>
          </a:prstGeom>
        </p:spPr>
        <p:txBody>
          <a:bodyPr wrap="square">
            <a:spAutoFit/>
          </a:bodyPr>
          <a:lstStyle/>
          <a:p>
            <a:endParaRPr lang="en-US" sz="3600" dirty="0"/>
          </a:p>
        </p:txBody>
      </p:sp>
      <p:pic>
        <p:nvPicPr>
          <p:cNvPr id="21" name="Picture 20"/>
          <p:cNvPicPr>
            <a:picLocks noChangeAspect="1"/>
          </p:cNvPicPr>
          <p:nvPr/>
        </p:nvPicPr>
        <p:blipFill>
          <a:blip r:embed="rId9"/>
          <a:stretch>
            <a:fillRect/>
          </a:stretch>
        </p:blipFill>
        <p:spPr>
          <a:xfrm>
            <a:off x="29703252" y="12385700"/>
            <a:ext cx="7848249" cy="4751926"/>
          </a:xfrm>
          <a:prstGeom prst="rect">
            <a:avLst/>
          </a:prstGeom>
        </p:spPr>
      </p:pic>
      <p:sp>
        <p:nvSpPr>
          <p:cNvPr id="22" name="TextBox 21"/>
          <p:cNvSpPr txBox="1"/>
          <p:nvPr/>
        </p:nvSpPr>
        <p:spPr>
          <a:xfrm>
            <a:off x="25345281" y="10270105"/>
            <a:ext cx="5400490" cy="1209242"/>
          </a:xfrm>
          <a:prstGeom prst="rect">
            <a:avLst/>
          </a:prstGeom>
          <a:noFill/>
        </p:spPr>
        <p:txBody>
          <a:bodyPr wrap="square" rtlCol="0">
            <a:spAutoFit/>
          </a:bodyPr>
          <a:lstStyle/>
          <a:p>
            <a:endParaRPr lang="en-US" dirty="0"/>
          </a:p>
        </p:txBody>
      </p:sp>
      <p:sp>
        <p:nvSpPr>
          <p:cNvPr id="11" name="Rounded Rectangle 10"/>
          <p:cNvSpPr/>
          <p:nvPr/>
        </p:nvSpPr>
        <p:spPr>
          <a:xfrm>
            <a:off x="24523660" y="26970446"/>
            <a:ext cx="13407335" cy="10703753"/>
          </a:xfrm>
          <a:prstGeom prst="roundRect">
            <a:avLst/>
          </a:prstGeom>
        </p:spPr>
        <p:style>
          <a:lnRef idx="2">
            <a:schemeClr val="accent6"/>
          </a:lnRef>
          <a:fillRef idx="1">
            <a:schemeClr val="lt1"/>
          </a:fillRef>
          <a:effectRef idx="0">
            <a:schemeClr val="accent6"/>
          </a:effectRef>
          <a:fontRef idx="minor">
            <a:schemeClr val="dk1"/>
          </a:fontRef>
        </p:style>
        <p:txBody>
          <a:bodyPr wrap="square" tIns="0" rtlCol="0" anchor="t"/>
          <a:lstStyle/>
          <a:p>
            <a:pPr algn="ctr"/>
            <a:r>
              <a:rPr lang="en-US" b="1" dirty="0" smtClean="0">
                <a:solidFill>
                  <a:schemeClr val="accent6">
                    <a:lumMod val="50000"/>
                  </a:schemeClr>
                </a:solidFill>
              </a:rPr>
              <a:t>References</a:t>
            </a:r>
            <a:endParaRPr lang="en-US" sz="3200" b="1" dirty="0" smtClean="0">
              <a:solidFill>
                <a:schemeClr val="accent6">
                  <a:lumMod val="50000"/>
                </a:schemeClr>
              </a:solidFill>
            </a:endParaRPr>
          </a:p>
          <a:p>
            <a:pPr defTabSz="640080">
              <a:tabLst>
                <a:tab pos="640080" algn="l"/>
              </a:tabLst>
            </a:pPr>
            <a:r>
              <a:rPr lang="en-US" sz="1650" dirty="0" err="1"/>
              <a:t>Alfons</a:t>
            </a:r>
            <a:r>
              <a:rPr lang="en-US" sz="1650" dirty="0"/>
              <a:t> A, </a:t>
            </a:r>
            <a:r>
              <a:rPr lang="en-US" sz="1650" dirty="0" err="1"/>
              <a:t>Templ</a:t>
            </a:r>
            <a:r>
              <a:rPr lang="en-US" sz="1650" dirty="0"/>
              <a:t> M, </a:t>
            </a:r>
            <a:r>
              <a:rPr lang="en-US" sz="1650" dirty="0" err="1"/>
              <a:t>Filzmoser</a:t>
            </a:r>
            <a:r>
              <a:rPr lang="en-US" sz="1650" dirty="0"/>
              <a:t> P (2010). </a:t>
            </a:r>
            <a:r>
              <a:rPr lang="en-US" sz="1650" dirty="0" smtClean="0"/>
              <a:t>“An </a:t>
            </a:r>
            <a:r>
              <a:rPr lang="en-US" sz="1650" dirty="0"/>
              <a:t>Object-Oriented Framework for </a:t>
            </a:r>
            <a:r>
              <a:rPr lang="en-US" sz="1650" dirty="0" smtClean="0"/>
              <a:t>Statistical Simulation</a:t>
            </a:r>
            <a:r>
              <a:rPr lang="en-US" sz="1650" dirty="0"/>
              <a:t>: The R Package </a:t>
            </a:r>
            <a:r>
              <a:rPr lang="en-US" sz="1650" dirty="0" err="1"/>
              <a:t>simFrame</a:t>
            </a:r>
            <a:r>
              <a:rPr lang="en-US" sz="1650" dirty="0" smtClean="0"/>
              <a:t>.” </a:t>
            </a:r>
            <a:r>
              <a:rPr lang="en-US" sz="1650" i="1" dirty="0" smtClean="0"/>
              <a:t>Journal of 	Statistical Software</a:t>
            </a:r>
            <a:r>
              <a:rPr lang="en-US" sz="1650" dirty="0"/>
              <a:t>, </a:t>
            </a:r>
            <a:r>
              <a:rPr lang="en-US" sz="1650" b="1" dirty="0"/>
              <a:t>37</a:t>
            </a:r>
            <a:r>
              <a:rPr lang="en-US" sz="1650" dirty="0"/>
              <a:t>(i03).</a:t>
            </a:r>
            <a:endParaRPr lang="en-US" sz="1650" b="1" dirty="0">
              <a:solidFill>
                <a:schemeClr val="accent6">
                  <a:lumMod val="50000"/>
                </a:schemeClr>
              </a:solidFill>
            </a:endParaRPr>
          </a:p>
          <a:p>
            <a:pPr>
              <a:tabLst>
                <a:tab pos="640080" algn="l"/>
              </a:tabLst>
            </a:pPr>
            <a:r>
              <a:rPr lang="en-US" sz="1650" dirty="0" smtClean="0"/>
              <a:t>Armstrong </a:t>
            </a:r>
            <a:r>
              <a:rPr lang="en-US" sz="1650" dirty="0"/>
              <a:t>B, </a:t>
            </a:r>
            <a:r>
              <a:rPr lang="en-US" sz="1650" dirty="0" err="1"/>
              <a:t>Gasparrini</a:t>
            </a:r>
            <a:r>
              <a:rPr lang="en-US" sz="1650" dirty="0"/>
              <a:t> A, </a:t>
            </a:r>
            <a:r>
              <a:rPr lang="en-US" sz="1650" dirty="0" err="1"/>
              <a:t>Hajat</a:t>
            </a:r>
            <a:r>
              <a:rPr lang="en-US" sz="1650" dirty="0"/>
              <a:t> S (2014). </a:t>
            </a:r>
            <a:r>
              <a:rPr lang="en-US" sz="1650" dirty="0" smtClean="0"/>
              <a:t>“Estimating </a:t>
            </a:r>
            <a:r>
              <a:rPr lang="en-US" sz="1650" dirty="0"/>
              <a:t>mortality displacement </a:t>
            </a:r>
            <a:r>
              <a:rPr lang="en-US" sz="1650" dirty="0" smtClean="0"/>
              <a:t>during and after heat waves.” </a:t>
            </a:r>
            <a:r>
              <a:rPr lang="en-US" sz="1650" i="1" dirty="0" smtClean="0"/>
              <a:t>American Journal of Epidemiology</a:t>
            </a:r>
            <a:r>
              <a:rPr lang="en-US" sz="1650" dirty="0" smtClean="0"/>
              <a:t>, 	</a:t>
            </a:r>
            <a:r>
              <a:rPr lang="en-US" sz="1650" b="1" dirty="0" smtClean="0"/>
              <a:t>179</a:t>
            </a:r>
            <a:r>
              <a:rPr lang="en-US" sz="1650" dirty="0" smtClean="0"/>
              <a:t>(12), 1405-1406.doi: 10.1093/</a:t>
            </a:r>
            <a:r>
              <a:rPr lang="en-US" sz="1650" dirty="0" err="1" smtClean="0"/>
              <a:t>aje</a:t>
            </a:r>
            <a:r>
              <a:rPr lang="en-US" sz="1650" dirty="0" smtClean="0"/>
              <a:t>/kwu083.</a:t>
            </a:r>
          </a:p>
          <a:p>
            <a:pPr defTabSz="640080">
              <a:tabLst>
                <a:tab pos="640080" algn="l"/>
              </a:tabLst>
            </a:pPr>
            <a:r>
              <a:rPr lang="en-US" sz="1650" dirty="0" smtClean="0"/>
              <a:t>Bateson </a:t>
            </a:r>
            <a:r>
              <a:rPr lang="en-US" sz="1650" dirty="0"/>
              <a:t>TF, Schwartz J (1999). </a:t>
            </a:r>
            <a:r>
              <a:rPr lang="en-US" sz="1650" dirty="0" smtClean="0"/>
              <a:t>“Control </a:t>
            </a:r>
            <a:r>
              <a:rPr lang="en-US" sz="1650" dirty="0"/>
              <a:t>for seasonal variation and time trend in </a:t>
            </a:r>
            <a:r>
              <a:rPr lang="en-US" sz="1650" dirty="0" smtClean="0"/>
              <a:t>case-crossover</a:t>
            </a:r>
            <a:r>
              <a:rPr lang="en-US" sz="1650" dirty="0"/>
              <a:t> </a:t>
            </a:r>
            <a:r>
              <a:rPr lang="en-US" sz="1650" dirty="0" smtClean="0"/>
              <a:t>studies </a:t>
            </a:r>
            <a:r>
              <a:rPr lang="en-US" sz="1650" dirty="0"/>
              <a:t>of acute </a:t>
            </a:r>
            <a:r>
              <a:rPr lang="en-US" sz="1650" dirty="0" smtClean="0"/>
              <a:t>effects of environmental 	exposures.” </a:t>
            </a:r>
            <a:r>
              <a:rPr lang="en-US" sz="1650" i="1" dirty="0"/>
              <a:t>Epidemiology</a:t>
            </a:r>
            <a:r>
              <a:rPr lang="en-US" sz="1650" dirty="0"/>
              <a:t>, </a:t>
            </a:r>
            <a:r>
              <a:rPr lang="en-US" sz="1650" b="1" dirty="0"/>
              <a:t>10</a:t>
            </a:r>
            <a:r>
              <a:rPr lang="en-US" sz="1650" dirty="0"/>
              <a:t>(5), </a:t>
            </a:r>
            <a:r>
              <a:rPr lang="en-US" sz="1650" dirty="0" smtClean="0"/>
              <a:t>539-544.</a:t>
            </a:r>
          </a:p>
          <a:p>
            <a:pPr>
              <a:tabLst>
                <a:tab pos="640080" algn="l"/>
              </a:tabLst>
            </a:pPr>
            <a:r>
              <a:rPr lang="en-US" sz="1650" dirty="0" smtClean="0"/>
              <a:t>Bateson </a:t>
            </a:r>
            <a:r>
              <a:rPr lang="en-US" sz="1650" dirty="0"/>
              <a:t>TF, Schwartz J (2001). </a:t>
            </a:r>
            <a:r>
              <a:rPr lang="en-US" sz="1650" dirty="0" smtClean="0"/>
              <a:t>“Selection </a:t>
            </a:r>
            <a:r>
              <a:rPr lang="en-US" sz="1650" dirty="0"/>
              <a:t>bias and confounding in case-crossover </a:t>
            </a:r>
            <a:r>
              <a:rPr lang="en-US" sz="1650" dirty="0" smtClean="0"/>
              <a:t>analyses of </a:t>
            </a:r>
            <a:r>
              <a:rPr lang="en-US" sz="1650" dirty="0"/>
              <a:t>environmental time-series data</a:t>
            </a:r>
            <a:r>
              <a:rPr lang="en-US" sz="1650" dirty="0" smtClean="0"/>
              <a:t>.“ </a:t>
            </a:r>
            <a:r>
              <a:rPr lang="en-US" sz="1650" i="1" dirty="0" smtClean="0"/>
              <a:t>Epidemiology</a:t>
            </a:r>
            <a:r>
              <a:rPr lang="en-US" sz="1650" dirty="0" smtClean="0"/>
              <a:t>, 	</a:t>
            </a:r>
            <a:r>
              <a:rPr lang="en-US" sz="1650" b="1" dirty="0" smtClean="0"/>
              <a:t>12</a:t>
            </a:r>
            <a:r>
              <a:rPr lang="en-US" sz="1650" dirty="0" smtClean="0"/>
              <a:t>(6</a:t>
            </a:r>
            <a:r>
              <a:rPr lang="en-US" sz="1650" dirty="0"/>
              <a:t>), </a:t>
            </a:r>
            <a:r>
              <a:rPr lang="en-US" sz="1650" dirty="0" smtClean="0"/>
              <a:t>654-661</a:t>
            </a:r>
            <a:r>
              <a:rPr lang="en-US" sz="1650" dirty="0"/>
              <a:t>.</a:t>
            </a:r>
            <a:endParaRPr lang="en-US" sz="1650" dirty="0" smtClean="0"/>
          </a:p>
          <a:p>
            <a:pPr defTabSz="640080">
              <a:tabLst>
                <a:tab pos="640080" algn="l"/>
              </a:tabLst>
            </a:pPr>
            <a:r>
              <a:rPr lang="en-US" sz="1650" dirty="0" err="1" smtClean="0"/>
              <a:t>Beaujean</a:t>
            </a:r>
            <a:r>
              <a:rPr lang="en-US" sz="1650" dirty="0" smtClean="0"/>
              <a:t> </a:t>
            </a:r>
            <a:r>
              <a:rPr lang="en-US" sz="1650" dirty="0"/>
              <a:t>AA (2014). </a:t>
            </a:r>
            <a:r>
              <a:rPr lang="en-US" sz="1650" dirty="0" smtClean="0"/>
              <a:t>“Sample </a:t>
            </a:r>
            <a:r>
              <a:rPr lang="en-US" sz="1650" dirty="0"/>
              <a:t>size determination for regression models using Monte </a:t>
            </a:r>
            <a:r>
              <a:rPr lang="en-US" sz="1650" dirty="0" smtClean="0"/>
              <a:t>Carlo methods </a:t>
            </a:r>
            <a:r>
              <a:rPr lang="en-US" sz="1650" dirty="0"/>
              <a:t>in R</a:t>
            </a:r>
            <a:r>
              <a:rPr lang="en-US" sz="1650" dirty="0" smtClean="0"/>
              <a:t>.” </a:t>
            </a:r>
            <a:r>
              <a:rPr lang="en-US" sz="1650" i="1" dirty="0"/>
              <a:t>Practical Assessment, </a:t>
            </a:r>
            <a:r>
              <a:rPr lang="en-US" sz="1650" i="1" dirty="0" smtClean="0"/>
              <a:t>Research </a:t>
            </a:r>
            <a:r>
              <a:rPr lang="en-US" sz="1650" i="1" dirty="0"/>
              <a:t>&amp; </a:t>
            </a:r>
            <a:r>
              <a:rPr lang="en-US" sz="1650" i="1" dirty="0" smtClean="0"/>
              <a:t>	Evaluation</a:t>
            </a:r>
            <a:r>
              <a:rPr lang="en-US" sz="1650" dirty="0"/>
              <a:t>, </a:t>
            </a:r>
            <a:r>
              <a:rPr lang="en-US" sz="1650" b="1" dirty="0"/>
              <a:t>19</a:t>
            </a:r>
            <a:r>
              <a:rPr lang="en-US" sz="1650" dirty="0"/>
              <a:t>(12), </a:t>
            </a:r>
            <a:r>
              <a:rPr lang="en-US" sz="1650" dirty="0" smtClean="0"/>
              <a:t>1-16</a:t>
            </a:r>
            <a:r>
              <a:rPr lang="en-US" sz="1650" dirty="0"/>
              <a:t>.</a:t>
            </a:r>
          </a:p>
          <a:p>
            <a:pPr>
              <a:tabLst>
                <a:tab pos="640080" algn="l"/>
              </a:tabLst>
            </a:pPr>
            <a:r>
              <a:rPr lang="en-US" sz="1650" dirty="0" err="1"/>
              <a:t>Bellan</a:t>
            </a:r>
            <a:r>
              <a:rPr lang="en-US" sz="1650" dirty="0"/>
              <a:t> SE, Pulliam JR, Pearson CA, </a:t>
            </a:r>
            <a:r>
              <a:rPr lang="en-US" sz="1650" dirty="0" err="1"/>
              <a:t>Champredon</a:t>
            </a:r>
            <a:r>
              <a:rPr lang="en-US" sz="1650" dirty="0"/>
              <a:t> D, Fox SJ, </a:t>
            </a:r>
            <a:r>
              <a:rPr lang="en-US" sz="1650" dirty="0" err="1"/>
              <a:t>Skrip</a:t>
            </a:r>
            <a:r>
              <a:rPr lang="en-US" sz="1650" dirty="0"/>
              <a:t> L, Galvani AP, </a:t>
            </a:r>
            <a:r>
              <a:rPr lang="en-US" sz="1650" dirty="0" err="1" smtClean="0"/>
              <a:t>Gambhir</a:t>
            </a:r>
            <a:r>
              <a:rPr lang="en-US" sz="1650" dirty="0"/>
              <a:t> </a:t>
            </a:r>
            <a:r>
              <a:rPr lang="en-US" sz="1650" dirty="0" smtClean="0"/>
              <a:t>M</a:t>
            </a:r>
            <a:r>
              <a:rPr lang="en-US" sz="1650" dirty="0"/>
              <a:t>, </a:t>
            </a:r>
            <a:r>
              <a:rPr lang="en-US" sz="1650" dirty="0" err="1"/>
              <a:t>Lopman</a:t>
            </a:r>
            <a:r>
              <a:rPr lang="en-US" sz="1650" dirty="0"/>
              <a:t> BA, </a:t>
            </a:r>
            <a:r>
              <a:rPr lang="en-US" sz="1650" dirty="0" err="1"/>
              <a:t>Porco</a:t>
            </a:r>
            <a:r>
              <a:rPr lang="en-US" sz="1650" dirty="0"/>
              <a:t> TC, et al. (2015). </a:t>
            </a:r>
            <a:r>
              <a:rPr lang="en-US" sz="1650" dirty="0" smtClean="0"/>
              <a:t>“Statistical </a:t>
            </a:r>
            <a:r>
              <a:rPr lang="en-US" sz="1650" dirty="0"/>
              <a:t>power </a:t>
            </a:r>
            <a:r>
              <a:rPr lang="en-US" sz="1650" dirty="0" smtClean="0"/>
              <a:t>	and </a:t>
            </a:r>
            <a:r>
              <a:rPr lang="en-US" sz="1650" dirty="0"/>
              <a:t>validity of Ebola </a:t>
            </a:r>
            <a:r>
              <a:rPr lang="en-US" sz="1650" dirty="0" smtClean="0"/>
              <a:t>vaccine trials </a:t>
            </a:r>
            <a:r>
              <a:rPr lang="en-US" sz="1650" dirty="0"/>
              <a:t>in Sierra Leone: a simulation study of trial design and </a:t>
            </a:r>
            <a:r>
              <a:rPr lang="en-US" sz="1650" dirty="0" smtClean="0"/>
              <a:t>analysis.” </a:t>
            </a:r>
            <a:r>
              <a:rPr lang="en-US" sz="1650" i="1" dirty="0" smtClean="0"/>
              <a:t>The </a:t>
            </a:r>
            <a:r>
              <a:rPr lang="en-US" sz="1650" i="1" dirty="0"/>
              <a:t>Lancet </a:t>
            </a:r>
            <a:r>
              <a:rPr lang="en-US" sz="1650" i="1" dirty="0" smtClean="0"/>
              <a:t>Infectious Diseases</a:t>
            </a:r>
            <a:r>
              <a:rPr lang="en-US" sz="1650" dirty="0"/>
              <a:t>, </a:t>
            </a:r>
            <a:r>
              <a:rPr lang="en-US" sz="1650" b="1" dirty="0"/>
              <a:t>15</a:t>
            </a:r>
            <a:r>
              <a:rPr lang="en-US" sz="1650" dirty="0"/>
              <a:t>(6), </a:t>
            </a:r>
            <a:r>
              <a:rPr lang="en-US" sz="1650" dirty="0" smtClean="0"/>
              <a:t>	703-710</a:t>
            </a:r>
            <a:r>
              <a:rPr lang="en-US" sz="1650" dirty="0"/>
              <a:t>.</a:t>
            </a:r>
          </a:p>
          <a:p>
            <a:pPr>
              <a:tabLst>
                <a:tab pos="640080" algn="l"/>
              </a:tabLst>
            </a:pPr>
            <a:r>
              <a:rPr lang="en-US" sz="1650" dirty="0" err="1"/>
              <a:t>Bobb</a:t>
            </a:r>
            <a:r>
              <a:rPr lang="en-US" sz="1650" dirty="0"/>
              <a:t> JF, Valeri L, Henn BC, </a:t>
            </a:r>
            <a:r>
              <a:rPr lang="en-US" sz="1650" dirty="0" err="1"/>
              <a:t>Christiani</a:t>
            </a:r>
            <a:r>
              <a:rPr lang="en-US" sz="1650" dirty="0"/>
              <a:t> DC, Wright RO, </a:t>
            </a:r>
            <a:r>
              <a:rPr lang="en-US" sz="1650" dirty="0" err="1"/>
              <a:t>Mazumdar</a:t>
            </a:r>
            <a:r>
              <a:rPr lang="en-US" sz="1650" dirty="0"/>
              <a:t> M, </a:t>
            </a:r>
            <a:r>
              <a:rPr lang="en-US" sz="1650" dirty="0" err="1"/>
              <a:t>Godleski</a:t>
            </a:r>
            <a:r>
              <a:rPr lang="en-US" sz="1650" dirty="0"/>
              <a:t> JJ, </a:t>
            </a:r>
            <a:r>
              <a:rPr lang="en-US" sz="1650" dirty="0" err="1" smtClean="0"/>
              <a:t>Coull</a:t>
            </a:r>
            <a:r>
              <a:rPr lang="en-US" sz="1650" dirty="0"/>
              <a:t> </a:t>
            </a:r>
            <a:r>
              <a:rPr lang="en-US" sz="1650" dirty="0" smtClean="0"/>
              <a:t>BA </a:t>
            </a:r>
            <a:r>
              <a:rPr lang="en-US" sz="1650" dirty="0"/>
              <a:t>(2015). </a:t>
            </a:r>
            <a:r>
              <a:rPr lang="en-US" sz="1650" dirty="0" smtClean="0"/>
              <a:t>“Bayesian </a:t>
            </a:r>
            <a:r>
              <a:rPr lang="en-US" sz="1650" dirty="0"/>
              <a:t>kernel machine regression for </a:t>
            </a:r>
            <a:r>
              <a:rPr lang="en-US" sz="1650" dirty="0" smtClean="0"/>
              <a:t>	estimating </a:t>
            </a:r>
            <a:r>
              <a:rPr lang="en-US" sz="1650" dirty="0"/>
              <a:t>the health </a:t>
            </a:r>
            <a:r>
              <a:rPr lang="en-US" sz="1650" dirty="0" err="1"/>
              <a:t>eects</a:t>
            </a:r>
            <a:r>
              <a:rPr lang="en-US" sz="1650" dirty="0"/>
              <a:t> of </a:t>
            </a:r>
            <a:r>
              <a:rPr lang="en-US" sz="1650" dirty="0" smtClean="0"/>
              <a:t>multipollutant mixtures.”</a:t>
            </a:r>
            <a:r>
              <a:rPr lang="en-US" sz="1650" i="1" dirty="0" smtClean="0"/>
              <a:t> Biostatistics</a:t>
            </a:r>
            <a:r>
              <a:rPr lang="en-US" sz="1650" dirty="0"/>
              <a:t>, </a:t>
            </a:r>
            <a:r>
              <a:rPr lang="en-US" sz="1650" b="1" dirty="0"/>
              <a:t>16</a:t>
            </a:r>
            <a:r>
              <a:rPr lang="en-US" sz="1650" dirty="0"/>
              <a:t>(3), </a:t>
            </a:r>
            <a:r>
              <a:rPr lang="en-US" sz="1650" dirty="0" smtClean="0"/>
              <a:t>493-508</a:t>
            </a:r>
            <a:r>
              <a:rPr lang="en-US" sz="1650" dirty="0"/>
              <a:t>. doi:10.1093/biostatistics/kxu058</a:t>
            </a:r>
            <a:r>
              <a:rPr lang="en-US" sz="1650" dirty="0" smtClean="0"/>
              <a:t>.</a:t>
            </a:r>
          </a:p>
          <a:p>
            <a:pPr>
              <a:tabLst>
                <a:tab pos="640080" algn="l"/>
              </a:tabLst>
            </a:pPr>
            <a:r>
              <a:rPr lang="en-US" sz="1650" dirty="0"/>
              <a:t>Burton PR, </a:t>
            </a:r>
            <a:r>
              <a:rPr lang="en-US" sz="1650" dirty="0" err="1"/>
              <a:t>Hansell</a:t>
            </a:r>
            <a:r>
              <a:rPr lang="en-US" sz="1650" dirty="0"/>
              <a:t> AL, Fortier I, </a:t>
            </a:r>
            <a:r>
              <a:rPr lang="en-US" sz="1650" dirty="0" err="1"/>
              <a:t>Manolio</a:t>
            </a:r>
            <a:r>
              <a:rPr lang="en-US" sz="1650" dirty="0"/>
              <a:t> TA, </a:t>
            </a:r>
            <a:r>
              <a:rPr lang="en-US" sz="1650" dirty="0" err="1"/>
              <a:t>Khoury</a:t>
            </a:r>
            <a:r>
              <a:rPr lang="en-US" sz="1650" dirty="0"/>
              <a:t> MJ, Little J, Elliott P (2009). </a:t>
            </a:r>
            <a:r>
              <a:rPr lang="en-US" sz="1650" dirty="0" smtClean="0"/>
              <a:t>“Size matters</a:t>
            </a:r>
            <a:r>
              <a:rPr lang="en-US" sz="1650" dirty="0"/>
              <a:t>: just how big is BIG? Quantifying realistic sample </a:t>
            </a:r>
            <a:r>
              <a:rPr lang="en-US" sz="1650" dirty="0" smtClean="0"/>
              <a:t>	size </a:t>
            </a:r>
            <a:r>
              <a:rPr lang="en-US" sz="1650" dirty="0"/>
              <a:t>requirements for </a:t>
            </a:r>
            <a:r>
              <a:rPr lang="en-US" sz="1650" dirty="0" smtClean="0"/>
              <a:t>human genome </a:t>
            </a:r>
            <a:r>
              <a:rPr lang="en-US" sz="1650" dirty="0"/>
              <a:t>epidemiology</a:t>
            </a:r>
            <a:r>
              <a:rPr lang="en-US" sz="1650" dirty="0" smtClean="0"/>
              <a:t>.” </a:t>
            </a:r>
            <a:r>
              <a:rPr lang="en-US" sz="1650" i="1" dirty="0"/>
              <a:t>International journal of epidemiology</a:t>
            </a:r>
            <a:r>
              <a:rPr lang="en-US" sz="1650" dirty="0"/>
              <a:t>, </a:t>
            </a:r>
            <a:r>
              <a:rPr lang="en-US" sz="1650" b="1" dirty="0"/>
              <a:t>38</a:t>
            </a:r>
            <a:r>
              <a:rPr lang="en-US" sz="1650" dirty="0"/>
              <a:t>(1), </a:t>
            </a:r>
            <a:r>
              <a:rPr lang="en-US" sz="1650" dirty="0" smtClean="0"/>
              <a:t>263-273</a:t>
            </a:r>
            <a:r>
              <a:rPr lang="en-US" sz="1650" dirty="0"/>
              <a:t>.</a:t>
            </a:r>
          </a:p>
          <a:p>
            <a:pPr>
              <a:tabLst>
                <a:tab pos="640080" algn="l"/>
              </a:tabLst>
            </a:pPr>
            <a:r>
              <a:rPr lang="en-US" sz="1650" dirty="0"/>
              <a:t>Butland BK, Armstrong B, Atkinson RW, Wilkinson P, Heal MR, Doherty RM, </a:t>
            </a:r>
            <a:r>
              <a:rPr lang="en-US" sz="1650" dirty="0" err="1"/>
              <a:t>Vieno</a:t>
            </a:r>
            <a:r>
              <a:rPr lang="en-US" sz="1650" dirty="0"/>
              <a:t> </a:t>
            </a:r>
            <a:r>
              <a:rPr lang="en-US" sz="1650" dirty="0" smtClean="0"/>
              <a:t>M (2013</a:t>
            </a:r>
            <a:r>
              <a:rPr lang="en-US" sz="1650" dirty="0"/>
              <a:t>). </a:t>
            </a:r>
            <a:r>
              <a:rPr lang="en-US" sz="1650" dirty="0" smtClean="0"/>
              <a:t>“Measurement </a:t>
            </a:r>
            <a:r>
              <a:rPr lang="en-US" sz="1650" dirty="0"/>
              <a:t>error in time-series analysis: a </a:t>
            </a:r>
            <a:r>
              <a:rPr lang="en-US" sz="1650" dirty="0" smtClean="0"/>
              <a:t>	simulation </a:t>
            </a:r>
            <a:r>
              <a:rPr lang="en-US" sz="1650" dirty="0"/>
              <a:t>study comparing </a:t>
            </a:r>
            <a:r>
              <a:rPr lang="en-US" sz="1650" dirty="0" smtClean="0"/>
              <a:t>modelled and </a:t>
            </a:r>
            <a:r>
              <a:rPr lang="en-US" sz="1650" dirty="0"/>
              <a:t>monitored data</a:t>
            </a:r>
            <a:r>
              <a:rPr lang="en-US" sz="1650" dirty="0" smtClean="0"/>
              <a:t>.” </a:t>
            </a:r>
            <a:r>
              <a:rPr lang="en-US" sz="1650" i="1" dirty="0"/>
              <a:t>BMC Medical Research Methodology</a:t>
            </a:r>
            <a:r>
              <a:rPr lang="en-US" sz="1650" dirty="0"/>
              <a:t>,</a:t>
            </a:r>
            <a:r>
              <a:rPr lang="en-US" sz="1650" b="1" dirty="0"/>
              <a:t> 13</a:t>
            </a:r>
            <a:r>
              <a:rPr lang="en-US" sz="1650" dirty="0"/>
              <a:t>, 136</a:t>
            </a:r>
            <a:r>
              <a:rPr lang="en-US" sz="1650" dirty="0" smtClean="0"/>
              <a:t>.</a:t>
            </a:r>
          </a:p>
          <a:p>
            <a:pPr>
              <a:tabLst>
                <a:tab pos="640080" algn="l"/>
              </a:tabLst>
            </a:pPr>
            <a:r>
              <a:rPr lang="en-US" sz="1650" dirty="0" err="1"/>
              <a:t>Gryparis</a:t>
            </a:r>
            <a:r>
              <a:rPr lang="en-US" sz="1650" dirty="0"/>
              <a:t> A, </a:t>
            </a:r>
            <a:r>
              <a:rPr lang="en-US" sz="1650" dirty="0" err="1"/>
              <a:t>Paciorek</a:t>
            </a:r>
            <a:r>
              <a:rPr lang="en-US" sz="1650" dirty="0"/>
              <a:t> CJ, </a:t>
            </a:r>
            <a:r>
              <a:rPr lang="en-US" sz="1650" dirty="0" err="1"/>
              <a:t>Zeka</a:t>
            </a:r>
            <a:r>
              <a:rPr lang="en-US" sz="1650" dirty="0"/>
              <a:t> A, Schwartz J, </a:t>
            </a:r>
            <a:r>
              <a:rPr lang="en-US" sz="1650" dirty="0" err="1"/>
              <a:t>Coull</a:t>
            </a:r>
            <a:r>
              <a:rPr lang="en-US" sz="1650" dirty="0"/>
              <a:t> BA (2009). </a:t>
            </a:r>
            <a:r>
              <a:rPr lang="en-US" sz="1650" dirty="0" smtClean="0"/>
              <a:t>“Measurement </a:t>
            </a:r>
            <a:r>
              <a:rPr lang="en-US" sz="1650" dirty="0"/>
              <a:t>error </a:t>
            </a:r>
            <a:r>
              <a:rPr lang="en-US" sz="1650" dirty="0" smtClean="0"/>
              <a:t>caused by </a:t>
            </a:r>
            <a:r>
              <a:rPr lang="en-US" sz="1650" dirty="0"/>
              <a:t>spatial misalignment in </a:t>
            </a:r>
            <a:r>
              <a:rPr lang="en-US" sz="1650" dirty="0" smtClean="0"/>
              <a:t>environmental 	epidemiology.” </a:t>
            </a:r>
            <a:r>
              <a:rPr lang="en-US" sz="1650" i="1" dirty="0"/>
              <a:t>Biostatistics</a:t>
            </a:r>
            <a:r>
              <a:rPr lang="en-US" sz="1650" dirty="0"/>
              <a:t>, </a:t>
            </a:r>
            <a:r>
              <a:rPr lang="en-US" sz="1650" b="1" dirty="0"/>
              <a:t>10</a:t>
            </a:r>
            <a:r>
              <a:rPr lang="en-US" sz="1650" dirty="0"/>
              <a:t>(2), </a:t>
            </a:r>
            <a:r>
              <a:rPr lang="en-US" sz="1650" dirty="0" smtClean="0"/>
              <a:t>258-274. doi:10.1093/biostatistics/kxn033.</a:t>
            </a:r>
          </a:p>
          <a:p>
            <a:pPr>
              <a:tabLst>
                <a:tab pos="640080" algn="l"/>
              </a:tabLst>
            </a:pPr>
            <a:r>
              <a:rPr lang="en-US" sz="1650" dirty="0"/>
              <a:t>Johnson PC, Barry SJ, Ferguson HM, </a:t>
            </a:r>
            <a:r>
              <a:rPr lang="en-US" sz="1650" dirty="0" smtClean="0"/>
              <a:t>Müller </a:t>
            </a:r>
            <a:r>
              <a:rPr lang="en-US" sz="1650" dirty="0"/>
              <a:t>P (2015). </a:t>
            </a:r>
            <a:r>
              <a:rPr lang="en-US" sz="1650" dirty="0" smtClean="0"/>
              <a:t>“Power </a:t>
            </a:r>
            <a:r>
              <a:rPr lang="en-US" sz="1650" dirty="0"/>
              <a:t>analysis for generalized </a:t>
            </a:r>
            <a:r>
              <a:rPr lang="en-US" sz="1650" dirty="0" smtClean="0"/>
              <a:t>linear mixed </a:t>
            </a:r>
            <a:r>
              <a:rPr lang="en-US" sz="1650" dirty="0"/>
              <a:t>models in ecology and evolution</a:t>
            </a:r>
            <a:r>
              <a:rPr lang="en-US" sz="1650" dirty="0" smtClean="0"/>
              <a:t>.” </a:t>
            </a:r>
            <a:r>
              <a:rPr lang="en-US" sz="1650" i="1" dirty="0"/>
              <a:t>Methods </a:t>
            </a:r>
            <a:r>
              <a:rPr lang="en-US" sz="1650" i="1" dirty="0" smtClean="0"/>
              <a:t>	in </a:t>
            </a:r>
            <a:r>
              <a:rPr lang="en-US" sz="1650" i="1" dirty="0"/>
              <a:t>Ecology and Evolution</a:t>
            </a:r>
            <a:r>
              <a:rPr lang="en-US" sz="1650" dirty="0"/>
              <a:t>, </a:t>
            </a:r>
            <a:r>
              <a:rPr lang="en-US" sz="1650" b="1" dirty="0"/>
              <a:t>6</a:t>
            </a:r>
            <a:r>
              <a:rPr lang="en-US" sz="1650" dirty="0"/>
              <a:t>(2), </a:t>
            </a:r>
            <a:r>
              <a:rPr lang="en-US" sz="1650" dirty="0" smtClean="0"/>
              <a:t>133-142</a:t>
            </a:r>
            <a:r>
              <a:rPr lang="en-US" sz="1650" dirty="0"/>
              <a:t>.</a:t>
            </a:r>
            <a:endParaRPr lang="en-US" sz="1650" dirty="0" smtClean="0"/>
          </a:p>
          <a:p>
            <a:pPr>
              <a:tabLst>
                <a:tab pos="640080" algn="l"/>
              </a:tabLst>
            </a:pPr>
            <a:r>
              <a:rPr lang="en-US" sz="1650" dirty="0"/>
              <a:t>Peng RD, </a:t>
            </a:r>
            <a:r>
              <a:rPr lang="en-US" sz="1650" dirty="0" err="1"/>
              <a:t>Dominici</a:t>
            </a:r>
            <a:r>
              <a:rPr lang="en-US" sz="1650" dirty="0"/>
              <a:t> F, Louis TA (2006). </a:t>
            </a:r>
            <a:r>
              <a:rPr lang="en-US" sz="1650" dirty="0" smtClean="0"/>
              <a:t>“Model </a:t>
            </a:r>
            <a:r>
              <a:rPr lang="en-US" sz="1650" dirty="0"/>
              <a:t>choice in time series studies of air </a:t>
            </a:r>
            <a:r>
              <a:rPr lang="en-US" sz="1650" dirty="0" smtClean="0"/>
              <a:t>pollution and </a:t>
            </a:r>
            <a:r>
              <a:rPr lang="en-US" sz="1650" dirty="0"/>
              <a:t>mortality</a:t>
            </a:r>
            <a:r>
              <a:rPr lang="en-US" sz="1650" dirty="0" smtClean="0"/>
              <a:t>.” </a:t>
            </a:r>
            <a:r>
              <a:rPr lang="en-US" sz="1650" i="1" dirty="0"/>
              <a:t>Journal of the Royal Statistical Society: </a:t>
            </a:r>
            <a:r>
              <a:rPr lang="en-US" sz="1650" i="1" dirty="0" smtClean="0"/>
              <a:t>	Series </a:t>
            </a:r>
            <a:r>
              <a:rPr lang="en-US" sz="1650" i="1" dirty="0"/>
              <a:t>A (Statistics in Society</a:t>
            </a:r>
            <a:r>
              <a:rPr lang="en-US" sz="1650" i="1" dirty="0" smtClean="0"/>
              <a:t>)</a:t>
            </a:r>
            <a:r>
              <a:rPr lang="en-US" sz="1650" dirty="0" smtClean="0"/>
              <a:t>, </a:t>
            </a:r>
            <a:r>
              <a:rPr lang="en-US" sz="1650" b="1" dirty="0" smtClean="0"/>
              <a:t>169</a:t>
            </a:r>
            <a:r>
              <a:rPr lang="en-US" sz="1650" dirty="0" smtClean="0"/>
              <a:t>(2</a:t>
            </a:r>
            <a:r>
              <a:rPr lang="en-US" sz="1650" dirty="0"/>
              <a:t>), </a:t>
            </a:r>
            <a:r>
              <a:rPr lang="en-US" sz="1650" dirty="0" smtClean="0"/>
              <a:t>179-203.</a:t>
            </a:r>
          </a:p>
          <a:p>
            <a:pPr>
              <a:tabLst>
                <a:tab pos="640080" algn="l"/>
              </a:tabLst>
            </a:pPr>
            <a:r>
              <a:rPr lang="en-US" sz="1650" dirty="0"/>
              <a:t>Roberts S, Martin MA (2006). </a:t>
            </a:r>
            <a:r>
              <a:rPr lang="en-US" sz="1650" dirty="0" smtClean="0"/>
              <a:t>“The </a:t>
            </a:r>
            <a:r>
              <a:rPr lang="en-US" sz="1650" dirty="0"/>
              <a:t>question of nonlinearity in the dose-response </a:t>
            </a:r>
            <a:r>
              <a:rPr lang="en-US" sz="1650" dirty="0" smtClean="0"/>
              <a:t>relation between </a:t>
            </a:r>
            <a:r>
              <a:rPr lang="en-US" sz="1650" dirty="0"/>
              <a:t>particulate matter air pollution and </a:t>
            </a:r>
            <a:r>
              <a:rPr lang="en-US" sz="1650" dirty="0" smtClean="0"/>
              <a:t>	mortality</a:t>
            </a:r>
            <a:r>
              <a:rPr lang="en-US" sz="1650" dirty="0"/>
              <a:t>: Can </a:t>
            </a:r>
            <a:r>
              <a:rPr lang="en-US" sz="1650" dirty="0" err="1"/>
              <a:t>Akaike's</a:t>
            </a:r>
            <a:r>
              <a:rPr lang="en-US" sz="1650" dirty="0"/>
              <a:t> Information </a:t>
            </a:r>
            <a:r>
              <a:rPr lang="en-US" sz="1650" dirty="0" smtClean="0"/>
              <a:t>Criterion be </a:t>
            </a:r>
            <a:r>
              <a:rPr lang="en-US" sz="1650" dirty="0"/>
              <a:t>trusted to take the right turn</a:t>
            </a:r>
            <a:r>
              <a:rPr lang="en-US" sz="1650" dirty="0" smtClean="0"/>
              <a:t>?” </a:t>
            </a:r>
            <a:r>
              <a:rPr lang="en-US" sz="1650" i="1" dirty="0"/>
              <a:t>American Journal of Epidemiology</a:t>
            </a:r>
            <a:r>
              <a:rPr lang="en-US" sz="1650" dirty="0"/>
              <a:t>, </a:t>
            </a:r>
            <a:r>
              <a:rPr lang="en-US" sz="1650" b="1" dirty="0"/>
              <a:t>164</a:t>
            </a:r>
            <a:r>
              <a:rPr lang="en-US" sz="1650" dirty="0"/>
              <a:t>(164), </a:t>
            </a:r>
            <a:r>
              <a:rPr lang="en-US" sz="1650" dirty="0" smtClean="0"/>
              <a:t>1242-1250</a:t>
            </a:r>
            <a:r>
              <a:rPr lang="en-US" sz="1650" dirty="0"/>
              <a:t>. </a:t>
            </a:r>
            <a:r>
              <a:rPr lang="en-US" sz="1650" dirty="0" smtClean="0"/>
              <a:t>	doi:10.1093/</a:t>
            </a:r>
            <a:r>
              <a:rPr lang="en-US" sz="1650" dirty="0" err="1" smtClean="0"/>
              <a:t>aje</a:t>
            </a:r>
            <a:r>
              <a:rPr lang="en-US" sz="1650" dirty="0" smtClean="0"/>
              <a:t>/kwj335</a:t>
            </a:r>
            <a:r>
              <a:rPr lang="en-US" sz="1650" dirty="0"/>
              <a:t>.</a:t>
            </a:r>
          </a:p>
          <a:p>
            <a:pPr>
              <a:tabLst>
                <a:tab pos="640080" algn="l"/>
              </a:tabLst>
            </a:pPr>
            <a:r>
              <a:rPr lang="en-US" sz="1650" dirty="0" err="1"/>
              <a:t>Schoemann</a:t>
            </a:r>
            <a:r>
              <a:rPr lang="en-US" sz="1650" dirty="0"/>
              <a:t> AM, Miller P, </a:t>
            </a:r>
            <a:r>
              <a:rPr lang="en-US" sz="1650" dirty="0" err="1"/>
              <a:t>Pornprasertmanit</a:t>
            </a:r>
            <a:r>
              <a:rPr lang="en-US" sz="1650" dirty="0"/>
              <a:t> </a:t>
            </a:r>
            <a:r>
              <a:rPr lang="en-US" sz="1650" dirty="0" smtClean="0"/>
              <a:t>S, Wu W (2014</a:t>
            </a:r>
            <a:r>
              <a:rPr lang="en-US" sz="1650" dirty="0"/>
              <a:t>). \Using Monte Carlo </a:t>
            </a:r>
            <a:r>
              <a:rPr lang="en-US" sz="1650" dirty="0" smtClean="0"/>
              <a:t>simulations to </a:t>
            </a:r>
            <a:r>
              <a:rPr lang="en-US" sz="1650" dirty="0"/>
              <a:t>determine power and sample size for planned </a:t>
            </a:r>
            <a:r>
              <a:rPr lang="en-US" sz="1650" dirty="0" smtClean="0"/>
              <a:t>	missing </a:t>
            </a:r>
            <a:r>
              <a:rPr lang="en-US" sz="1650" dirty="0"/>
              <a:t>designs." International Journal </a:t>
            </a:r>
            <a:r>
              <a:rPr lang="en-US" sz="1650" dirty="0" smtClean="0"/>
              <a:t>of Behavioral </a:t>
            </a:r>
            <a:r>
              <a:rPr lang="en-US" sz="1650" dirty="0"/>
              <a:t>Development, 38(5), </a:t>
            </a:r>
            <a:r>
              <a:rPr lang="en-US" sz="1650" dirty="0" smtClean="0"/>
              <a:t>471-479</a:t>
            </a:r>
            <a:r>
              <a:rPr lang="en-US" sz="1650" dirty="0"/>
              <a:t>.</a:t>
            </a:r>
          </a:p>
          <a:p>
            <a:pPr>
              <a:tabLst>
                <a:tab pos="640080" algn="l"/>
              </a:tabLst>
            </a:pPr>
            <a:r>
              <a:rPr lang="en-US" sz="1650" dirty="0"/>
              <a:t>Strickland MJ, </a:t>
            </a:r>
            <a:r>
              <a:rPr lang="en-US" sz="1650" dirty="0" err="1"/>
              <a:t>Gass</a:t>
            </a:r>
            <a:r>
              <a:rPr lang="en-US" sz="1650" dirty="0"/>
              <a:t> KM, Goldman GT, Mulholland JA (2015). </a:t>
            </a:r>
            <a:r>
              <a:rPr lang="en-US" sz="1650" dirty="0" smtClean="0"/>
              <a:t>“Effects </a:t>
            </a:r>
            <a:r>
              <a:rPr lang="en-US" sz="1650" dirty="0"/>
              <a:t>of ambient </a:t>
            </a:r>
            <a:r>
              <a:rPr lang="en-US" sz="1650" dirty="0" smtClean="0"/>
              <a:t>air pollution </a:t>
            </a:r>
            <a:r>
              <a:rPr lang="en-US" sz="1650" dirty="0"/>
              <a:t>measurement error on health </a:t>
            </a:r>
            <a:r>
              <a:rPr lang="en-US" sz="1650" dirty="0" smtClean="0"/>
              <a:t>effect </a:t>
            </a:r>
            <a:r>
              <a:rPr lang="en-US" sz="1650" dirty="0"/>
              <a:t>estimates in </a:t>
            </a:r>
            <a:r>
              <a:rPr lang="en-US" sz="1650" dirty="0" smtClean="0"/>
              <a:t>	time-series </a:t>
            </a:r>
            <a:r>
              <a:rPr lang="en-US" sz="1650" dirty="0"/>
              <a:t>studies: a </a:t>
            </a:r>
            <a:r>
              <a:rPr lang="en-US" sz="1650" dirty="0" smtClean="0"/>
              <a:t>simulation-based</a:t>
            </a:r>
            <a:r>
              <a:rPr lang="en-US" sz="1650" dirty="0"/>
              <a:t> </a:t>
            </a:r>
            <a:r>
              <a:rPr lang="en-US" sz="1650" dirty="0" smtClean="0"/>
              <a:t>analysis.” </a:t>
            </a:r>
            <a:r>
              <a:rPr lang="en-US" sz="1650" i="1" dirty="0"/>
              <a:t>Journal of Exposure Science </a:t>
            </a:r>
            <a:r>
              <a:rPr lang="en-US" sz="1650" i="1" dirty="0" smtClean="0"/>
              <a:t>and Environmental </a:t>
            </a:r>
            <a:r>
              <a:rPr lang="en-US" sz="1650" i="1" dirty="0"/>
              <a:t>Epidemiology</a:t>
            </a:r>
            <a:r>
              <a:rPr lang="en-US" sz="1650" dirty="0"/>
              <a:t>, </a:t>
            </a:r>
            <a:r>
              <a:rPr lang="en-US" sz="1650" b="1" dirty="0"/>
              <a:t>25</a:t>
            </a:r>
            <a:r>
              <a:rPr lang="en-US" sz="1650" dirty="0"/>
              <a:t>(2</a:t>
            </a:r>
            <a:r>
              <a:rPr lang="en-US" sz="1650" dirty="0" smtClean="0"/>
              <a:t>), 160-166</a:t>
            </a:r>
            <a:r>
              <a:rPr lang="en-US" sz="1650" dirty="0"/>
              <a:t>.</a:t>
            </a:r>
            <a:endParaRPr lang="en-US" sz="1650" dirty="0" smtClean="0"/>
          </a:p>
          <a:p>
            <a:endParaRPr lang="en-US" sz="1650" b="1" dirty="0">
              <a:solidFill>
                <a:schemeClr val="accent6">
                  <a:lumMod val="50000"/>
                </a:schemeClr>
              </a:solidFill>
            </a:endParaRPr>
          </a:p>
          <a:p>
            <a:endParaRPr lang="en-US" sz="2800" b="1" dirty="0" smtClean="0">
              <a:solidFill>
                <a:schemeClr val="accent6">
                  <a:lumMod val="50000"/>
                </a:schemeClr>
              </a:solidFill>
            </a:endParaRPr>
          </a:p>
        </p:txBody>
      </p:sp>
      <p:pic>
        <p:nvPicPr>
          <p:cNvPr id="12" name="Picture 11"/>
          <p:cNvPicPr>
            <a:picLocks noChangeAspect="1"/>
          </p:cNvPicPr>
          <p:nvPr/>
        </p:nvPicPr>
        <p:blipFill>
          <a:blip r:embed="rId10"/>
          <a:stretch>
            <a:fillRect/>
          </a:stretch>
        </p:blipFill>
        <p:spPr>
          <a:xfrm>
            <a:off x="25131252" y="19799992"/>
            <a:ext cx="6730143" cy="5665426"/>
          </a:xfrm>
          <a:prstGeom prst="rect">
            <a:avLst/>
          </a:prstGeom>
        </p:spPr>
      </p:pic>
      <p:sp>
        <p:nvSpPr>
          <p:cNvPr id="13" name="TextBox 12"/>
          <p:cNvSpPr txBox="1"/>
          <p:nvPr/>
        </p:nvSpPr>
        <p:spPr>
          <a:xfrm>
            <a:off x="31861395" y="19473859"/>
            <a:ext cx="6069600" cy="7857216"/>
          </a:xfrm>
          <a:prstGeom prst="rect">
            <a:avLst/>
          </a:prstGeom>
          <a:noFill/>
        </p:spPr>
        <p:txBody>
          <a:bodyPr wrap="square" rtlCol="0">
            <a:spAutoFit/>
          </a:bodyPr>
          <a:lstStyle/>
          <a:p>
            <a:r>
              <a:rPr lang="en-US" sz="3600" dirty="0"/>
              <a:t>We can use the simulated data to calculate the power for different sample sizes, relative risks, or average outcomes. Since Legionnaire’s disease is relatively rare, we are interested in the power resulting from different </a:t>
            </a:r>
            <a:r>
              <a:rPr lang="en-US" sz="3600" dirty="0" smtClean="0"/>
              <a:t>amounts of average </a:t>
            </a:r>
            <a:r>
              <a:rPr lang="en-US" sz="3600" dirty="0"/>
              <a:t>daily </a:t>
            </a:r>
            <a:r>
              <a:rPr lang="en-US" sz="3600" dirty="0" smtClean="0"/>
              <a:t>cases. The plot on the left is returned from the `</a:t>
            </a:r>
            <a:r>
              <a:rPr lang="en-US" sz="3600" dirty="0" err="1" smtClean="0"/>
              <a:t>power_calc</a:t>
            </a:r>
            <a:r>
              <a:rPr lang="en-US" sz="3600" dirty="0" smtClean="0"/>
              <a:t>` function in `</a:t>
            </a:r>
            <a:r>
              <a:rPr lang="en-US" sz="3600" dirty="0" err="1" smtClean="0"/>
              <a:t>eesim</a:t>
            </a:r>
            <a:r>
              <a:rPr lang="en-US" sz="3600" dirty="0" smtClean="0"/>
              <a:t>`.</a:t>
            </a:r>
            <a:endParaRPr lang="en-US" sz="3600" dirty="0"/>
          </a:p>
          <a:p>
            <a:endParaRPr lang="en-US" dirty="0"/>
          </a:p>
        </p:txBody>
      </p:sp>
      <p:sp>
        <p:nvSpPr>
          <p:cNvPr id="23" name="TextBox 22"/>
          <p:cNvSpPr txBox="1"/>
          <p:nvPr/>
        </p:nvSpPr>
        <p:spPr>
          <a:xfrm>
            <a:off x="658745" y="5623891"/>
            <a:ext cx="8308272" cy="2554545"/>
          </a:xfrm>
          <a:prstGeom prst="rect">
            <a:avLst/>
          </a:prstGeom>
          <a:noFill/>
        </p:spPr>
        <p:txBody>
          <a:bodyPr wrap="square" rtlCol="0">
            <a:spAutoFit/>
          </a:bodyPr>
          <a:lstStyle/>
          <a:p>
            <a:r>
              <a:rPr lang="en-US" sz="3200" i="1" dirty="0">
                <a:solidFill>
                  <a:schemeClr val="bg1"/>
                </a:solidFill>
              </a:rPr>
              <a:t>This work was supported by a </a:t>
            </a:r>
            <a:r>
              <a:rPr lang="en-US" sz="3200" i="1" dirty="0" smtClean="0">
                <a:solidFill>
                  <a:schemeClr val="bg1"/>
                </a:solidFill>
              </a:rPr>
              <a:t>grant from </a:t>
            </a:r>
            <a:r>
              <a:rPr lang="en-US" sz="3200" i="1" dirty="0">
                <a:solidFill>
                  <a:schemeClr val="bg1"/>
                </a:solidFill>
              </a:rPr>
              <a:t>the National Institute of Environmental </a:t>
            </a:r>
            <a:r>
              <a:rPr lang="en-US" sz="3200" i="1" dirty="0" smtClean="0">
                <a:solidFill>
                  <a:schemeClr val="bg1"/>
                </a:solidFill>
              </a:rPr>
              <a:t>Health Sciences </a:t>
            </a:r>
            <a:r>
              <a:rPr lang="en-US" sz="3200" i="1" dirty="0">
                <a:solidFill>
                  <a:schemeClr val="bg1"/>
                </a:solidFill>
              </a:rPr>
              <a:t>(R00ES022631) </a:t>
            </a:r>
            <a:r>
              <a:rPr lang="en-US" sz="3200" i="1" dirty="0" smtClean="0">
                <a:solidFill>
                  <a:schemeClr val="bg1"/>
                </a:solidFill>
              </a:rPr>
              <a:t>and a </a:t>
            </a:r>
            <a:r>
              <a:rPr lang="en-US" sz="3200" i="1" dirty="0">
                <a:solidFill>
                  <a:schemeClr val="bg1"/>
                </a:solidFill>
              </a:rPr>
              <a:t>fellowship from the Colorado State University Programs </a:t>
            </a:r>
            <a:r>
              <a:rPr lang="en-US" sz="3200" i="1" dirty="0" smtClean="0">
                <a:solidFill>
                  <a:schemeClr val="bg1"/>
                </a:solidFill>
              </a:rPr>
              <a:t>for Research and Scholarly </a:t>
            </a:r>
            <a:r>
              <a:rPr lang="en-US" sz="3200" i="1" dirty="0">
                <a:solidFill>
                  <a:schemeClr val="bg1"/>
                </a:solidFill>
              </a:rPr>
              <a:t>Excellence.</a:t>
            </a:r>
          </a:p>
        </p:txBody>
      </p:sp>
    </p:spTree>
    <p:extLst>
      <p:ext uri="{BB962C8B-B14F-4D97-AF65-F5344CB8AC3E}">
        <p14:creationId xmlns:p14="http://schemas.microsoft.com/office/powerpoint/2010/main" val="4184833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346</TotalTime>
  <Words>779</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Koehler,Sarah</dc:creator>
  <cp:lastModifiedBy>Koehler,Sarah</cp:lastModifiedBy>
  <cp:revision>58</cp:revision>
  <dcterms:created xsi:type="dcterms:W3CDTF">2017-06-05T17:06:00Z</dcterms:created>
  <dcterms:modified xsi:type="dcterms:W3CDTF">2017-06-12T16:46:50Z</dcterms:modified>
</cp:coreProperties>
</file>