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103" autoAdjust="0"/>
  </p:normalViewPr>
  <p:slideViewPr>
    <p:cSldViewPr snapToGrid="0">
      <p:cViewPr>
        <p:scale>
          <a:sx n="15" d="100"/>
          <a:sy n="15" d="100"/>
        </p:scale>
        <p:origin x="816" y="-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smtClean="0"/>
              <a:t>Click to edit Master title style</a:t>
            </a:r>
            <a:endParaRPr lang="en-US" dirty="0"/>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02304C-DD98-481B-87A1-87C0D6888F70}" type="datetimeFigureOut">
              <a:rPr lang="en-US" smtClean="0"/>
              <a:t>6/11/2017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DBB76-DDA9-4CCE-9BC3-C90AC9B7DBB3}" type="slidenum">
              <a:rPr lang="en-US" smtClean="0"/>
              <a:t>‹#›</a:t>
            </a:fld>
            <a:endParaRPr lang="en-US"/>
          </a:p>
        </p:txBody>
      </p:sp>
    </p:spTree>
    <p:extLst>
      <p:ext uri="{BB962C8B-B14F-4D97-AF65-F5344CB8AC3E}">
        <p14:creationId xmlns:p14="http://schemas.microsoft.com/office/powerpoint/2010/main" val="503701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02304C-DD98-481B-87A1-87C0D6888F70}" type="datetimeFigureOut">
              <a:rPr lang="en-US" smtClean="0"/>
              <a:t>6/11/2017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DBB76-DDA9-4CCE-9BC3-C90AC9B7DBB3}" type="slidenum">
              <a:rPr lang="en-US" smtClean="0"/>
              <a:t>‹#›</a:t>
            </a:fld>
            <a:endParaRPr lang="en-US"/>
          </a:p>
        </p:txBody>
      </p:sp>
    </p:spTree>
    <p:extLst>
      <p:ext uri="{BB962C8B-B14F-4D97-AF65-F5344CB8AC3E}">
        <p14:creationId xmlns:p14="http://schemas.microsoft.com/office/powerpoint/2010/main" val="628484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02304C-DD98-481B-87A1-87C0D6888F70}" type="datetimeFigureOut">
              <a:rPr lang="en-US" smtClean="0"/>
              <a:t>6/11/2017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DBB76-DDA9-4CCE-9BC3-C90AC9B7DBB3}" type="slidenum">
              <a:rPr lang="en-US" smtClean="0"/>
              <a:t>‹#›</a:t>
            </a:fld>
            <a:endParaRPr lang="en-US"/>
          </a:p>
        </p:txBody>
      </p:sp>
    </p:spTree>
    <p:extLst>
      <p:ext uri="{BB962C8B-B14F-4D97-AF65-F5344CB8AC3E}">
        <p14:creationId xmlns:p14="http://schemas.microsoft.com/office/powerpoint/2010/main" val="1979802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02304C-DD98-481B-87A1-87C0D6888F70}" type="datetimeFigureOut">
              <a:rPr lang="en-US" smtClean="0"/>
              <a:t>6/11/2017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DBB76-DDA9-4CCE-9BC3-C90AC9B7DBB3}" type="slidenum">
              <a:rPr lang="en-US" smtClean="0"/>
              <a:t>‹#›</a:t>
            </a:fld>
            <a:endParaRPr lang="en-US"/>
          </a:p>
        </p:txBody>
      </p:sp>
    </p:spTree>
    <p:extLst>
      <p:ext uri="{BB962C8B-B14F-4D97-AF65-F5344CB8AC3E}">
        <p14:creationId xmlns:p14="http://schemas.microsoft.com/office/powerpoint/2010/main" val="384145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smtClean="0"/>
              <a:t>Click to edit Master title style</a:t>
            </a:r>
            <a:endParaRPr lang="en-US" dirty="0"/>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02304C-DD98-481B-87A1-87C0D6888F70}" type="datetimeFigureOut">
              <a:rPr lang="en-US" smtClean="0"/>
              <a:t>6/11/2017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DBB76-DDA9-4CCE-9BC3-C90AC9B7DBB3}" type="slidenum">
              <a:rPr lang="en-US" smtClean="0"/>
              <a:t>‹#›</a:t>
            </a:fld>
            <a:endParaRPr lang="en-US"/>
          </a:p>
        </p:txBody>
      </p:sp>
    </p:spTree>
    <p:extLst>
      <p:ext uri="{BB962C8B-B14F-4D97-AF65-F5344CB8AC3E}">
        <p14:creationId xmlns:p14="http://schemas.microsoft.com/office/powerpoint/2010/main" val="1121229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640330" y="10223500"/>
            <a:ext cx="16322040" cy="243674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9442430" y="10223500"/>
            <a:ext cx="16322040" cy="243674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002304C-DD98-481B-87A1-87C0D6888F70}" type="datetimeFigureOut">
              <a:rPr lang="en-US" smtClean="0"/>
              <a:t>6/11/2017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DBB76-DDA9-4CCE-9BC3-C90AC9B7DBB3}" type="slidenum">
              <a:rPr lang="en-US" smtClean="0"/>
              <a:t>‹#›</a:t>
            </a:fld>
            <a:endParaRPr lang="en-US"/>
          </a:p>
        </p:txBody>
      </p:sp>
    </p:spTree>
    <p:extLst>
      <p:ext uri="{BB962C8B-B14F-4D97-AF65-F5344CB8AC3E}">
        <p14:creationId xmlns:p14="http://schemas.microsoft.com/office/powerpoint/2010/main" val="2351339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smtClean="0"/>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smtClean="0"/>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02304C-DD98-481B-87A1-87C0D6888F70}" type="datetimeFigureOut">
              <a:rPr lang="en-US" smtClean="0"/>
              <a:t>6/11/2017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0DBB76-DDA9-4CCE-9BC3-C90AC9B7DBB3}" type="slidenum">
              <a:rPr lang="en-US" smtClean="0"/>
              <a:t>‹#›</a:t>
            </a:fld>
            <a:endParaRPr lang="en-US"/>
          </a:p>
        </p:txBody>
      </p:sp>
    </p:spTree>
    <p:extLst>
      <p:ext uri="{BB962C8B-B14F-4D97-AF65-F5344CB8AC3E}">
        <p14:creationId xmlns:p14="http://schemas.microsoft.com/office/powerpoint/2010/main" val="4151798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002304C-DD98-481B-87A1-87C0D6888F70}" type="datetimeFigureOut">
              <a:rPr lang="en-US" smtClean="0"/>
              <a:t>6/11/2017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0DBB76-DDA9-4CCE-9BC3-C90AC9B7DBB3}" type="slidenum">
              <a:rPr lang="en-US" smtClean="0"/>
              <a:t>‹#›</a:t>
            </a:fld>
            <a:endParaRPr lang="en-US"/>
          </a:p>
        </p:txBody>
      </p:sp>
    </p:spTree>
    <p:extLst>
      <p:ext uri="{BB962C8B-B14F-4D97-AF65-F5344CB8AC3E}">
        <p14:creationId xmlns:p14="http://schemas.microsoft.com/office/powerpoint/2010/main" val="1380303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02304C-DD98-481B-87A1-87C0D6888F70}" type="datetimeFigureOut">
              <a:rPr lang="en-US" smtClean="0"/>
              <a:t>6/11/2017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0DBB76-DDA9-4CCE-9BC3-C90AC9B7DBB3}" type="slidenum">
              <a:rPr lang="en-US" smtClean="0"/>
              <a:t>‹#›</a:t>
            </a:fld>
            <a:endParaRPr lang="en-US"/>
          </a:p>
        </p:txBody>
      </p:sp>
    </p:spTree>
    <p:extLst>
      <p:ext uri="{BB962C8B-B14F-4D97-AF65-F5344CB8AC3E}">
        <p14:creationId xmlns:p14="http://schemas.microsoft.com/office/powerpoint/2010/main" val="1178769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smtClean="0"/>
              <a:t>Click to edit Master title style</a:t>
            </a:r>
            <a:endParaRPr lang="en-US" dirty="0"/>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02304C-DD98-481B-87A1-87C0D6888F70}" type="datetimeFigureOut">
              <a:rPr lang="en-US" smtClean="0"/>
              <a:t>6/11/2017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DBB76-DDA9-4CCE-9BC3-C90AC9B7DBB3}" type="slidenum">
              <a:rPr lang="en-US" smtClean="0"/>
              <a:t>‹#›</a:t>
            </a:fld>
            <a:endParaRPr lang="en-US"/>
          </a:p>
        </p:txBody>
      </p:sp>
    </p:spTree>
    <p:extLst>
      <p:ext uri="{BB962C8B-B14F-4D97-AF65-F5344CB8AC3E}">
        <p14:creationId xmlns:p14="http://schemas.microsoft.com/office/powerpoint/2010/main" val="2278825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smtClean="0"/>
              <a:t>Click icon to add picture</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02304C-DD98-481B-87A1-87C0D6888F70}" type="datetimeFigureOut">
              <a:rPr lang="en-US" smtClean="0"/>
              <a:t>6/11/2017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DBB76-DDA9-4CCE-9BC3-C90AC9B7DBB3}" type="slidenum">
              <a:rPr lang="en-US" smtClean="0"/>
              <a:t>‹#›</a:t>
            </a:fld>
            <a:endParaRPr lang="en-US"/>
          </a:p>
        </p:txBody>
      </p:sp>
    </p:spTree>
    <p:extLst>
      <p:ext uri="{BB962C8B-B14F-4D97-AF65-F5344CB8AC3E}">
        <p14:creationId xmlns:p14="http://schemas.microsoft.com/office/powerpoint/2010/main" val="49910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3002304C-DD98-481B-87A1-87C0D6888F70}" type="datetimeFigureOut">
              <a:rPr lang="en-US" smtClean="0"/>
              <a:t>6/11/2017</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010DBB76-DDA9-4CCE-9BC3-C90AC9B7DBB3}" type="slidenum">
              <a:rPr lang="en-US" smtClean="0"/>
              <a:t>‹#›</a:t>
            </a:fld>
            <a:endParaRPr lang="en-US"/>
          </a:p>
        </p:txBody>
      </p:sp>
    </p:spTree>
    <p:extLst>
      <p:ext uri="{BB962C8B-B14F-4D97-AF65-F5344CB8AC3E}">
        <p14:creationId xmlns:p14="http://schemas.microsoft.com/office/powerpoint/2010/main" val="266795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110343" y="261256"/>
            <a:ext cx="36184114" cy="23170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8800" dirty="0" smtClean="0">
                <a:ln w="0"/>
                <a:solidFill>
                  <a:schemeClr val="accent6">
                    <a:lumMod val="50000"/>
                  </a:schemeClr>
                </a:solidFill>
                <a:effectLst>
                  <a:outerShdw blurRad="38100" dist="25400" dir="5400000" algn="ctr" rotWithShape="0">
                    <a:srgbClr val="6E747A">
                      <a:alpha val="43000"/>
                    </a:srgbClr>
                  </a:outerShdw>
                </a:effectLst>
              </a:rPr>
              <a:t>‘</a:t>
            </a:r>
            <a:r>
              <a:rPr lang="en-US" sz="8800" b="1" dirty="0" err="1" smtClean="0">
                <a:ln w="0"/>
                <a:solidFill>
                  <a:schemeClr val="accent6">
                    <a:lumMod val="50000"/>
                  </a:schemeClr>
                </a:solidFill>
                <a:effectLst>
                  <a:outerShdw blurRad="38100" dist="25400" dir="5400000" algn="ctr" rotWithShape="0">
                    <a:srgbClr val="6E747A">
                      <a:alpha val="43000"/>
                    </a:srgbClr>
                  </a:outerShdw>
                </a:effectLst>
              </a:rPr>
              <a:t>eesim</a:t>
            </a:r>
            <a:r>
              <a:rPr lang="en-US" sz="8800" b="1" dirty="0" smtClean="0">
                <a:ln w="0"/>
                <a:solidFill>
                  <a:schemeClr val="accent6">
                    <a:lumMod val="50000"/>
                  </a:schemeClr>
                </a:solidFill>
                <a:effectLst>
                  <a:outerShdw blurRad="38100" dist="25400" dir="5400000" algn="ctr" rotWithShape="0">
                    <a:srgbClr val="6E747A">
                      <a:alpha val="43000"/>
                    </a:srgbClr>
                  </a:outerShdw>
                </a:effectLst>
              </a:rPr>
              <a:t>’: R Software for Environmental Epidemiology Simulations</a:t>
            </a:r>
            <a:endParaRPr lang="en-US" sz="8800" b="1" dirty="0">
              <a:ln w="0"/>
              <a:solidFill>
                <a:schemeClr val="accent6">
                  <a:lumMod val="50000"/>
                </a:schemeClr>
              </a:solidFill>
              <a:effectLst>
                <a:outerShdw blurRad="38100" dist="25400" dir="5400000" algn="ctr" rotWithShape="0">
                  <a:srgbClr val="6E747A">
                    <a:alpha val="43000"/>
                  </a:srgbClr>
                </a:outerShdw>
              </a:effectLst>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3484" y="522513"/>
            <a:ext cx="1763487" cy="1763487"/>
          </a:xfrm>
          <a:prstGeom prst="rect">
            <a:avLst/>
          </a:prstGeom>
        </p:spPr>
      </p:pic>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99133" y="522513"/>
            <a:ext cx="1763487" cy="1763487"/>
          </a:xfrm>
          <a:prstGeom prst="rect">
            <a:avLst/>
          </a:prstGeom>
        </p:spPr>
      </p:pic>
      <p:sp>
        <p:nvSpPr>
          <p:cNvPr id="3" name="Rounded Rectangle 2"/>
          <p:cNvSpPr/>
          <p:nvPr/>
        </p:nvSpPr>
        <p:spPr>
          <a:xfrm>
            <a:off x="658745" y="6090475"/>
            <a:ext cx="8308273" cy="7315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solidFill>
                  <a:schemeClr val="accent6">
                    <a:lumMod val="50000"/>
                  </a:schemeClr>
                </a:solidFill>
              </a:rPr>
              <a:t>Introduction</a:t>
            </a:r>
          </a:p>
          <a:p>
            <a:pPr algn="just"/>
            <a:r>
              <a:rPr lang="en-US" sz="3600" dirty="0" smtClean="0">
                <a:solidFill>
                  <a:schemeClr val="tx1"/>
                </a:solidFill>
              </a:rPr>
              <a:t>‘</a:t>
            </a:r>
            <a:r>
              <a:rPr lang="en-US" sz="3600" dirty="0" err="1" smtClean="0">
                <a:solidFill>
                  <a:schemeClr val="tx1"/>
                </a:solidFill>
              </a:rPr>
              <a:t>eesim</a:t>
            </a:r>
            <a:r>
              <a:rPr lang="en-US" sz="3600" dirty="0" smtClean="0">
                <a:solidFill>
                  <a:schemeClr val="tx1"/>
                </a:solidFill>
              </a:rPr>
              <a:t>’ is an R package which provides </a:t>
            </a:r>
            <a:r>
              <a:rPr lang="en-US" sz="3600" dirty="0">
                <a:solidFill>
                  <a:schemeClr val="tx1"/>
                </a:solidFill>
              </a:rPr>
              <a:t>functions to create simulated time series of </a:t>
            </a:r>
            <a:r>
              <a:rPr lang="en-US" sz="3600" dirty="0" smtClean="0">
                <a:solidFill>
                  <a:schemeClr val="tx1"/>
                </a:solidFill>
              </a:rPr>
              <a:t>environmental exposures </a:t>
            </a:r>
            <a:r>
              <a:rPr lang="en-US" sz="3600" dirty="0">
                <a:solidFill>
                  <a:schemeClr val="tx1"/>
                </a:solidFill>
              </a:rPr>
              <a:t>(e.g., temperature, air pollution) and health outcomes for use </a:t>
            </a:r>
            <a:r>
              <a:rPr lang="en-US" sz="3600" dirty="0" smtClean="0">
                <a:solidFill>
                  <a:schemeClr val="tx1"/>
                </a:solidFill>
              </a:rPr>
              <a:t>in power </a:t>
            </a:r>
            <a:r>
              <a:rPr lang="en-US" sz="3600" dirty="0">
                <a:solidFill>
                  <a:schemeClr val="tx1"/>
                </a:solidFill>
              </a:rPr>
              <a:t>analysis and simulation studies in environmental epidemiology. </a:t>
            </a:r>
            <a:r>
              <a:rPr lang="en-US" sz="3600" dirty="0" smtClean="0">
                <a:solidFill>
                  <a:schemeClr val="tx1"/>
                </a:solidFill>
              </a:rPr>
              <a:t>This package </a:t>
            </a:r>
            <a:r>
              <a:rPr lang="en-US" sz="3600" dirty="0">
                <a:solidFill>
                  <a:schemeClr val="tx1"/>
                </a:solidFill>
              </a:rPr>
              <a:t>also provides functions to evaluate the results of simulation </a:t>
            </a:r>
            <a:r>
              <a:rPr lang="en-US" sz="3600" dirty="0" smtClean="0">
                <a:solidFill>
                  <a:schemeClr val="tx1"/>
                </a:solidFill>
              </a:rPr>
              <a:t>studies based </a:t>
            </a:r>
            <a:r>
              <a:rPr lang="en-US" sz="3600" dirty="0">
                <a:solidFill>
                  <a:schemeClr val="tx1"/>
                </a:solidFill>
              </a:rPr>
              <a:t>on these simulated time series.</a:t>
            </a:r>
            <a:endParaRPr lang="en-US" sz="3600" dirty="0" smtClean="0">
              <a:solidFill>
                <a:schemeClr val="tx1"/>
              </a:solidFill>
            </a:endParaRPr>
          </a:p>
        </p:txBody>
      </p:sp>
      <p:sp>
        <p:nvSpPr>
          <p:cNvPr id="8" name="Rounded Rectangle 7"/>
          <p:cNvSpPr/>
          <p:nvPr/>
        </p:nvSpPr>
        <p:spPr>
          <a:xfrm>
            <a:off x="658745" y="14038613"/>
            <a:ext cx="8308273" cy="21948160"/>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b="1" dirty="0" smtClean="0">
                <a:solidFill>
                  <a:schemeClr val="accent6">
                    <a:lumMod val="50000"/>
                  </a:schemeClr>
                </a:solidFill>
              </a:rPr>
              <a:t>Motivation</a:t>
            </a:r>
          </a:p>
          <a:p>
            <a:pPr algn="just"/>
            <a:r>
              <a:rPr lang="en-US" sz="3600" dirty="0">
                <a:solidFill>
                  <a:schemeClr val="tx1"/>
                </a:solidFill>
              </a:rPr>
              <a:t>Simulation studies are important in environmental epidemiology research on air pollution, temperature, and other exposures. For example, simulated data can be used to test new statistical models and perform power analyses. Two current challenges of simulating time series data for epidemiology studies are </a:t>
            </a:r>
            <a:endParaRPr lang="en-US" sz="3600" dirty="0" smtClean="0">
              <a:solidFill>
                <a:schemeClr val="tx1"/>
              </a:solidFill>
            </a:endParaRPr>
          </a:p>
          <a:p>
            <a:pPr marL="742950" indent="-742950" algn="just">
              <a:buAutoNum type="arabicParenBoth"/>
            </a:pPr>
            <a:r>
              <a:rPr lang="en-US" sz="3600" dirty="0" smtClean="0">
                <a:solidFill>
                  <a:schemeClr val="tx1"/>
                </a:solidFill>
              </a:rPr>
              <a:t>methods </a:t>
            </a:r>
            <a:r>
              <a:rPr lang="en-US" sz="3600" dirty="0">
                <a:solidFill>
                  <a:schemeClr val="tx1"/>
                </a:solidFill>
              </a:rPr>
              <a:t>for simulating are inconsistent, making it difficult to compare results from different studies, and </a:t>
            </a:r>
            <a:endParaRPr lang="en-US" sz="3600" dirty="0" smtClean="0">
              <a:solidFill>
                <a:schemeClr val="tx1"/>
              </a:solidFill>
            </a:endParaRPr>
          </a:p>
          <a:p>
            <a:pPr marL="742950" indent="-742950" algn="just">
              <a:buAutoNum type="arabicParenBoth"/>
            </a:pPr>
            <a:r>
              <a:rPr lang="en-US" sz="3600" dirty="0" smtClean="0">
                <a:solidFill>
                  <a:schemeClr val="tx1"/>
                </a:solidFill>
              </a:rPr>
              <a:t>developing </a:t>
            </a:r>
            <a:r>
              <a:rPr lang="en-US" sz="3600" dirty="0">
                <a:solidFill>
                  <a:schemeClr val="tx1"/>
                </a:solidFill>
              </a:rPr>
              <a:t>the code to simulate environmental time series for these types of studies can be time consuming</a:t>
            </a:r>
            <a:r>
              <a:rPr lang="en-US" sz="3600" dirty="0" smtClean="0">
                <a:solidFill>
                  <a:schemeClr val="tx1"/>
                </a:solidFill>
              </a:rPr>
              <a:t>.</a:t>
            </a:r>
          </a:p>
          <a:p>
            <a:pPr algn="just"/>
            <a:endParaRPr lang="en-US" sz="3600" dirty="0">
              <a:solidFill>
                <a:schemeClr val="tx1"/>
              </a:solidFill>
            </a:endParaRPr>
          </a:p>
          <a:p>
            <a:pPr algn="just"/>
            <a:r>
              <a:rPr lang="en-US" sz="3600" dirty="0">
                <a:solidFill>
                  <a:schemeClr val="tx1"/>
                </a:solidFill>
              </a:rPr>
              <a:t>Simulated data has been used in a number of </a:t>
            </a:r>
            <a:r>
              <a:rPr lang="en-US" sz="3600" dirty="0" smtClean="0">
                <a:solidFill>
                  <a:schemeClr val="tx1"/>
                </a:solidFill>
              </a:rPr>
              <a:t>studies in environmental epidemiology:</a:t>
            </a:r>
          </a:p>
          <a:p>
            <a:pPr marL="571500" indent="-571500" algn="just">
              <a:buFont typeface="Arial" panose="020B0604020202020204" pitchFamily="34" charset="0"/>
              <a:buChar char="•"/>
            </a:pPr>
            <a:r>
              <a:rPr lang="en-US" sz="3600" dirty="0">
                <a:solidFill>
                  <a:schemeClr val="tx1"/>
                </a:solidFill>
              </a:rPr>
              <a:t>I</a:t>
            </a:r>
            <a:r>
              <a:rPr lang="en-US" sz="3600" dirty="0" smtClean="0">
                <a:solidFill>
                  <a:schemeClr val="tx1"/>
                </a:solidFill>
              </a:rPr>
              <a:t>nvestigating </a:t>
            </a:r>
            <a:r>
              <a:rPr lang="en-US" sz="3600" dirty="0">
                <a:solidFill>
                  <a:schemeClr val="tx1"/>
                </a:solidFill>
              </a:rPr>
              <a:t>short-term mortality displacement following heat </a:t>
            </a:r>
            <a:r>
              <a:rPr lang="en-US" sz="3600" dirty="0" smtClean="0">
                <a:solidFill>
                  <a:schemeClr val="tx1"/>
                </a:solidFill>
              </a:rPr>
              <a:t>waves (Armstrong 2014)</a:t>
            </a:r>
          </a:p>
          <a:p>
            <a:pPr marL="571500" indent="-571500" algn="just">
              <a:buFont typeface="Arial" panose="020B0604020202020204" pitchFamily="34" charset="0"/>
              <a:buChar char="•"/>
            </a:pPr>
            <a:r>
              <a:rPr lang="en-US" sz="3600" dirty="0">
                <a:solidFill>
                  <a:schemeClr val="tx1"/>
                </a:solidFill>
              </a:rPr>
              <a:t>C</a:t>
            </a:r>
            <a:r>
              <a:rPr lang="en-US" sz="3600" dirty="0" smtClean="0">
                <a:solidFill>
                  <a:schemeClr val="tx1"/>
                </a:solidFill>
              </a:rPr>
              <a:t>omparing experimental </a:t>
            </a:r>
            <a:r>
              <a:rPr lang="en-US" sz="3600" dirty="0">
                <a:solidFill>
                  <a:schemeClr val="tx1"/>
                </a:solidFill>
              </a:rPr>
              <a:t>designs and model </a:t>
            </a:r>
            <a:r>
              <a:rPr lang="en-US" sz="3600" dirty="0" smtClean="0">
                <a:solidFill>
                  <a:schemeClr val="tx1"/>
                </a:solidFill>
              </a:rPr>
              <a:t>choice (Bateson 1999, Bateson 2001, Peng 2006, Roberts 2006)</a:t>
            </a:r>
          </a:p>
          <a:p>
            <a:pPr marL="571500" indent="-571500" algn="just">
              <a:buFont typeface="Arial" panose="020B0604020202020204" pitchFamily="34" charset="0"/>
              <a:buChar char="•"/>
            </a:pPr>
            <a:r>
              <a:rPr lang="en-US" sz="3600" dirty="0" smtClean="0">
                <a:solidFill>
                  <a:schemeClr val="tx1"/>
                </a:solidFill>
              </a:rPr>
              <a:t>Investigating geographic heterogeneity of exposures (Strickland 2015, </a:t>
            </a:r>
            <a:r>
              <a:rPr lang="en-US" sz="3600" dirty="0" err="1" smtClean="0">
                <a:solidFill>
                  <a:schemeClr val="tx1"/>
                </a:solidFill>
              </a:rPr>
              <a:t>Gryparis</a:t>
            </a:r>
            <a:r>
              <a:rPr lang="en-US" sz="3600" dirty="0" smtClean="0">
                <a:solidFill>
                  <a:schemeClr val="tx1"/>
                </a:solidFill>
              </a:rPr>
              <a:t> 2009, </a:t>
            </a:r>
            <a:r>
              <a:rPr lang="en-US" sz="3600" dirty="0">
                <a:solidFill>
                  <a:schemeClr val="tx1"/>
                </a:solidFill>
              </a:rPr>
              <a:t>and </a:t>
            </a:r>
            <a:r>
              <a:rPr lang="en-US" sz="3600" dirty="0" smtClean="0">
                <a:solidFill>
                  <a:schemeClr val="tx1"/>
                </a:solidFill>
              </a:rPr>
              <a:t>Butland 2013)</a:t>
            </a:r>
          </a:p>
          <a:p>
            <a:pPr marL="571500" indent="-571500" algn="just">
              <a:buFont typeface="Arial" panose="020B0604020202020204" pitchFamily="34" charset="0"/>
              <a:buChar char="•"/>
            </a:pPr>
            <a:r>
              <a:rPr lang="en-US" sz="3600" dirty="0">
                <a:solidFill>
                  <a:schemeClr val="tx1"/>
                </a:solidFill>
              </a:rPr>
              <a:t>A</a:t>
            </a:r>
            <a:r>
              <a:rPr lang="en-US" sz="3600" dirty="0" smtClean="0">
                <a:solidFill>
                  <a:schemeClr val="tx1"/>
                </a:solidFill>
              </a:rPr>
              <a:t>ssessing </a:t>
            </a:r>
            <a:r>
              <a:rPr lang="en-US" sz="3600" dirty="0">
                <a:solidFill>
                  <a:schemeClr val="tx1"/>
                </a:solidFill>
              </a:rPr>
              <a:t>the performance of a proposed method for estimating the health effects of multi-pollutant </a:t>
            </a:r>
            <a:r>
              <a:rPr lang="en-US" sz="3600" dirty="0" smtClean="0">
                <a:solidFill>
                  <a:schemeClr val="tx1"/>
                </a:solidFill>
              </a:rPr>
              <a:t>exposures (</a:t>
            </a:r>
            <a:r>
              <a:rPr lang="en-US" sz="3600" dirty="0" err="1" smtClean="0">
                <a:solidFill>
                  <a:schemeClr val="tx1"/>
                </a:solidFill>
              </a:rPr>
              <a:t>Bobb</a:t>
            </a:r>
            <a:r>
              <a:rPr lang="en-US" sz="3600" dirty="0" smtClean="0">
                <a:solidFill>
                  <a:schemeClr val="tx1"/>
                </a:solidFill>
              </a:rPr>
              <a:t> 2015). </a:t>
            </a:r>
          </a:p>
          <a:p>
            <a:endParaRPr lang="en-US" sz="3600" dirty="0" smtClean="0">
              <a:solidFill>
                <a:schemeClr val="accent6">
                  <a:lumMod val="50000"/>
                </a:schemeClr>
              </a:solidFill>
            </a:endParaRPr>
          </a:p>
          <a:p>
            <a:endParaRPr lang="en-US" sz="3600" dirty="0">
              <a:solidFill>
                <a:schemeClr val="accent6">
                  <a:lumMod val="50000"/>
                </a:schemeClr>
              </a:solidFill>
            </a:endParaRPr>
          </a:p>
        </p:txBody>
      </p:sp>
      <p:sp>
        <p:nvSpPr>
          <p:cNvPr id="5" name="Rounded Rectangle 4"/>
          <p:cNvSpPr/>
          <p:nvPr/>
        </p:nvSpPr>
        <p:spPr>
          <a:xfrm>
            <a:off x="9364172" y="3144692"/>
            <a:ext cx="14882177" cy="34084452"/>
          </a:xfrm>
          <a:prstGeom prst="roundRect">
            <a:avLst/>
          </a:prstGeom>
        </p:spPr>
        <p:style>
          <a:lnRef idx="2">
            <a:schemeClr val="accent6"/>
          </a:lnRef>
          <a:fillRef idx="1">
            <a:schemeClr val="lt1"/>
          </a:fillRef>
          <a:effectRef idx="0">
            <a:schemeClr val="accent6"/>
          </a:effectRef>
          <a:fontRef idx="minor">
            <a:schemeClr val="dk1"/>
          </a:fontRef>
        </p:style>
        <p:txBody>
          <a:bodyPr tIns="0" rIns="91440" rtlCol="0" anchor="t"/>
          <a:lstStyle/>
          <a:p>
            <a:pPr lvl="0" algn="ctr"/>
            <a:r>
              <a:rPr lang="en-US" sz="7200" b="1" dirty="0" smtClean="0">
                <a:solidFill>
                  <a:srgbClr val="70AD47">
                    <a:lumMod val="50000"/>
                  </a:srgbClr>
                </a:solidFill>
              </a:rPr>
              <a:t>Example: Heat Waves</a:t>
            </a:r>
          </a:p>
          <a:p>
            <a:pPr lvl="0" algn="just"/>
            <a:r>
              <a:rPr lang="en-US" sz="3600" dirty="0" smtClean="0">
                <a:solidFill>
                  <a:schemeClr val="tx1"/>
                </a:solidFill>
              </a:rPr>
              <a:t>The  `</a:t>
            </a:r>
            <a:r>
              <a:rPr lang="en-US" sz="3600" dirty="0" err="1" smtClean="0">
                <a:solidFill>
                  <a:schemeClr val="tx1"/>
                </a:solidFill>
              </a:rPr>
              <a:t>eesim</a:t>
            </a:r>
            <a:r>
              <a:rPr lang="en-US" sz="3600" dirty="0" smtClean="0">
                <a:solidFill>
                  <a:schemeClr val="tx1"/>
                </a:solidFill>
              </a:rPr>
              <a:t>` package includes four main parts, and the user has the option to customize different aspects of the simulation at each of these steps : </a:t>
            </a:r>
          </a:p>
          <a:p>
            <a:pPr lvl="0" algn="just"/>
            <a:r>
              <a:rPr lang="en-US" sz="3600" dirty="0" smtClean="0">
                <a:solidFill>
                  <a:schemeClr val="tx1"/>
                </a:solidFill>
              </a:rPr>
              <a:t>1. Generation of exposure data; </a:t>
            </a:r>
          </a:p>
          <a:p>
            <a:pPr lvl="0" algn="just"/>
            <a:r>
              <a:rPr lang="en-US" sz="3600" dirty="0" smtClean="0">
                <a:solidFill>
                  <a:schemeClr val="tx1"/>
                </a:solidFill>
              </a:rPr>
              <a:t>2. Generation of outcome data;</a:t>
            </a:r>
          </a:p>
          <a:p>
            <a:pPr lvl="0" algn="just"/>
            <a:r>
              <a:rPr lang="en-US" sz="3600" dirty="0" smtClean="0">
                <a:solidFill>
                  <a:schemeClr val="tx1"/>
                </a:solidFill>
              </a:rPr>
              <a:t>3. Fitting models to simulated data; and </a:t>
            </a:r>
          </a:p>
          <a:p>
            <a:pPr lvl="0" algn="just"/>
            <a:r>
              <a:rPr lang="en-US" sz="3600" dirty="0" smtClean="0">
                <a:solidFill>
                  <a:schemeClr val="tx1"/>
                </a:solidFill>
              </a:rPr>
              <a:t>4. Evaluating model performance on simulated data.</a:t>
            </a:r>
          </a:p>
          <a:p>
            <a:pPr lvl="0" algn="just"/>
            <a:endParaRPr lang="en-US" sz="3600" dirty="0" smtClean="0">
              <a:solidFill>
                <a:srgbClr val="70AD47">
                  <a:lumMod val="50000"/>
                </a:srgbClr>
              </a:solidFill>
            </a:endParaRPr>
          </a:p>
          <a:p>
            <a:pPr lvl="0" algn="just"/>
            <a:r>
              <a:rPr lang="en-US" sz="3600" dirty="0" smtClean="0">
                <a:solidFill>
                  <a:schemeClr val="tx1"/>
                </a:solidFill>
              </a:rPr>
              <a:t>Here is an example of using `</a:t>
            </a:r>
            <a:r>
              <a:rPr lang="en-US" sz="3600" dirty="0" err="1" smtClean="0">
                <a:solidFill>
                  <a:schemeClr val="tx1"/>
                </a:solidFill>
              </a:rPr>
              <a:t>eesim</a:t>
            </a:r>
            <a:r>
              <a:rPr lang="en-US" sz="3600" dirty="0" smtClean="0">
                <a:solidFill>
                  <a:schemeClr val="tx1"/>
                </a:solidFill>
              </a:rPr>
              <a:t>` to perform this process. T</a:t>
            </a:r>
            <a:r>
              <a:rPr lang="en-US" sz="3600" dirty="0" smtClean="0"/>
              <a:t>he plot on the left shows time series of daily ozone concentration (in parts per billion [ppb]) and cardiovascular deaths in Chicago, IL (1996--2000). We used the characteristics of this data to generate a similar dataset, shown on the right, </a:t>
            </a:r>
            <a:r>
              <a:rPr lang="en-US" sz="3600" dirty="0" smtClean="0"/>
              <a:t>to </a:t>
            </a:r>
            <a:r>
              <a:rPr lang="en-US" sz="3600" dirty="0" smtClean="0"/>
              <a:t>evaluate model performance. </a:t>
            </a:r>
          </a:p>
          <a:p>
            <a:pPr lvl="0" algn="just"/>
            <a:endParaRPr lang="en-US" sz="3600" dirty="0" smtClean="0"/>
          </a:p>
          <a:p>
            <a:pPr lvl="0" algn="just"/>
            <a:endParaRPr lang="en-US" sz="3600" dirty="0" smtClean="0"/>
          </a:p>
          <a:p>
            <a:pPr lvl="0" algn="just"/>
            <a:endParaRPr lang="en-US" sz="3600" dirty="0" smtClean="0"/>
          </a:p>
          <a:p>
            <a:pPr lvl="0" algn="just"/>
            <a:endParaRPr lang="en-US" sz="3600" dirty="0" smtClean="0"/>
          </a:p>
          <a:p>
            <a:pPr lvl="0" algn="just"/>
            <a:endParaRPr lang="en-US" sz="3600" dirty="0" smtClean="0"/>
          </a:p>
          <a:p>
            <a:pPr lvl="0" algn="just"/>
            <a:endParaRPr lang="en-US" sz="3600" dirty="0" smtClean="0"/>
          </a:p>
          <a:p>
            <a:pPr lvl="0" algn="just"/>
            <a:endParaRPr lang="en-US" sz="3600" dirty="0" smtClean="0"/>
          </a:p>
          <a:p>
            <a:pPr lvl="0" algn="just"/>
            <a:endParaRPr lang="en-US" sz="3600" dirty="0" smtClean="0"/>
          </a:p>
          <a:p>
            <a:pPr lvl="0" algn="just"/>
            <a:endParaRPr lang="en-US" sz="3600" dirty="0" smtClean="0"/>
          </a:p>
          <a:p>
            <a:pPr lvl="0" algn="just"/>
            <a:endParaRPr lang="en-US" sz="3200" dirty="0" smtClean="0">
              <a:solidFill>
                <a:schemeClr val="tx1"/>
              </a:solidFill>
            </a:endParaRPr>
          </a:p>
          <a:p>
            <a:pPr lvl="0" algn="just"/>
            <a:r>
              <a:rPr lang="en-US" sz="3600" dirty="0" smtClean="0">
                <a:solidFill>
                  <a:schemeClr val="tx1"/>
                </a:solidFill>
              </a:rPr>
              <a:t>This simulated data can also be visualized using the `</a:t>
            </a:r>
            <a:r>
              <a:rPr lang="en-US" sz="3600" dirty="0" err="1" smtClean="0">
                <a:solidFill>
                  <a:schemeClr val="tx1"/>
                </a:solidFill>
              </a:rPr>
              <a:t>calendar_plot</a:t>
            </a:r>
            <a:r>
              <a:rPr lang="en-US" sz="3600" dirty="0">
                <a:solidFill>
                  <a:schemeClr val="tx1"/>
                </a:solidFill>
              </a:rPr>
              <a:t>` function that comes with the package</a:t>
            </a:r>
            <a:r>
              <a:rPr lang="en-US" sz="3600" dirty="0" smtClean="0">
                <a:solidFill>
                  <a:schemeClr val="tx1"/>
                </a:solidFill>
              </a:rPr>
              <a:t>:</a:t>
            </a:r>
          </a:p>
          <a:p>
            <a:pPr lvl="0" algn="just"/>
            <a:endParaRPr lang="en-US" sz="3600" dirty="0">
              <a:solidFill>
                <a:schemeClr val="tx1"/>
              </a:solidFill>
            </a:endParaRPr>
          </a:p>
          <a:p>
            <a:pPr lvl="0" algn="just"/>
            <a:endParaRPr lang="en-US" sz="3600" dirty="0" smtClean="0">
              <a:solidFill>
                <a:schemeClr val="tx1"/>
              </a:solidFill>
            </a:endParaRPr>
          </a:p>
          <a:p>
            <a:pPr lvl="0" algn="just"/>
            <a:endParaRPr lang="en-US" sz="3600" dirty="0">
              <a:solidFill>
                <a:schemeClr val="tx1"/>
              </a:solidFill>
            </a:endParaRPr>
          </a:p>
          <a:p>
            <a:pPr lvl="0" algn="just"/>
            <a:endParaRPr lang="en-US" sz="3600" dirty="0" smtClean="0">
              <a:solidFill>
                <a:schemeClr val="tx1"/>
              </a:solidFill>
            </a:endParaRPr>
          </a:p>
          <a:p>
            <a:pPr lvl="0" algn="just"/>
            <a:endParaRPr lang="en-US" sz="3600" dirty="0">
              <a:solidFill>
                <a:schemeClr val="tx1"/>
              </a:solidFill>
            </a:endParaRPr>
          </a:p>
          <a:p>
            <a:pPr lvl="0" algn="just"/>
            <a:endParaRPr lang="en-US" sz="3600" dirty="0" smtClean="0">
              <a:solidFill>
                <a:schemeClr val="tx1"/>
              </a:solidFill>
            </a:endParaRPr>
          </a:p>
          <a:p>
            <a:pPr lvl="0" algn="just"/>
            <a:endParaRPr lang="en-US" sz="3600" dirty="0">
              <a:solidFill>
                <a:schemeClr val="tx1"/>
              </a:solidFill>
            </a:endParaRPr>
          </a:p>
          <a:p>
            <a:pPr lvl="0" algn="just"/>
            <a:endParaRPr lang="en-US" sz="3600" dirty="0" smtClean="0">
              <a:solidFill>
                <a:schemeClr val="tx1"/>
              </a:solidFill>
            </a:endParaRPr>
          </a:p>
          <a:p>
            <a:pPr algn="just"/>
            <a:endParaRPr lang="en-US" sz="3600" dirty="0" smtClean="0"/>
          </a:p>
          <a:p>
            <a:pPr algn="just"/>
            <a:r>
              <a:rPr lang="en-US" sz="3600" dirty="0" smtClean="0"/>
              <a:t>T</a:t>
            </a:r>
            <a:r>
              <a:rPr lang="en-US" sz="3600" dirty="0" smtClean="0"/>
              <a:t>he </a:t>
            </a:r>
            <a:r>
              <a:rPr lang="en-US" sz="3600" dirty="0" smtClean="0"/>
              <a:t>`</a:t>
            </a:r>
            <a:r>
              <a:rPr lang="en-US" sz="3600" dirty="0" err="1" smtClean="0"/>
              <a:t>eesim</a:t>
            </a:r>
            <a:r>
              <a:rPr lang="en-US" sz="3600" dirty="0" smtClean="0"/>
              <a:t>` function </a:t>
            </a:r>
            <a:r>
              <a:rPr lang="en-US" sz="3600" dirty="0" smtClean="0"/>
              <a:t>can</a:t>
            </a:r>
            <a:r>
              <a:rPr lang="en-US" sz="3600" dirty="0" smtClean="0"/>
              <a:t> </a:t>
            </a:r>
            <a:r>
              <a:rPr lang="en-US" sz="3600" dirty="0" smtClean="0"/>
              <a:t>generate multiple similar simulated datasets and investigate the performance of a specified model in estimating the association </a:t>
            </a:r>
            <a:r>
              <a:rPr lang="en-US" sz="3600" dirty="0" smtClean="0"/>
              <a:t>between exposure and health outcome. `</a:t>
            </a:r>
            <a:r>
              <a:rPr lang="en-US" sz="3600" dirty="0" err="1" smtClean="0"/>
              <a:t>eesim</a:t>
            </a:r>
            <a:r>
              <a:rPr lang="en-US" sz="3600" dirty="0" smtClean="0"/>
              <a:t>` returns </a:t>
            </a:r>
            <a:r>
              <a:rPr lang="en-US" sz="3600" dirty="0" smtClean="0"/>
              <a:t>these </a:t>
            </a:r>
            <a:r>
              <a:rPr lang="en-US" sz="3600" dirty="0"/>
              <a:t>overall summaries of model performance across all </a:t>
            </a:r>
            <a:r>
              <a:rPr lang="en-US" sz="3600" dirty="0" smtClean="0"/>
              <a:t>simulations:</a:t>
            </a:r>
            <a:endParaRPr lang="en-US" sz="3600" dirty="0" smtClean="0"/>
          </a:p>
          <a:p>
            <a:pPr lvl="0" algn="just"/>
            <a:endParaRPr lang="en-US" sz="3600" dirty="0" smtClean="0">
              <a:solidFill>
                <a:schemeClr val="tx1"/>
              </a:solidFill>
            </a:endParaRPr>
          </a:p>
          <a:p>
            <a:pPr lvl="0" algn="just"/>
            <a:endParaRPr lang="en-US" sz="3600" dirty="0" smtClean="0">
              <a:solidFill>
                <a:schemeClr val="tx1"/>
              </a:solidFill>
            </a:endParaRPr>
          </a:p>
          <a:p>
            <a:pPr lvl="0" algn="just"/>
            <a:endParaRPr lang="en-US" sz="3600" dirty="0" smtClean="0">
              <a:solidFill>
                <a:schemeClr val="tx1"/>
              </a:solidFill>
            </a:endParaRPr>
          </a:p>
          <a:p>
            <a:pPr lvl="0" algn="just"/>
            <a:endParaRPr lang="en-US" sz="3600" dirty="0">
              <a:solidFill>
                <a:schemeClr val="tx1"/>
              </a:solidFill>
            </a:endParaRPr>
          </a:p>
        </p:txBody>
      </p:sp>
      <p:pic>
        <p:nvPicPr>
          <p:cNvPr id="7" name="Picture 6"/>
          <p:cNvPicPr>
            <a:picLocks noChangeAspect="1"/>
          </p:cNvPicPr>
          <p:nvPr/>
        </p:nvPicPr>
        <p:blipFill>
          <a:blip r:embed="rId3"/>
          <a:stretch>
            <a:fillRect/>
          </a:stretch>
        </p:blipFill>
        <p:spPr>
          <a:xfrm>
            <a:off x="9630143" y="12243480"/>
            <a:ext cx="6992742" cy="5169430"/>
          </a:xfrm>
          <a:prstGeom prst="rect">
            <a:avLst/>
          </a:prstGeom>
        </p:spPr>
      </p:pic>
      <p:pic>
        <p:nvPicPr>
          <p:cNvPr id="9" name="Picture 8"/>
          <p:cNvPicPr>
            <a:picLocks noChangeAspect="1"/>
          </p:cNvPicPr>
          <p:nvPr/>
        </p:nvPicPr>
        <p:blipFill>
          <a:blip r:embed="rId4"/>
          <a:stretch>
            <a:fillRect/>
          </a:stretch>
        </p:blipFill>
        <p:spPr>
          <a:xfrm>
            <a:off x="16622885" y="12243480"/>
            <a:ext cx="7130145" cy="5169430"/>
          </a:xfrm>
          <a:prstGeom prst="rect">
            <a:avLst/>
          </a:prstGeom>
        </p:spPr>
      </p:pic>
      <p:pic>
        <p:nvPicPr>
          <p:cNvPr id="14" name="Picture 13"/>
          <p:cNvPicPr>
            <a:picLocks noChangeAspect="1"/>
          </p:cNvPicPr>
          <p:nvPr/>
        </p:nvPicPr>
        <p:blipFill>
          <a:blip r:embed="rId5"/>
          <a:stretch>
            <a:fillRect/>
          </a:stretch>
        </p:blipFill>
        <p:spPr>
          <a:xfrm>
            <a:off x="9871940" y="18882890"/>
            <a:ext cx="7130142" cy="4278086"/>
          </a:xfrm>
          <a:prstGeom prst="rect">
            <a:avLst/>
          </a:prstGeom>
        </p:spPr>
      </p:pic>
      <p:pic>
        <p:nvPicPr>
          <p:cNvPr id="15" name="Picture 14"/>
          <p:cNvPicPr>
            <a:picLocks noChangeAspect="1"/>
          </p:cNvPicPr>
          <p:nvPr/>
        </p:nvPicPr>
        <p:blipFill>
          <a:blip r:embed="rId6"/>
          <a:stretch>
            <a:fillRect/>
          </a:stretch>
        </p:blipFill>
        <p:spPr>
          <a:xfrm>
            <a:off x="17054481" y="18882890"/>
            <a:ext cx="6847113" cy="4278086"/>
          </a:xfrm>
          <a:prstGeom prst="rect">
            <a:avLst/>
          </a:prstGeom>
        </p:spPr>
      </p:pic>
      <p:sp>
        <p:nvSpPr>
          <p:cNvPr id="16" name="TextBox 15"/>
          <p:cNvSpPr txBox="1"/>
          <p:nvPr/>
        </p:nvSpPr>
        <p:spPr>
          <a:xfrm>
            <a:off x="658746" y="3060396"/>
            <a:ext cx="7288277" cy="2585323"/>
          </a:xfrm>
          <a:prstGeom prst="rect">
            <a:avLst/>
          </a:prstGeom>
          <a:noFill/>
        </p:spPr>
        <p:txBody>
          <a:bodyPr wrap="none" rtlCol="0">
            <a:spAutoFit/>
          </a:bodyPr>
          <a:lstStyle/>
          <a:p>
            <a:r>
              <a:rPr lang="en-US" sz="5400" b="1" i="1" dirty="0" smtClean="0">
                <a:solidFill>
                  <a:schemeClr val="accent6">
                    <a:lumMod val="50000"/>
                  </a:schemeClr>
                </a:solidFill>
              </a:rPr>
              <a:t>Sarah Koehler </a:t>
            </a:r>
            <a:endParaRPr lang="en-US" sz="5400" b="1" i="1" dirty="0">
              <a:solidFill>
                <a:schemeClr val="accent6">
                  <a:lumMod val="50000"/>
                </a:schemeClr>
              </a:solidFill>
            </a:endParaRPr>
          </a:p>
          <a:p>
            <a:r>
              <a:rPr lang="en-US" sz="5400" b="1" i="1" dirty="0" smtClean="0">
                <a:solidFill>
                  <a:schemeClr val="accent6">
                    <a:lumMod val="50000"/>
                  </a:schemeClr>
                </a:solidFill>
              </a:rPr>
              <a:t>Brooke </a:t>
            </a:r>
            <a:r>
              <a:rPr lang="en-US" sz="5400" b="1" i="1" dirty="0" smtClean="0">
                <a:solidFill>
                  <a:schemeClr val="accent6">
                    <a:lumMod val="50000"/>
                  </a:schemeClr>
                </a:solidFill>
              </a:rPr>
              <a:t>Anderson</a:t>
            </a:r>
          </a:p>
          <a:p>
            <a:r>
              <a:rPr lang="en-US" sz="5400" i="1" dirty="0" smtClean="0">
                <a:solidFill>
                  <a:schemeClr val="accent6">
                    <a:lumMod val="50000"/>
                  </a:schemeClr>
                </a:solidFill>
              </a:rPr>
              <a:t>Colorado State University</a:t>
            </a:r>
            <a:endParaRPr lang="en-US" sz="5400" i="1" dirty="0">
              <a:solidFill>
                <a:schemeClr val="accent6">
                  <a:lumMod val="50000"/>
                </a:schemeClr>
              </a:solidFill>
            </a:endParaRPr>
          </a:p>
        </p:txBody>
      </p:sp>
      <p:pic>
        <p:nvPicPr>
          <p:cNvPr id="17" name="Picture 16"/>
          <p:cNvPicPr>
            <a:picLocks noChangeAspect="1"/>
          </p:cNvPicPr>
          <p:nvPr/>
        </p:nvPicPr>
        <p:blipFill>
          <a:blip r:embed="rId7"/>
          <a:stretch>
            <a:fillRect/>
          </a:stretch>
        </p:blipFill>
        <p:spPr>
          <a:xfrm>
            <a:off x="17665983" y="31864785"/>
            <a:ext cx="5043948" cy="5090230"/>
          </a:xfrm>
          <a:prstGeom prst="rect">
            <a:avLst/>
          </a:prstGeom>
        </p:spPr>
      </p:pic>
      <p:pic>
        <p:nvPicPr>
          <p:cNvPr id="10" name="Picture 9"/>
          <p:cNvPicPr>
            <a:picLocks noChangeAspect="1"/>
          </p:cNvPicPr>
          <p:nvPr/>
        </p:nvPicPr>
        <p:blipFill rotWithShape="1">
          <a:blip r:embed="rId8"/>
          <a:srcRect l="14814" t="27391" r="16570" b="17952"/>
          <a:stretch/>
        </p:blipFill>
        <p:spPr>
          <a:xfrm>
            <a:off x="11081531" y="26005790"/>
            <a:ext cx="11447458" cy="5575825"/>
          </a:xfrm>
          <a:prstGeom prst="rect">
            <a:avLst/>
          </a:prstGeom>
        </p:spPr>
      </p:pic>
      <p:sp>
        <p:nvSpPr>
          <p:cNvPr id="18" name="TextBox 17"/>
          <p:cNvSpPr txBox="1"/>
          <p:nvPr/>
        </p:nvSpPr>
        <p:spPr>
          <a:xfrm>
            <a:off x="10405137" y="32184735"/>
            <a:ext cx="8088689" cy="3970318"/>
          </a:xfrm>
          <a:prstGeom prst="rect">
            <a:avLst/>
          </a:prstGeom>
          <a:noFill/>
        </p:spPr>
        <p:txBody>
          <a:bodyPr wrap="square" rtlCol="0">
            <a:spAutoFit/>
          </a:bodyPr>
          <a:lstStyle/>
          <a:p>
            <a:r>
              <a:rPr lang="en-US" sz="3600" dirty="0"/>
              <a:t>After running the simulation, you can look at the relative risk point estimate and 95% confidence interval from each of the 100 simulations, as well as which 95% confidence intervals include the true relative rate, using the </a:t>
            </a:r>
            <a:r>
              <a:rPr lang="en-US" sz="3600" dirty="0" smtClean="0"/>
              <a:t>`</a:t>
            </a:r>
            <a:r>
              <a:rPr lang="en-US" sz="3600" dirty="0" err="1" smtClean="0"/>
              <a:t>coverage_plot</a:t>
            </a:r>
            <a:r>
              <a:rPr lang="en-US" sz="3600" dirty="0" smtClean="0"/>
              <a:t>` </a:t>
            </a:r>
            <a:r>
              <a:rPr lang="en-US" sz="3600" dirty="0"/>
              <a:t>function that comes with the </a:t>
            </a:r>
            <a:r>
              <a:rPr lang="en-US" sz="3600" dirty="0" smtClean="0"/>
              <a:t>package.</a:t>
            </a:r>
            <a:endParaRPr lang="en-US" sz="3600" dirty="0"/>
          </a:p>
        </p:txBody>
      </p:sp>
      <p:sp>
        <p:nvSpPr>
          <p:cNvPr id="19" name="Rounded Rectangle 18"/>
          <p:cNvSpPr/>
          <p:nvPr/>
        </p:nvSpPr>
        <p:spPr>
          <a:xfrm>
            <a:off x="24643503" y="3144691"/>
            <a:ext cx="13407335" cy="24700263"/>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sz="7200" b="1" dirty="0" smtClean="0">
                <a:solidFill>
                  <a:schemeClr val="accent6">
                    <a:lumMod val="50000"/>
                  </a:schemeClr>
                </a:solidFill>
              </a:rPr>
              <a:t>Power Analysis and Customization</a:t>
            </a:r>
          </a:p>
          <a:p>
            <a:pPr algn="just"/>
            <a:r>
              <a:rPr lang="en-US" sz="3600" dirty="0" smtClean="0"/>
              <a:t>Simulation </a:t>
            </a:r>
            <a:r>
              <a:rPr lang="en-US" sz="3600" dirty="0"/>
              <a:t>studies can be used to determine effective sample size or power when planning or proposing future research studies, especially when modeling of the study data will be particularly complex and when the strong assumptions of classical, analytical power analysis are questionable (</a:t>
            </a:r>
            <a:r>
              <a:rPr lang="en-US" sz="3600" dirty="0" err="1"/>
              <a:t>Bellan</a:t>
            </a:r>
            <a:r>
              <a:rPr lang="en-US" sz="3600" dirty="0"/>
              <a:t> 2015; Johnson 2015; Burton 2009; </a:t>
            </a:r>
            <a:r>
              <a:rPr lang="en-US" sz="3600" dirty="0" err="1"/>
              <a:t>Alfons</a:t>
            </a:r>
            <a:r>
              <a:rPr lang="en-US" sz="3600" dirty="0"/>
              <a:t> 2010; </a:t>
            </a:r>
            <a:r>
              <a:rPr lang="en-US" sz="3600" dirty="0" err="1"/>
              <a:t>Beaujean</a:t>
            </a:r>
            <a:r>
              <a:rPr lang="en-US" sz="3600" dirty="0"/>
              <a:t> 2014; </a:t>
            </a:r>
            <a:r>
              <a:rPr lang="en-US" sz="3600" dirty="0" err="1"/>
              <a:t>Schoemann</a:t>
            </a:r>
            <a:r>
              <a:rPr lang="en-US" sz="3600" dirty="0"/>
              <a:t> 2014</a:t>
            </a:r>
            <a:r>
              <a:rPr lang="en-US" sz="3600" dirty="0" smtClean="0"/>
              <a:t>).</a:t>
            </a:r>
          </a:p>
          <a:p>
            <a:pPr algn="just"/>
            <a:endParaRPr lang="en-US" sz="3600" dirty="0">
              <a:solidFill>
                <a:schemeClr val="accent6">
                  <a:lumMod val="50000"/>
                </a:schemeClr>
              </a:solidFill>
            </a:endParaRPr>
          </a:p>
          <a:p>
            <a:pPr algn="just"/>
            <a:r>
              <a:rPr lang="en-US" sz="3600" dirty="0">
                <a:solidFill>
                  <a:prstClr val="black"/>
                </a:solidFill>
              </a:rPr>
              <a:t>Here is an example of conducting a power analysis for a planned study of the relationship between Legionnaires' disease (LD) and extreme precipitation in a community</a:t>
            </a:r>
            <a:r>
              <a:rPr lang="en-US" sz="3600" dirty="0" smtClean="0">
                <a:solidFill>
                  <a:prstClr val="black"/>
                </a:solidFill>
              </a:rPr>
              <a:t>.</a:t>
            </a:r>
          </a:p>
          <a:p>
            <a:pPr algn="just"/>
            <a:endParaRPr lang="en-US" sz="3600" dirty="0" smtClean="0">
              <a:solidFill>
                <a:prstClr val="black"/>
              </a:solidFill>
            </a:endParaRPr>
          </a:p>
          <a:p>
            <a:pPr algn="just"/>
            <a:r>
              <a:rPr lang="en-US" sz="3600" dirty="0" smtClean="0">
                <a:solidFill>
                  <a:prstClr val="black"/>
                </a:solidFill>
              </a:rPr>
              <a:t>`</a:t>
            </a:r>
            <a:r>
              <a:rPr lang="en-US" sz="3600" dirty="0" err="1" smtClean="0">
                <a:solidFill>
                  <a:prstClr val="black"/>
                </a:solidFill>
              </a:rPr>
              <a:t>eesim</a:t>
            </a:r>
            <a:r>
              <a:rPr lang="en-US" sz="3600" dirty="0" smtClean="0">
                <a:solidFill>
                  <a:prstClr val="black"/>
                </a:solidFill>
              </a:rPr>
              <a:t>` can customize:</a:t>
            </a:r>
          </a:p>
          <a:p>
            <a:pPr marL="457200" indent="-457200" algn="just">
              <a:buFont typeface="Arial" panose="020B0604020202020204" pitchFamily="34" charset="0"/>
              <a:buChar char="•"/>
            </a:pPr>
            <a:r>
              <a:rPr lang="en-US" sz="2800" dirty="0" smtClean="0">
                <a:solidFill>
                  <a:prstClr val="black"/>
                </a:solidFill>
              </a:rPr>
              <a:t>Exposure trend</a:t>
            </a:r>
          </a:p>
          <a:p>
            <a:pPr marL="457200" indent="-457200" algn="just">
              <a:buFont typeface="Arial" panose="020B0604020202020204" pitchFamily="34" charset="0"/>
              <a:buChar char="•"/>
            </a:pPr>
            <a:r>
              <a:rPr lang="en-US" sz="2800" dirty="0">
                <a:solidFill>
                  <a:prstClr val="black"/>
                </a:solidFill>
              </a:rPr>
              <a:t>O</a:t>
            </a:r>
            <a:r>
              <a:rPr lang="en-US" sz="2800" dirty="0" smtClean="0">
                <a:solidFill>
                  <a:prstClr val="black"/>
                </a:solidFill>
              </a:rPr>
              <a:t>utcome trend</a:t>
            </a:r>
          </a:p>
          <a:p>
            <a:pPr marL="457200" indent="-457200" algn="just">
              <a:buFont typeface="Arial" panose="020B0604020202020204" pitchFamily="34" charset="0"/>
              <a:buChar char="•"/>
            </a:pPr>
            <a:r>
              <a:rPr lang="en-US" sz="2800" dirty="0"/>
              <a:t>How exposure </a:t>
            </a:r>
            <a:r>
              <a:rPr lang="en-US" sz="2800" dirty="0" smtClean="0"/>
              <a:t>influences</a:t>
            </a:r>
          </a:p>
          <a:p>
            <a:pPr algn="just"/>
            <a:r>
              <a:rPr lang="en-US" sz="2800" dirty="0"/>
              <a:t> </a:t>
            </a:r>
            <a:r>
              <a:rPr lang="en-US" sz="2800" dirty="0" smtClean="0"/>
              <a:t>     the expected outcomes</a:t>
            </a:r>
          </a:p>
          <a:p>
            <a:pPr marL="457200" indent="-457200" algn="just">
              <a:buFont typeface="Arial" panose="020B0604020202020204" pitchFamily="34" charset="0"/>
              <a:buChar char="•"/>
            </a:pPr>
            <a:r>
              <a:rPr lang="en-US" sz="2800" dirty="0" smtClean="0"/>
              <a:t>Randomization from</a:t>
            </a:r>
          </a:p>
          <a:p>
            <a:pPr algn="just"/>
            <a:r>
              <a:rPr lang="en-US" sz="2800" dirty="0"/>
              <a:t> </a:t>
            </a:r>
            <a:r>
              <a:rPr lang="en-US" sz="2800" dirty="0" smtClean="0"/>
              <a:t>     the trend lines</a:t>
            </a:r>
          </a:p>
          <a:p>
            <a:pPr marL="457200" indent="-457200" algn="just">
              <a:buFont typeface="Arial" panose="020B0604020202020204" pitchFamily="34" charset="0"/>
              <a:buChar char="•"/>
            </a:pPr>
            <a:r>
              <a:rPr lang="en-US" sz="2800" dirty="0" smtClean="0"/>
              <a:t>Models for fitting the</a:t>
            </a:r>
          </a:p>
          <a:p>
            <a:pPr algn="just"/>
            <a:r>
              <a:rPr lang="en-US" sz="2800" dirty="0"/>
              <a:t> </a:t>
            </a:r>
            <a:r>
              <a:rPr lang="en-US" sz="2800" dirty="0" smtClean="0"/>
              <a:t>     simulated data </a:t>
            </a:r>
            <a:endParaRPr lang="en-US" sz="2800" dirty="0" smtClean="0">
              <a:solidFill>
                <a:prstClr val="black"/>
              </a:solidFill>
            </a:endParaRPr>
          </a:p>
          <a:p>
            <a:pPr algn="just"/>
            <a:endParaRPr lang="en-US" sz="3600" dirty="0">
              <a:solidFill>
                <a:prstClr val="black"/>
              </a:solidFill>
            </a:endParaRPr>
          </a:p>
          <a:p>
            <a:pPr algn="just"/>
            <a:r>
              <a:rPr lang="en-US" sz="3600" dirty="0" smtClean="0"/>
              <a:t>Many </a:t>
            </a:r>
            <a:r>
              <a:rPr lang="en-US" sz="3600" dirty="0"/>
              <a:t>epidemiologic data sets are of a sensitive nature and not publicly </a:t>
            </a:r>
            <a:r>
              <a:rPr lang="en-US" sz="3600" dirty="0" smtClean="0"/>
              <a:t>available. Here we compare data from the CDC with data simulated using `</a:t>
            </a:r>
            <a:r>
              <a:rPr lang="en-US" sz="3600" dirty="0" err="1" smtClean="0"/>
              <a:t>eesim</a:t>
            </a:r>
            <a:r>
              <a:rPr lang="en-US" sz="3600" dirty="0" smtClean="0"/>
              <a:t>`.  We obtained the trend using the outcome customization options in the `</a:t>
            </a:r>
            <a:r>
              <a:rPr lang="en-US" sz="3600" dirty="0" err="1" smtClean="0"/>
              <a:t>eesim</a:t>
            </a:r>
            <a:r>
              <a:rPr lang="en-US" sz="3600" dirty="0" smtClean="0"/>
              <a:t>` function. </a:t>
            </a:r>
            <a:endParaRPr lang="en-US" sz="3600" dirty="0" smtClean="0">
              <a:solidFill>
                <a:schemeClr val="accent6">
                  <a:lumMod val="50000"/>
                </a:schemeClr>
              </a:solidFill>
            </a:endParaRPr>
          </a:p>
          <a:p>
            <a:pPr algn="just"/>
            <a:endParaRPr lang="en-US" sz="3600" dirty="0">
              <a:solidFill>
                <a:schemeClr val="accent6">
                  <a:lumMod val="50000"/>
                </a:schemeClr>
              </a:solidFill>
            </a:endParaRPr>
          </a:p>
        </p:txBody>
      </p:sp>
      <p:sp>
        <p:nvSpPr>
          <p:cNvPr id="20" name="Rectangle 19"/>
          <p:cNvSpPr/>
          <p:nvPr/>
        </p:nvSpPr>
        <p:spPr>
          <a:xfrm>
            <a:off x="25131252" y="6090475"/>
            <a:ext cx="12420249" cy="646331"/>
          </a:xfrm>
          <a:prstGeom prst="rect">
            <a:avLst/>
          </a:prstGeom>
        </p:spPr>
        <p:txBody>
          <a:bodyPr wrap="square">
            <a:spAutoFit/>
          </a:bodyPr>
          <a:lstStyle/>
          <a:p>
            <a:endParaRPr lang="en-US" sz="3600" dirty="0"/>
          </a:p>
        </p:txBody>
      </p:sp>
      <p:pic>
        <p:nvPicPr>
          <p:cNvPr id="21" name="Picture 20"/>
          <p:cNvPicPr>
            <a:picLocks noChangeAspect="1"/>
          </p:cNvPicPr>
          <p:nvPr/>
        </p:nvPicPr>
        <p:blipFill>
          <a:blip r:embed="rId9"/>
          <a:stretch>
            <a:fillRect/>
          </a:stretch>
        </p:blipFill>
        <p:spPr>
          <a:xfrm>
            <a:off x="29703252" y="12385700"/>
            <a:ext cx="7848249" cy="4751926"/>
          </a:xfrm>
          <a:prstGeom prst="rect">
            <a:avLst/>
          </a:prstGeom>
        </p:spPr>
      </p:pic>
      <p:sp>
        <p:nvSpPr>
          <p:cNvPr id="22" name="TextBox 21"/>
          <p:cNvSpPr txBox="1"/>
          <p:nvPr/>
        </p:nvSpPr>
        <p:spPr>
          <a:xfrm>
            <a:off x="25345281" y="10270105"/>
            <a:ext cx="5400490" cy="120924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41848332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256</TotalTime>
  <Words>659</Words>
  <Application>Microsoft Office PowerPoint</Application>
  <PresentationFormat>Custom</PresentationFormat>
  <Paragraphs>64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Koehler,Sarah</dc:creator>
  <cp:lastModifiedBy>Koehler,Sarah</cp:lastModifiedBy>
  <cp:revision>43</cp:revision>
  <dcterms:created xsi:type="dcterms:W3CDTF">2017-06-05T17:06:00Z</dcterms:created>
  <dcterms:modified xsi:type="dcterms:W3CDTF">2017-06-11T19:50:01Z</dcterms:modified>
</cp:coreProperties>
</file>