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64" r:id="rId5"/>
    <p:sldId id="276" r:id="rId6"/>
    <p:sldId id="288" r:id="rId7"/>
    <p:sldId id="281" r:id="rId8"/>
    <p:sldId id="282" r:id="rId9"/>
    <p:sldId id="278" r:id="rId10"/>
    <p:sldId id="279" r:id="rId11"/>
    <p:sldId id="289" r:id="rId12"/>
    <p:sldId id="283" r:id="rId13"/>
    <p:sldId id="284" r:id="rId14"/>
    <p:sldId id="285" r:id="rId15"/>
    <p:sldId id="286" r:id="rId16"/>
    <p:sldId id="287" r:id="rId17"/>
    <p:sldId id="266" r:id="rId18"/>
    <p:sldId id="292" r:id="rId19"/>
    <p:sldId id="293" r:id="rId20"/>
    <p:sldId id="294" r:id="rId21"/>
    <p:sldId id="295" r:id="rId22"/>
    <p:sldId id="290"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80" autoAdjust="0"/>
  </p:normalViewPr>
  <p:slideViewPr>
    <p:cSldViewPr showGuides="1">
      <p:cViewPr varScale="1">
        <p:scale>
          <a:sx n="80" d="100"/>
          <a:sy n="80" d="100"/>
        </p:scale>
        <p:origin x="58" y="187"/>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77D14C5-CED9-4CFC-B338-DFB0C8090B9F}">
      <dgm:prSet phldrT="[Text]"/>
      <dgm:spPr/>
      <dgm:t>
        <a:bodyPr/>
        <a:lstStyle/>
        <a:p>
          <a:r>
            <a:rPr lang="en-US" dirty="0"/>
            <a:t>Times Data</a:t>
          </a:r>
        </a:p>
      </dgm:t>
      <dgm:extLst>
        <a:ext uri="{E40237B7-FDA0-4F09-8148-C483321AD2D9}">
          <dgm14:cNvPr xmlns:dgm14="http://schemas.microsoft.com/office/drawing/2010/diagram" id="0" name="" descr="Vertical bullet list showing 3 groups arranged one below the other and bullet points are present under each group."/>
        </a:ext>
      </dgm:extLst>
    </dgm:pt>
    <dgm:pt modelId="{92DFCBC7-BC14-4697-8ECD-BF0D5B1EDA3B}" type="parTrans" cxnId="{7D461F02-AB37-447A-AC6B-D31C4D2EC6A9}">
      <dgm:prSet/>
      <dgm:spPr/>
      <dgm:t>
        <a:bodyPr/>
        <a:lstStyle/>
        <a:p>
          <a:endParaRPr lang="en-US"/>
        </a:p>
      </dgm:t>
    </dgm:pt>
    <dgm:pt modelId="{87E3C0DB-7BEE-424E-8E11-B838D238D595}" type="sibTrans" cxnId="{7D461F02-AB37-447A-AC6B-D31C4D2EC6A9}">
      <dgm:prSet/>
      <dgm:spPr/>
      <dgm:t>
        <a:bodyPr/>
        <a:lstStyle/>
        <a:p>
          <a:endParaRPr lang="en-US"/>
        </a:p>
      </dgm:t>
    </dgm:pt>
    <dgm:pt modelId="{C111C18A-FD96-4E63-821A-54D70D8DC65F}">
      <dgm:prSet phldrT="[Text]"/>
      <dgm:spPr/>
      <dgm:t>
        <a:bodyPr/>
        <a:lstStyle/>
        <a:p>
          <a:r>
            <a:rPr lang="en-US" dirty="0"/>
            <a:t>Graphical representation(fig. 1)</a:t>
          </a:r>
        </a:p>
      </dgm:t>
    </dgm:pt>
    <dgm:pt modelId="{83BE74EF-FAB4-45A2-BBED-7CD5259AB210}" type="parTrans" cxnId="{FFD8B471-C98F-4DB5-8DE3-2AB7E896ADD5}">
      <dgm:prSet/>
      <dgm:spPr/>
      <dgm:t>
        <a:bodyPr/>
        <a:lstStyle/>
        <a:p>
          <a:endParaRPr lang="en-US"/>
        </a:p>
      </dgm:t>
    </dgm:pt>
    <dgm:pt modelId="{B4F34DE2-2DAE-4F88-8C78-BD8892EBF4FF}" type="sibTrans" cxnId="{FFD8B471-C98F-4DB5-8DE3-2AB7E896ADD5}">
      <dgm:prSet/>
      <dgm:spPr/>
      <dgm:t>
        <a:bodyPr/>
        <a:lstStyle/>
        <a:p>
          <a:endParaRPr lang="en-US"/>
        </a:p>
      </dgm:t>
    </dgm:pt>
    <dgm:pt modelId="{3C67E77D-62FA-499D-B5E6-E79A091C5267}">
      <dgm:prSet phldrT="[Text]"/>
      <dgm:spPr/>
      <dgm:t>
        <a:bodyPr/>
        <a:lstStyle/>
        <a:p>
          <a:r>
            <a:rPr lang="en-US" dirty="0"/>
            <a:t>CWUR Data</a:t>
          </a:r>
        </a:p>
      </dgm:t>
      <dgm:extLst>
        <a:ext uri="{E40237B7-FDA0-4F09-8148-C483321AD2D9}">
          <dgm14:cNvPr xmlns:dgm14="http://schemas.microsoft.com/office/drawing/2010/diagram" id="0" name="" descr="Vertical bullet list showing 3 groups arranged one below the other and bullet points are present under each group."/>
        </a:ext>
      </dgm:extLst>
    </dgm:pt>
    <dgm:pt modelId="{5337D229-E330-4525-B0FA-14EC5A80604A}" type="parTrans" cxnId="{32AA6160-4426-4C4D-93AE-E2F474E37AD9}">
      <dgm:prSet/>
      <dgm:spPr/>
      <dgm:t>
        <a:bodyPr/>
        <a:lstStyle/>
        <a:p>
          <a:endParaRPr lang="en-US"/>
        </a:p>
      </dgm:t>
    </dgm:pt>
    <dgm:pt modelId="{C056AC5D-B04E-4376-A1CB-3EAB7BE5AF5B}" type="sibTrans" cxnId="{32AA6160-4426-4C4D-93AE-E2F474E37AD9}">
      <dgm:prSet/>
      <dgm:spPr/>
      <dgm:t>
        <a:bodyPr/>
        <a:lstStyle/>
        <a:p>
          <a:endParaRPr lang="en-US"/>
        </a:p>
      </dgm:t>
    </dgm:pt>
    <dgm:pt modelId="{D6510970-8F9C-4B45-A0F3-6ACB9AA76D40}">
      <dgm:prSet phldrT="[Text]"/>
      <dgm:spPr/>
      <dgm:t>
        <a:bodyPr/>
        <a:lstStyle/>
        <a:p>
          <a:r>
            <a:rPr lang="en-US" dirty="0"/>
            <a:t>Graphical representation(fig. 2)</a:t>
          </a:r>
        </a:p>
      </dgm:t>
    </dgm:pt>
    <dgm:pt modelId="{7A9FC291-2B6A-4475-8B09-917F9F09E3AB}" type="parTrans" cxnId="{C6E7222A-5F84-456A-9806-D51868FAF8A9}">
      <dgm:prSet/>
      <dgm:spPr/>
      <dgm:t>
        <a:bodyPr/>
        <a:lstStyle/>
        <a:p>
          <a:endParaRPr lang="en-US"/>
        </a:p>
      </dgm:t>
    </dgm:pt>
    <dgm:pt modelId="{4B87F32C-3630-48F2-9114-4262C0BEEA9E}" type="sibTrans" cxnId="{C6E7222A-5F84-456A-9806-D51868FAF8A9}">
      <dgm:prSet/>
      <dgm:spPr/>
      <dgm:t>
        <a:bodyPr/>
        <a:lstStyle/>
        <a:p>
          <a:endParaRPr lang="en-US"/>
        </a:p>
      </dgm:t>
    </dgm:pt>
    <dgm:pt modelId="{CC6B7442-0B72-4EF2-9F13-1325B51AFF9F}">
      <dgm:prSet phldrT="[Text]"/>
      <dgm:spPr/>
      <dgm:t>
        <a:bodyPr/>
        <a:lstStyle/>
        <a:p>
          <a:r>
            <a:rPr lang="en-US" dirty="0"/>
            <a:t>School &amp; Country</a:t>
          </a:r>
        </a:p>
      </dgm:t>
    </dgm:pt>
    <dgm:pt modelId="{E3D139E0-5DC2-4F8E-9F8F-B3F0EBCD4689}" type="parTrans" cxnId="{102D6D4D-90C9-40F4-A001-35DCC329B127}">
      <dgm:prSet/>
      <dgm:spPr/>
      <dgm:t>
        <a:bodyPr/>
        <a:lstStyle/>
        <a:p>
          <a:endParaRPr lang="en-US"/>
        </a:p>
      </dgm:t>
    </dgm:pt>
    <dgm:pt modelId="{FF80E1BA-0D6F-4EE8-9640-892A5897DBCD}" type="sibTrans" cxnId="{102D6D4D-90C9-40F4-A001-35DCC329B127}">
      <dgm:prSet/>
      <dgm:spPr/>
      <dgm:t>
        <a:bodyPr/>
        <a:lstStyle/>
        <a:p>
          <a:endParaRPr lang="en-US"/>
        </a:p>
      </dgm:t>
    </dgm:pt>
    <dgm:pt modelId="{FE0A3CAE-D039-42F2-AF12-1E6F6793A633}">
      <dgm:prSet phldrT="[Text]"/>
      <dgm:spPr/>
      <dgm:t>
        <a:bodyPr/>
        <a:lstStyle/>
        <a:p>
          <a:r>
            <a:rPr lang="en-US" dirty="0"/>
            <a:t>Graphical representation(fig. 3)</a:t>
          </a:r>
        </a:p>
      </dgm:t>
    </dgm:pt>
    <dgm:pt modelId="{7E2ED2D1-AFF4-4DED-BB53-30A310825CE2}" type="parTrans" cxnId="{A6FB3C49-AB75-4315-BB6B-886AA454F16F}">
      <dgm:prSet/>
      <dgm:spPr/>
      <dgm:t>
        <a:bodyPr/>
        <a:lstStyle/>
        <a:p>
          <a:endParaRPr lang="en-US"/>
        </a:p>
      </dgm:t>
    </dgm:pt>
    <dgm:pt modelId="{417BDEF2-191B-4000-BDE8-D3D22A51FCF3}" type="sibTrans" cxnId="{A6FB3C49-AB75-4315-BB6B-886AA454F16F}">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pt>
    <dgm:pt modelId="{A9DD881E-A532-414B-870C-8ADE2076F78C}" type="pres">
      <dgm:prSet presAssocID="{477D14C5-CED9-4CFC-B338-DFB0C8090B9F}" presName="parentText" presStyleLbl="node1" presStyleIdx="0" presStyleCnt="3">
        <dgm:presLayoutVars>
          <dgm:chMax val="0"/>
          <dgm:bulletEnabled val="1"/>
        </dgm:presLayoutVars>
      </dgm:prSet>
      <dgm:spPr/>
    </dgm:pt>
    <dgm:pt modelId="{CD5F6E02-AD43-4E7A-935B-DDF5D6C74800}" type="pres">
      <dgm:prSet presAssocID="{477D14C5-CED9-4CFC-B338-DFB0C8090B9F}" presName="childText" presStyleLbl="revTx" presStyleIdx="0" presStyleCnt="3">
        <dgm:presLayoutVars>
          <dgm:bulletEnabled val="1"/>
        </dgm:presLayoutVars>
      </dgm:prSet>
      <dgm:spPr/>
    </dgm:pt>
    <dgm:pt modelId="{81203336-F3DE-4B3A-BCF4-0F68C23AC2BB}" type="pres">
      <dgm:prSet presAssocID="{3C67E77D-62FA-499D-B5E6-E79A091C5267}" presName="parentText" presStyleLbl="node1" presStyleIdx="1" presStyleCnt="3">
        <dgm:presLayoutVars>
          <dgm:chMax val="0"/>
          <dgm:bulletEnabled val="1"/>
        </dgm:presLayoutVars>
      </dgm:prSet>
      <dgm:spPr/>
    </dgm:pt>
    <dgm:pt modelId="{782956A5-ADC8-4959-B856-589B9D9B9635}" type="pres">
      <dgm:prSet presAssocID="{3C67E77D-62FA-499D-B5E6-E79A091C5267}" presName="childText" presStyleLbl="revTx" presStyleIdx="1" presStyleCnt="3">
        <dgm:presLayoutVars>
          <dgm:bulletEnabled val="1"/>
        </dgm:presLayoutVars>
      </dgm:prSet>
      <dgm:spPr/>
    </dgm:pt>
    <dgm:pt modelId="{D64CB5D5-837D-47FC-9E42-A26D800BC695}" type="pres">
      <dgm:prSet presAssocID="{CC6B7442-0B72-4EF2-9F13-1325B51AFF9F}" presName="parentText" presStyleLbl="node1" presStyleIdx="2" presStyleCnt="3">
        <dgm:presLayoutVars>
          <dgm:chMax val="0"/>
          <dgm:bulletEnabled val="1"/>
        </dgm:presLayoutVars>
      </dgm:prSet>
      <dgm:spPr/>
    </dgm:pt>
    <dgm:pt modelId="{08B7B17B-8600-44B0-B235-389E5D71D804}" type="pres">
      <dgm:prSet presAssocID="{CC6B7442-0B72-4EF2-9F13-1325B51AFF9F}" presName="childText" presStyleLbl="revTx" presStyleIdx="2" presStyleCnt="3">
        <dgm:presLayoutVars>
          <dgm:bulletEnabled val="1"/>
        </dgm:presLayoutVars>
      </dgm:prSet>
      <dgm:spPr/>
    </dgm:pt>
  </dgm:ptLst>
  <dgm:cxnLst>
    <dgm:cxn modelId="{7D461F02-AB37-447A-AC6B-D31C4D2EC6A9}" srcId="{90119837-5B71-4D44-BB01-DB0B084933C8}" destId="{477D14C5-CED9-4CFC-B338-DFB0C8090B9F}" srcOrd="0" destOrd="0" parTransId="{92DFCBC7-BC14-4697-8ECD-BF0D5B1EDA3B}" sibTransId="{87E3C0DB-7BEE-424E-8E11-B838D238D595}"/>
    <dgm:cxn modelId="{C6E7222A-5F84-456A-9806-D51868FAF8A9}" srcId="{3C67E77D-62FA-499D-B5E6-E79A091C5267}" destId="{D6510970-8F9C-4B45-A0F3-6ACB9AA76D40}" srcOrd="0" destOrd="0" parTransId="{7A9FC291-2B6A-4475-8B09-917F9F09E3AB}" sibTransId="{4B87F32C-3630-48F2-9114-4262C0BEEA9E}"/>
    <dgm:cxn modelId="{32AA6160-4426-4C4D-93AE-E2F474E37AD9}" srcId="{90119837-5B71-4D44-BB01-DB0B084933C8}" destId="{3C67E77D-62FA-499D-B5E6-E79A091C5267}" srcOrd="1" destOrd="0" parTransId="{5337D229-E330-4525-B0FA-14EC5A80604A}" sibTransId="{C056AC5D-B04E-4376-A1CB-3EAB7BE5AF5B}"/>
    <dgm:cxn modelId="{A6FB3C49-AB75-4315-BB6B-886AA454F16F}" srcId="{CC6B7442-0B72-4EF2-9F13-1325B51AFF9F}" destId="{FE0A3CAE-D039-42F2-AF12-1E6F6793A633}" srcOrd="0" destOrd="0" parTransId="{7E2ED2D1-AFF4-4DED-BB53-30A310825CE2}" sibTransId="{417BDEF2-191B-4000-BDE8-D3D22A51FCF3}"/>
    <dgm:cxn modelId="{0F1F224B-6995-4D7E-B65E-FDD2121E7EA2}" type="presOf" srcId="{FE0A3CAE-D039-42F2-AF12-1E6F6793A633}" destId="{08B7B17B-8600-44B0-B235-389E5D71D804}" srcOrd="0" destOrd="0" presId="urn:microsoft.com/office/officeart/2005/8/layout/vList2"/>
    <dgm:cxn modelId="{102D6D4D-90C9-40F4-A001-35DCC329B127}" srcId="{90119837-5B71-4D44-BB01-DB0B084933C8}" destId="{CC6B7442-0B72-4EF2-9F13-1325B51AFF9F}" srcOrd="2" destOrd="0" parTransId="{E3D139E0-5DC2-4F8E-9F8F-B3F0EBCD4689}" sibTransId="{FF80E1BA-0D6F-4EE8-9640-892A5897DBCD}"/>
    <dgm:cxn modelId="{5BDE416F-F97E-4F73-BE1A-C12EA4F60682}" type="presOf" srcId="{90119837-5B71-4D44-BB01-DB0B084933C8}" destId="{ED5DCCC5-BCA8-4491-AA37-BAF153ECA184}" srcOrd="0" destOrd="0" presId="urn:microsoft.com/office/officeart/2005/8/layout/vList2"/>
    <dgm:cxn modelId="{FFD8B471-C98F-4DB5-8DE3-2AB7E896ADD5}" srcId="{477D14C5-CED9-4CFC-B338-DFB0C8090B9F}" destId="{C111C18A-FD96-4E63-821A-54D70D8DC65F}" srcOrd="0" destOrd="0" parTransId="{83BE74EF-FAB4-45A2-BBED-7CD5259AB210}" sibTransId="{B4F34DE2-2DAE-4F88-8C78-BD8892EBF4FF}"/>
    <dgm:cxn modelId="{594ECC8D-94FA-41B7-9F5F-6B7A67E36EF5}" type="presOf" srcId="{C111C18A-FD96-4E63-821A-54D70D8DC65F}" destId="{CD5F6E02-AD43-4E7A-935B-DDF5D6C74800}" srcOrd="0" destOrd="0" presId="urn:microsoft.com/office/officeart/2005/8/layout/vList2"/>
    <dgm:cxn modelId="{8D0A4494-246A-45A7-AB6A-CDBC9E33ECD3}" type="presOf" srcId="{477D14C5-CED9-4CFC-B338-DFB0C8090B9F}" destId="{A9DD881E-A532-414B-870C-8ADE2076F78C}" srcOrd="0" destOrd="0" presId="urn:microsoft.com/office/officeart/2005/8/layout/vList2"/>
    <dgm:cxn modelId="{139D5BB1-09CB-45F8-9347-D7764258A754}" type="presOf" srcId="{CC6B7442-0B72-4EF2-9F13-1325B51AFF9F}" destId="{D64CB5D5-837D-47FC-9E42-A26D800BC695}" srcOrd="0" destOrd="0" presId="urn:microsoft.com/office/officeart/2005/8/layout/vList2"/>
    <dgm:cxn modelId="{96956FBE-70C8-4F89-BD0B-33093C0F439D}" type="presOf" srcId="{3C67E77D-62FA-499D-B5E6-E79A091C5267}" destId="{81203336-F3DE-4B3A-BCF4-0F68C23AC2BB}" srcOrd="0" destOrd="0" presId="urn:microsoft.com/office/officeart/2005/8/layout/vList2"/>
    <dgm:cxn modelId="{A55A44F5-7713-43BE-A80C-9D7C49E6D5AD}" type="presOf" srcId="{D6510970-8F9C-4B45-A0F3-6ACB9AA76D40}" destId="{782956A5-ADC8-4959-B856-589B9D9B9635}" srcOrd="0" destOrd="0" presId="urn:microsoft.com/office/officeart/2005/8/layout/vList2"/>
    <dgm:cxn modelId="{0910C0A3-A67A-496C-8A74-C4E35FED4675}" type="presParOf" srcId="{ED5DCCC5-BCA8-4491-AA37-BAF153ECA184}" destId="{A9DD881E-A532-414B-870C-8ADE2076F78C}" srcOrd="0" destOrd="0" presId="urn:microsoft.com/office/officeart/2005/8/layout/vList2"/>
    <dgm:cxn modelId="{9334B2F5-7FCF-4B1F-B6AA-DB249F4421A1}" type="presParOf" srcId="{ED5DCCC5-BCA8-4491-AA37-BAF153ECA184}" destId="{CD5F6E02-AD43-4E7A-935B-DDF5D6C74800}" srcOrd="1" destOrd="0" presId="urn:microsoft.com/office/officeart/2005/8/layout/vList2"/>
    <dgm:cxn modelId="{4F4F04E9-8CC4-46EA-94F2-D97F126F4DA5}" type="presParOf" srcId="{ED5DCCC5-BCA8-4491-AA37-BAF153ECA184}" destId="{81203336-F3DE-4B3A-BCF4-0F68C23AC2BB}" srcOrd="2" destOrd="0" presId="urn:microsoft.com/office/officeart/2005/8/layout/vList2"/>
    <dgm:cxn modelId="{9E10C16C-1E52-4EC3-8CA1-A7C07C605948}" type="presParOf" srcId="{ED5DCCC5-BCA8-4491-AA37-BAF153ECA184}" destId="{782956A5-ADC8-4959-B856-589B9D9B9635}" srcOrd="3" destOrd="0" presId="urn:microsoft.com/office/officeart/2005/8/layout/vList2"/>
    <dgm:cxn modelId="{8E5B4048-9D19-4E76-9DF1-CC741CEADF9A}" type="presParOf" srcId="{ED5DCCC5-BCA8-4491-AA37-BAF153ECA184}" destId="{D64CB5D5-837D-47FC-9E42-A26D800BC695}" srcOrd="4" destOrd="0" presId="urn:microsoft.com/office/officeart/2005/8/layout/vList2"/>
    <dgm:cxn modelId="{3160F1A4-3C45-478F-BAAB-DEF3A5444A4A}" type="presParOf" srcId="{ED5DCCC5-BCA8-4491-AA37-BAF153ECA184}" destId="{08B7B17B-8600-44B0-B235-389E5D71D804}"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D881E-A532-414B-870C-8ADE2076F78C}">
      <dsp:nvSpPr>
        <dsp:cNvPr id="0" name=""/>
        <dsp:cNvSpPr/>
      </dsp:nvSpPr>
      <dsp:spPr>
        <a:xfrm>
          <a:off x="0" y="189214"/>
          <a:ext cx="3536652"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Times Data</a:t>
          </a:r>
        </a:p>
      </dsp:txBody>
      <dsp:txXfrm>
        <a:off x="35125" y="224339"/>
        <a:ext cx="3466402" cy="649299"/>
      </dsp:txXfrm>
    </dsp:sp>
    <dsp:sp modelId="{CD5F6E02-AD43-4E7A-935B-DDF5D6C74800}">
      <dsp:nvSpPr>
        <dsp:cNvPr id="0" name=""/>
        <dsp:cNvSpPr/>
      </dsp:nvSpPr>
      <dsp:spPr>
        <a:xfrm>
          <a:off x="0" y="908764"/>
          <a:ext cx="3536652" cy="714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289"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Graphical representation(fig. 1)</a:t>
          </a:r>
        </a:p>
      </dsp:txBody>
      <dsp:txXfrm>
        <a:off x="0" y="908764"/>
        <a:ext cx="3536652" cy="714150"/>
      </dsp:txXfrm>
    </dsp:sp>
    <dsp:sp modelId="{81203336-F3DE-4B3A-BCF4-0F68C23AC2BB}">
      <dsp:nvSpPr>
        <dsp:cNvPr id="0" name=""/>
        <dsp:cNvSpPr/>
      </dsp:nvSpPr>
      <dsp:spPr>
        <a:xfrm>
          <a:off x="0" y="1622914"/>
          <a:ext cx="3536652"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CWUR Data</a:t>
          </a:r>
        </a:p>
      </dsp:txBody>
      <dsp:txXfrm>
        <a:off x="35125" y="1658039"/>
        <a:ext cx="3466402" cy="649299"/>
      </dsp:txXfrm>
    </dsp:sp>
    <dsp:sp modelId="{782956A5-ADC8-4959-B856-589B9D9B9635}">
      <dsp:nvSpPr>
        <dsp:cNvPr id="0" name=""/>
        <dsp:cNvSpPr/>
      </dsp:nvSpPr>
      <dsp:spPr>
        <a:xfrm>
          <a:off x="0" y="2342464"/>
          <a:ext cx="3536652" cy="714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289"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Graphical representation(fig. 2)</a:t>
          </a:r>
        </a:p>
      </dsp:txBody>
      <dsp:txXfrm>
        <a:off x="0" y="2342464"/>
        <a:ext cx="3536652" cy="714150"/>
      </dsp:txXfrm>
    </dsp:sp>
    <dsp:sp modelId="{D64CB5D5-837D-47FC-9E42-A26D800BC695}">
      <dsp:nvSpPr>
        <dsp:cNvPr id="0" name=""/>
        <dsp:cNvSpPr/>
      </dsp:nvSpPr>
      <dsp:spPr>
        <a:xfrm>
          <a:off x="0" y="3056614"/>
          <a:ext cx="3536652"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School &amp; Country</a:t>
          </a:r>
        </a:p>
      </dsp:txBody>
      <dsp:txXfrm>
        <a:off x="35125" y="3091739"/>
        <a:ext cx="3466402" cy="649299"/>
      </dsp:txXfrm>
    </dsp:sp>
    <dsp:sp modelId="{08B7B17B-8600-44B0-B235-389E5D71D804}">
      <dsp:nvSpPr>
        <dsp:cNvPr id="0" name=""/>
        <dsp:cNvSpPr/>
      </dsp:nvSpPr>
      <dsp:spPr>
        <a:xfrm>
          <a:off x="0" y="3776164"/>
          <a:ext cx="3536652" cy="714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289"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Graphical representation(fig. 3)</a:t>
          </a:r>
        </a:p>
      </dsp:txBody>
      <dsp:txXfrm>
        <a:off x="0" y="3776164"/>
        <a:ext cx="3536652" cy="7141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3/31/2019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3/31/2019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3</a:t>
            </a:fld>
            <a:endParaRPr lang="en-US"/>
          </a:p>
        </p:txBody>
      </p:sp>
    </p:spTree>
    <p:extLst>
      <p:ext uri="{BB962C8B-B14F-4D97-AF65-F5344CB8AC3E}">
        <p14:creationId xmlns:p14="http://schemas.microsoft.com/office/powerpoint/2010/main" val="596887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8</a:t>
            </a:fld>
            <a:endParaRPr lang="en-US"/>
          </a:p>
        </p:txBody>
      </p:sp>
    </p:spTree>
    <p:extLst>
      <p:ext uri="{BB962C8B-B14F-4D97-AF65-F5344CB8AC3E}">
        <p14:creationId xmlns:p14="http://schemas.microsoft.com/office/powerpoint/2010/main" val="3438703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14</a:t>
            </a:fld>
            <a:endParaRPr lang="en-US"/>
          </a:p>
        </p:txBody>
      </p:sp>
    </p:spTree>
    <p:extLst>
      <p:ext uri="{BB962C8B-B14F-4D97-AF65-F5344CB8AC3E}">
        <p14:creationId xmlns:p14="http://schemas.microsoft.com/office/powerpoint/2010/main" val="2646662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3/31/2019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3/31/2019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3/31/2019</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3/31/2019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3/31/2019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3/31/2019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3/31/2019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3/31/2019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3/31/2019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3/31/2019</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slide" Target="slide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emf"/><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CA" dirty="0"/>
            </a:br>
            <a:r>
              <a:rPr lang="en-CA" dirty="0"/>
              <a:t>INVESTIGATE WORLD UNIVERSITY RANKINGS &amp; FINDING SUITABLE UNIVERSITY</a:t>
            </a:r>
            <a:endParaRPr lang="en-US" dirty="0"/>
          </a:p>
        </p:txBody>
      </p:sp>
      <p:sp>
        <p:nvSpPr>
          <p:cNvPr id="3" name="Subtitle 2"/>
          <p:cNvSpPr>
            <a:spLocks noGrp="1"/>
          </p:cNvSpPr>
          <p:nvPr>
            <p:ph type="subTitle" idx="1"/>
          </p:nvPr>
        </p:nvSpPr>
        <p:spPr/>
        <p:txBody>
          <a:bodyPr/>
          <a:lstStyle/>
          <a:p>
            <a:r>
              <a:rPr lang="en-US" dirty="0"/>
              <a:t>SARTHAK KOTHARI</a:t>
            </a:r>
          </a:p>
          <a:p>
            <a:r>
              <a:rPr lang="en-US" dirty="0"/>
              <a:t>(083753)</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48D43-ABD6-4E74-B67A-0E7547D8B32B}"/>
              </a:ext>
            </a:extLst>
          </p:cNvPr>
          <p:cNvSpPr>
            <a:spLocks noGrp="1"/>
          </p:cNvSpPr>
          <p:nvPr>
            <p:ph type="title"/>
          </p:nvPr>
        </p:nvSpPr>
        <p:spPr/>
        <p:txBody>
          <a:bodyPr/>
          <a:lstStyle/>
          <a:p>
            <a:r>
              <a:rPr lang="en-CA" dirty="0"/>
              <a:t>Stage 4 - Countries</a:t>
            </a:r>
            <a:r>
              <a:rPr lang="en-US" dirty="0"/>
              <a:t> offering better Research in Universities </a:t>
            </a:r>
            <a:endParaRPr lang="en-CA" dirty="0"/>
          </a:p>
        </p:txBody>
      </p:sp>
      <p:sp>
        <p:nvSpPr>
          <p:cNvPr id="3" name="Content Placeholder 2">
            <a:extLst>
              <a:ext uri="{FF2B5EF4-FFF2-40B4-BE49-F238E27FC236}">
                <a16:creationId xmlns:a16="http://schemas.microsoft.com/office/drawing/2014/main" id="{2FCDF090-64E7-4B2C-9ECD-448C79B38641}"/>
              </a:ext>
            </a:extLst>
          </p:cNvPr>
          <p:cNvSpPr>
            <a:spLocks noGrp="1"/>
          </p:cNvSpPr>
          <p:nvPr>
            <p:ph sz="half" idx="1"/>
          </p:nvPr>
        </p:nvSpPr>
        <p:spPr>
          <a:xfrm>
            <a:off x="477788" y="1628800"/>
            <a:ext cx="3608951" cy="4981701"/>
          </a:xfrm>
        </p:spPr>
        <p:txBody>
          <a:bodyPr>
            <a:normAutofit fontScale="92500" lnSpcReduction="10000"/>
          </a:bodyPr>
          <a:lstStyle/>
          <a:p>
            <a:r>
              <a:rPr lang="en-CA" dirty="0"/>
              <a:t>Since we have already considered the list of countries offering best universities we would only consider the countries USA and Canada individually and compare it with European countries and Asian countries as groups</a:t>
            </a:r>
          </a:p>
          <a:p>
            <a:r>
              <a:rPr lang="en-CA" dirty="0"/>
              <a:t>We use density graphs to check the trends for each country.</a:t>
            </a:r>
          </a:p>
        </p:txBody>
      </p:sp>
      <p:pic>
        <p:nvPicPr>
          <p:cNvPr id="5" name="Picture 4">
            <a:extLst>
              <a:ext uri="{FF2B5EF4-FFF2-40B4-BE49-F238E27FC236}">
                <a16:creationId xmlns:a16="http://schemas.microsoft.com/office/drawing/2014/main" id="{AE67AA85-C255-4D4F-A103-D7C66EDA847D}"/>
              </a:ext>
            </a:extLst>
          </p:cNvPr>
          <p:cNvPicPr>
            <a:picLocks noChangeAspect="1"/>
          </p:cNvPicPr>
          <p:nvPr/>
        </p:nvPicPr>
        <p:blipFill>
          <a:blip r:embed="rId2"/>
          <a:stretch>
            <a:fillRect/>
          </a:stretch>
        </p:blipFill>
        <p:spPr>
          <a:xfrm>
            <a:off x="4006180" y="1473200"/>
            <a:ext cx="7936916" cy="5137301"/>
          </a:xfrm>
          <a:prstGeom prst="rect">
            <a:avLst/>
          </a:prstGeom>
        </p:spPr>
      </p:pic>
    </p:spTree>
    <p:extLst>
      <p:ext uri="{BB962C8B-B14F-4D97-AF65-F5344CB8AC3E}">
        <p14:creationId xmlns:p14="http://schemas.microsoft.com/office/powerpoint/2010/main" val="68283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74F3C-BD54-4B28-BF42-BE228D544F49}"/>
              </a:ext>
            </a:extLst>
          </p:cNvPr>
          <p:cNvSpPr>
            <a:spLocks noGrp="1"/>
          </p:cNvSpPr>
          <p:nvPr>
            <p:ph type="title"/>
          </p:nvPr>
        </p:nvSpPr>
        <p:spPr/>
        <p:txBody>
          <a:bodyPr/>
          <a:lstStyle/>
          <a:p>
            <a:r>
              <a:rPr lang="en-CA" dirty="0"/>
              <a:t>Stage 5 – Post Graduation Employment Chances</a:t>
            </a:r>
          </a:p>
        </p:txBody>
      </p:sp>
      <p:sp>
        <p:nvSpPr>
          <p:cNvPr id="3" name="Content Placeholder 2">
            <a:extLst>
              <a:ext uri="{FF2B5EF4-FFF2-40B4-BE49-F238E27FC236}">
                <a16:creationId xmlns:a16="http://schemas.microsoft.com/office/drawing/2014/main" id="{65D1DD0C-A192-4F56-BA4D-F4A890E93618}"/>
              </a:ext>
            </a:extLst>
          </p:cNvPr>
          <p:cNvSpPr>
            <a:spLocks noGrp="1"/>
          </p:cNvSpPr>
          <p:nvPr>
            <p:ph sz="half" idx="1"/>
          </p:nvPr>
        </p:nvSpPr>
        <p:spPr>
          <a:xfrm>
            <a:off x="1117308" y="1701800"/>
            <a:ext cx="9801639" cy="4470400"/>
          </a:xfrm>
        </p:spPr>
        <p:txBody>
          <a:bodyPr/>
          <a:lstStyle/>
          <a:p>
            <a:r>
              <a:rPr lang="en-CA" dirty="0"/>
              <a:t>We have consider Canada, USA and United Kingdom(U.K) top 10 universities based on Alumni Employment data in </a:t>
            </a:r>
            <a:r>
              <a:rPr lang="en-CA" dirty="0" err="1"/>
              <a:t>CWURData</a:t>
            </a:r>
            <a:endParaRPr lang="en-CA" dirty="0"/>
          </a:p>
          <a:p>
            <a:r>
              <a:rPr lang="en-CA" dirty="0"/>
              <a:t>This scaling is done based on alumni employment record for the most recent year.</a:t>
            </a:r>
          </a:p>
          <a:p>
            <a:r>
              <a:rPr lang="en-CA" dirty="0"/>
              <a:t>We store this information in form of table.</a:t>
            </a:r>
          </a:p>
          <a:p>
            <a:r>
              <a:rPr lang="en-CA" dirty="0"/>
              <a:t>We have further used scatter plot for visual understanding</a:t>
            </a:r>
          </a:p>
        </p:txBody>
      </p:sp>
    </p:spTree>
    <p:extLst>
      <p:ext uri="{BB962C8B-B14F-4D97-AF65-F5344CB8AC3E}">
        <p14:creationId xmlns:p14="http://schemas.microsoft.com/office/powerpoint/2010/main" val="35164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ED255-9410-4F7A-8BE1-F95C45E550FF}"/>
              </a:ext>
            </a:extLst>
          </p:cNvPr>
          <p:cNvSpPr>
            <a:spLocks noGrp="1"/>
          </p:cNvSpPr>
          <p:nvPr>
            <p:ph type="title"/>
          </p:nvPr>
        </p:nvSpPr>
        <p:spPr/>
        <p:txBody>
          <a:bodyPr/>
          <a:lstStyle/>
          <a:p>
            <a:r>
              <a:rPr lang="en-CA" dirty="0"/>
              <a:t>Collected Information processing</a:t>
            </a:r>
          </a:p>
        </p:txBody>
      </p:sp>
      <p:sp>
        <p:nvSpPr>
          <p:cNvPr id="3" name="Content Placeholder 2">
            <a:extLst>
              <a:ext uri="{FF2B5EF4-FFF2-40B4-BE49-F238E27FC236}">
                <a16:creationId xmlns:a16="http://schemas.microsoft.com/office/drawing/2014/main" id="{2FE40A50-3E84-4838-848A-94E312480153}"/>
              </a:ext>
            </a:extLst>
          </p:cNvPr>
          <p:cNvSpPr>
            <a:spLocks noGrp="1"/>
          </p:cNvSpPr>
          <p:nvPr>
            <p:ph sz="half" idx="1"/>
          </p:nvPr>
        </p:nvSpPr>
        <p:spPr/>
        <p:txBody>
          <a:bodyPr/>
          <a:lstStyle/>
          <a:p>
            <a:r>
              <a:rPr lang="en-CA" dirty="0"/>
              <a:t>Table format</a:t>
            </a:r>
          </a:p>
          <a:p>
            <a:endParaRPr lang="en-CA" dirty="0"/>
          </a:p>
        </p:txBody>
      </p:sp>
      <p:sp>
        <p:nvSpPr>
          <p:cNvPr id="4" name="Content Placeholder 3">
            <a:extLst>
              <a:ext uri="{FF2B5EF4-FFF2-40B4-BE49-F238E27FC236}">
                <a16:creationId xmlns:a16="http://schemas.microsoft.com/office/drawing/2014/main" id="{8A25FD2C-F34E-4E46-B719-88DE8AC13E27}"/>
              </a:ext>
            </a:extLst>
          </p:cNvPr>
          <p:cNvSpPr>
            <a:spLocks noGrp="1"/>
          </p:cNvSpPr>
          <p:nvPr>
            <p:ph sz="half" idx="2"/>
          </p:nvPr>
        </p:nvSpPr>
        <p:spPr/>
        <p:txBody>
          <a:bodyPr/>
          <a:lstStyle/>
          <a:p>
            <a:r>
              <a:rPr lang="en-CA" dirty="0"/>
              <a:t>Scatter Plot</a:t>
            </a:r>
          </a:p>
          <a:p>
            <a:endParaRPr lang="en-CA" dirty="0"/>
          </a:p>
        </p:txBody>
      </p:sp>
      <p:pic>
        <p:nvPicPr>
          <p:cNvPr id="5" name="Picture 4">
            <a:extLst>
              <a:ext uri="{FF2B5EF4-FFF2-40B4-BE49-F238E27FC236}">
                <a16:creationId xmlns:a16="http://schemas.microsoft.com/office/drawing/2014/main" id="{F344117D-595C-4D6B-A7A8-5A6508A72EF1}"/>
              </a:ext>
            </a:extLst>
          </p:cNvPr>
          <p:cNvPicPr>
            <a:picLocks noChangeAspect="1"/>
          </p:cNvPicPr>
          <p:nvPr/>
        </p:nvPicPr>
        <p:blipFill>
          <a:blip r:embed="rId2"/>
          <a:stretch>
            <a:fillRect/>
          </a:stretch>
        </p:blipFill>
        <p:spPr>
          <a:xfrm>
            <a:off x="1000060" y="2272865"/>
            <a:ext cx="5211601" cy="3328270"/>
          </a:xfrm>
          <a:prstGeom prst="rect">
            <a:avLst/>
          </a:prstGeom>
        </p:spPr>
      </p:pic>
      <p:pic>
        <p:nvPicPr>
          <p:cNvPr id="6" name="Picture 5">
            <a:extLst>
              <a:ext uri="{FF2B5EF4-FFF2-40B4-BE49-F238E27FC236}">
                <a16:creationId xmlns:a16="http://schemas.microsoft.com/office/drawing/2014/main" id="{0E3F96AB-72EB-4315-89FC-185F8D590160}"/>
              </a:ext>
            </a:extLst>
          </p:cNvPr>
          <p:cNvPicPr>
            <a:picLocks noChangeAspect="1"/>
          </p:cNvPicPr>
          <p:nvPr/>
        </p:nvPicPr>
        <p:blipFill>
          <a:blip r:embed="rId3"/>
          <a:stretch>
            <a:fillRect/>
          </a:stretch>
        </p:blipFill>
        <p:spPr>
          <a:xfrm>
            <a:off x="6526460" y="2204863"/>
            <a:ext cx="4802894" cy="3396271"/>
          </a:xfrm>
          <a:prstGeom prst="rect">
            <a:avLst/>
          </a:prstGeom>
        </p:spPr>
      </p:pic>
    </p:spTree>
    <p:extLst>
      <p:ext uri="{BB962C8B-B14F-4D97-AF65-F5344CB8AC3E}">
        <p14:creationId xmlns:p14="http://schemas.microsoft.com/office/powerpoint/2010/main" val="206040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4BEAAE-BD06-4E95-A3BB-20E6FEE74CA7}"/>
              </a:ext>
            </a:extLst>
          </p:cNvPr>
          <p:cNvSpPr>
            <a:spLocks noGrp="1"/>
          </p:cNvSpPr>
          <p:nvPr>
            <p:ph type="title"/>
          </p:nvPr>
        </p:nvSpPr>
        <p:spPr/>
        <p:txBody>
          <a:bodyPr/>
          <a:lstStyle/>
          <a:p>
            <a:r>
              <a:rPr lang="en-CA" dirty="0"/>
              <a:t>Stage 6 – Universities with most  International Students</a:t>
            </a:r>
          </a:p>
        </p:txBody>
      </p:sp>
      <p:sp>
        <p:nvSpPr>
          <p:cNvPr id="6" name="Content Placeholder 5">
            <a:extLst>
              <a:ext uri="{FF2B5EF4-FFF2-40B4-BE49-F238E27FC236}">
                <a16:creationId xmlns:a16="http://schemas.microsoft.com/office/drawing/2014/main" id="{C25D7C65-6FD3-4E0D-A441-7212FD6BC963}"/>
              </a:ext>
            </a:extLst>
          </p:cNvPr>
          <p:cNvSpPr>
            <a:spLocks noGrp="1"/>
          </p:cNvSpPr>
          <p:nvPr>
            <p:ph sz="half" idx="1"/>
          </p:nvPr>
        </p:nvSpPr>
        <p:spPr>
          <a:xfrm>
            <a:off x="1117309" y="1701800"/>
            <a:ext cx="4531016" cy="4895552"/>
          </a:xfrm>
        </p:spPr>
        <p:txBody>
          <a:bodyPr>
            <a:normAutofit fontScale="85000" lnSpcReduction="10000"/>
          </a:bodyPr>
          <a:lstStyle/>
          <a:p>
            <a:r>
              <a:rPr lang="en-US" dirty="0"/>
              <a:t>International Students tend to opt for Public universities with a reputation and high employment, research and citation rate.</a:t>
            </a:r>
          </a:p>
          <a:p>
            <a:r>
              <a:rPr lang="en-US" dirty="0"/>
              <a:t>Following the current trend we see that most international students are opting for countries USA, Canada &amp; Australia.</a:t>
            </a:r>
          </a:p>
          <a:p>
            <a:r>
              <a:rPr lang="en-US" dirty="0"/>
              <a:t>Since we have already compared and observed that USA and Canada are the countries with most outstanding results, we check for the international students in these two countries. </a:t>
            </a:r>
            <a:endParaRPr lang="en-CA" dirty="0"/>
          </a:p>
        </p:txBody>
      </p:sp>
      <p:pic>
        <p:nvPicPr>
          <p:cNvPr id="8" name="Content Placeholder 7">
            <a:extLst>
              <a:ext uri="{FF2B5EF4-FFF2-40B4-BE49-F238E27FC236}">
                <a16:creationId xmlns:a16="http://schemas.microsoft.com/office/drawing/2014/main" id="{35EA690B-C5E6-4BA4-A7BE-E9D29C0760C1}"/>
              </a:ext>
            </a:extLst>
          </p:cNvPr>
          <p:cNvPicPr>
            <a:picLocks noGrp="1" noChangeAspect="1"/>
          </p:cNvPicPr>
          <p:nvPr>
            <p:ph sz="half" idx="2"/>
          </p:nvPr>
        </p:nvPicPr>
        <p:blipFill>
          <a:blip r:embed="rId2"/>
          <a:stretch>
            <a:fillRect/>
          </a:stretch>
        </p:blipFill>
        <p:spPr>
          <a:xfrm>
            <a:off x="5590356" y="1845816"/>
            <a:ext cx="6346269" cy="4319488"/>
          </a:xfrm>
          <a:prstGeom prst="rect">
            <a:avLst/>
          </a:prstGeom>
        </p:spPr>
      </p:pic>
    </p:spTree>
    <p:extLst>
      <p:ext uri="{BB962C8B-B14F-4D97-AF65-F5344CB8AC3E}">
        <p14:creationId xmlns:p14="http://schemas.microsoft.com/office/powerpoint/2010/main" val="1651553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Finalizing Country and University</a:t>
            </a:r>
          </a:p>
        </p:txBody>
      </p:sp>
      <p:sp>
        <p:nvSpPr>
          <p:cNvPr id="3" name="Text Placeholder 2"/>
          <p:cNvSpPr>
            <a:spLocks noGrp="1"/>
          </p:cNvSpPr>
          <p:nvPr>
            <p:ph type="body" idx="1"/>
          </p:nvPr>
        </p:nvSpPr>
        <p:spPr/>
        <p:txBody>
          <a:bodyPr/>
          <a:lstStyle/>
          <a:p>
            <a:r>
              <a:rPr lang="en-US" dirty="0"/>
              <a:t>Final Steps</a:t>
            </a:r>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21C5-2C10-4D5F-BD45-297CCA0185AA}"/>
              </a:ext>
            </a:extLst>
          </p:cNvPr>
          <p:cNvSpPr>
            <a:spLocks noGrp="1"/>
          </p:cNvSpPr>
          <p:nvPr>
            <p:ph type="title"/>
          </p:nvPr>
        </p:nvSpPr>
        <p:spPr/>
        <p:txBody>
          <a:bodyPr/>
          <a:lstStyle/>
          <a:p>
            <a:r>
              <a:rPr lang="en-US" dirty="0"/>
              <a:t>Stage 7 - Quality of Teaching and Faculty in Canada </a:t>
            </a:r>
            <a:endParaRPr lang="en-CA" dirty="0"/>
          </a:p>
        </p:txBody>
      </p:sp>
      <p:sp>
        <p:nvSpPr>
          <p:cNvPr id="3" name="Content Placeholder 2">
            <a:extLst>
              <a:ext uri="{FF2B5EF4-FFF2-40B4-BE49-F238E27FC236}">
                <a16:creationId xmlns:a16="http://schemas.microsoft.com/office/drawing/2014/main" id="{1D098971-F07F-46E9-A4CF-478C61022F90}"/>
              </a:ext>
            </a:extLst>
          </p:cNvPr>
          <p:cNvSpPr>
            <a:spLocks noGrp="1"/>
          </p:cNvSpPr>
          <p:nvPr>
            <p:ph sz="half" idx="1"/>
          </p:nvPr>
        </p:nvSpPr>
        <p:spPr>
          <a:xfrm>
            <a:off x="1142707" y="1700808"/>
            <a:ext cx="10172993" cy="1511176"/>
          </a:xfrm>
        </p:spPr>
        <p:txBody>
          <a:bodyPr>
            <a:normAutofit lnSpcReduction="10000"/>
          </a:bodyPr>
          <a:lstStyle/>
          <a:p>
            <a:r>
              <a:rPr lang="en-US" dirty="0"/>
              <a:t>Quality of Education is important and so is knowing the quality of the Faculty in the university. We here consider the quality of teaching as well as the quality of faculty using the most recent data available (2015 in our case). </a:t>
            </a:r>
            <a:endParaRPr lang="en-CA" dirty="0"/>
          </a:p>
        </p:txBody>
      </p:sp>
      <p:pic>
        <p:nvPicPr>
          <p:cNvPr id="5" name="Content Placeholder 4">
            <a:extLst>
              <a:ext uri="{FF2B5EF4-FFF2-40B4-BE49-F238E27FC236}">
                <a16:creationId xmlns:a16="http://schemas.microsoft.com/office/drawing/2014/main" id="{D3DF7BB1-219F-4871-AE9D-B52869D3D538}"/>
              </a:ext>
            </a:extLst>
          </p:cNvPr>
          <p:cNvPicPr>
            <a:picLocks noGrp="1" noChangeAspect="1"/>
          </p:cNvPicPr>
          <p:nvPr>
            <p:ph sz="half" idx="2"/>
          </p:nvPr>
        </p:nvPicPr>
        <p:blipFill>
          <a:blip r:embed="rId2"/>
          <a:stretch>
            <a:fillRect/>
          </a:stretch>
        </p:blipFill>
        <p:spPr>
          <a:xfrm>
            <a:off x="1117600" y="3211984"/>
            <a:ext cx="4976812" cy="2910520"/>
          </a:xfrm>
          <a:prstGeom prst="rect">
            <a:avLst/>
          </a:prstGeom>
        </p:spPr>
      </p:pic>
      <p:pic>
        <p:nvPicPr>
          <p:cNvPr id="7" name="Picture 6">
            <a:extLst>
              <a:ext uri="{FF2B5EF4-FFF2-40B4-BE49-F238E27FC236}">
                <a16:creationId xmlns:a16="http://schemas.microsoft.com/office/drawing/2014/main" id="{63CDE8B6-E6F5-40A7-B313-DDCA0F7B8340}"/>
              </a:ext>
            </a:extLst>
          </p:cNvPr>
          <p:cNvPicPr>
            <a:picLocks noChangeAspect="1"/>
          </p:cNvPicPr>
          <p:nvPr/>
        </p:nvPicPr>
        <p:blipFill>
          <a:blip r:embed="rId3"/>
          <a:stretch>
            <a:fillRect/>
          </a:stretch>
        </p:blipFill>
        <p:spPr>
          <a:xfrm>
            <a:off x="6319957" y="3211985"/>
            <a:ext cx="4977104" cy="2940326"/>
          </a:xfrm>
          <a:prstGeom prst="rect">
            <a:avLst/>
          </a:prstGeom>
        </p:spPr>
      </p:pic>
    </p:spTree>
    <p:extLst>
      <p:ext uri="{BB962C8B-B14F-4D97-AF65-F5344CB8AC3E}">
        <p14:creationId xmlns:p14="http://schemas.microsoft.com/office/powerpoint/2010/main" val="251266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EC720-44EC-45A4-BE84-D1E2B448AFD0}"/>
              </a:ext>
            </a:extLst>
          </p:cNvPr>
          <p:cNvSpPr>
            <a:spLocks noGrp="1"/>
          </p:cNvSpPr>
          <p:nvPr>
            <p:ph type="title"/>
          </p:nvPr>
        </p:nvSpPr>
        <p:spPr/>
        <p:txBody>
          <a:bodyPr/>
          <a:lstStyle/>
          <a:p>
            <a:r>
              <a:rPr lang="en-CA" dirty="0"/>
              <a:t>Stage 8 – Searching Top Canadian Universities</a:t>
            </a:r>
            <a:endParaRPr lang="en-CA" b="1" dirty="0"/>
          </a:p>
        </p:txBody>
      </p:sp>
      <p:sp>
        <p:nvSpPr>
          <p:cNvPr id="3" name="Content Placeholder 2">
            <a:extLst>
              <a:ext uri="{FF2B5EF4-FFF2-40B4-BE49-F238E27FC236}">
                <a16:creationId xmlns:a16="http://schemas.microsoft.com/office/drawing/2014/main" id="{B9EC0AB2-EE49-47B9-895B-495CE46747C0}"/>
              </a:ext>
            </a:extLst>
          </p:cNvPr>
          <p:cNvSpPr>
            <a:spLocks noGrp="1"/>
          </p:cNvSpPr>
          <p:nvPr>
            <p:ph sz="half" idx="1"/>
          </p:nvPr>
        </p:nvSpPr>
        <p:spPr>
          <a:xfrm>
            <a:off x="1117309" y="1585168"/>
            <a:ext cx="10157354" cy="1583184"/>
          </a:xfrm>
        </p:spPr>
        <p:txBody>
          <a:bodyPr>
            <a:normAutofit fontScale="92500" lnSpcReduction="10000"/>
          </a:bodyPr>
          <a:lstStyle/>
          <a:p>
            <a:r>
              <a:rPr lang="en-US" dirty="0"/>
              <a:t>Since Canada has shown growth in recent years we would only refer to the most recent data available to us to find out the top universities.</a:t>
            </a:r>
          </a:p>
          <a:p>
            <a:r>
              <a:rPr lang="en-CA" dirty="0"/>
              <a:t>We refer to both the Times and CWUR datasets to derive the results in the data-frames</a:t>
            </a:r>
          </a:p>
        </p:txBody>
      </p:sp>
      <p:pic>
        <p:nvPicPr>
          <p:cNvPr id="8" name="Picture 7">
            <a:extLst>
              <a:ext uri="{FF2B5EF4-FFF2-40B4-BE49-F238E27FC236}">
                <a16:creationId xmlns:a16="http://schemas.microsoft.com/office/drawing/2014/main" id="{92E270A3-C7CE-445B-A050-58122AD7FE41}"/>
              </a:ext>
            </a:extLst>
          </p:cNvPr>
          <p:cNvPicPr>
            <a:picLocks noChangeAspect="1"/>
          </p:cNvPicPr>
          <p:nvPr/>
        </p:nvPicPr>
        <p:blipFill>
          <a:blip r:embed="rId2"/>
          <a:stretch>
            <a:fillRect/>
          </a:stretch>
        </p:blipFill>
        <p:spPr>
          <a:xfrm>
            <a:off x="5924533" y="3151609"/>
            <a:ext cx="4850401" cy="3485534"/>
          </a:xfrm>
          <a:prstGeom prst="rect">
            <a:avLst/>
          </a:prstGeom>
        </p:spPr>
      </p:pic>
      <p:pic>
        <p:nvPicPr>
          <p:cNvPr id="9" name="Picture 8">
            <a:extLst>
              <a:ext uri="{FF2B5EF4-FFF2-40B4-BE49-F238E27FC236}">
                <a16:creationId xmlns:a16="http://schemas.microsoft.com/office/drawing/2014/main" id="{8DF8C094-2F27-49C9-9CD5-8A6B74227782}"/>
              </a:ext>
            </a:extLst>
          </p:cNvPr>
          <p:cNvPicPr>
            <a:picLocks noChangeAspect="1"/>
          </p:cNvPicPr>
          <p:nvPr/>
        </p:nvPicPr>
        <p:blipFill>
          <a:blip r:embed="rId3"/>
          <a:stretch>
            <a:fillRect/>
          </a:stretch>
        </p:blipFill>
        <p:spPr>
          <a:xfrm>
            <a:off x="1363474" y="3168352"/>
            <a:ext cx="4314894" cy="3485534"/>
          </a:xfrm>
          <a:prstGeom prst="rect">
            <a:avLst/>
          </a:prstGeom>
        </p:spPr>
      </p:pic>
    </p:spTree>
    <p:extLst>
      <p:ext uri="{BB962C8B-B14F-4D97-AF65-F5344CB8AC3E}">
        <p14:creationId xmlns:p14="http://schemas.microsoft.com/office/powerpoint/2010/main" val="3202766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512A-A041-446D-98B4-0FCBCE4DA5AB}"/>
              </a:ext>
            </a:extLst>
          </p:cNvPr>
          <p:cNvSpPr>
            <a:spLocks noGrp="1"/>
          </p:cNvSpPr>
          <p:nvPr>
            <p:ph type="title"/>
          </p:nvPr>
        </p:nvSpPr>
        <p:spPr/>
        <p:txBody>
          <a:bodyPr/>
          <a:lstStyle/>
          <a:p>
            <a:r>
              <a:rPr lang="en-CA" dirty="0"/>
              <a:t>Stage 9 - My University Ranking : National and World</a:t>
            </a:r>
          </a:p>
        </p:txBody>
      </p:sp>
      <p:sp>
        <p:nvSpPr>
          <p:cNvPr id="3" name="Content Placeholder 2">
            <a:extLst>
              <a:ext uri="{FF2B5EF4-FFF2-40B4-BE49-F238E27FC236}">
                <a16:creationId xmlns:a16="http://schemas.microsoft.com/office/drawing/2014/main" id="{624949CC-1841-4D42-BA48-568807C80752}"/>
              </a:ext>
            </a:extLst>
          </p:cNvPr>
          <p:cNvSpPr>
            <a:spLocks noGrp="1"/>
          </p:cNvSpPr>
          <p:nvPr>
            <p:ph sz="half" idx="1"/>
          </p:nvPr>
        </p:nvSpPr>
        <p:spPr/>
        <p:txBody>
          <a:bodyPr/>
          <a:lstStyle/>
          <a:p>
            <a:r>
              <a:rPr lang="en-US" dirty="0"/>
              <a:t>Once we have selected the potential university we find out more details of that particular university such as its World and National ranking.</a:t>
            </a:r>
          </a:p>
          <a:p>
            <a:r>
              <a:rPr lang="en-CA" dirty="0"/>
              <a:t>We refer to both CWUR and Times data and store the national rank value in data frame</a:t>
            </a:r>
            <a:endParaRPr lang="en-US" dirty="0"/>
          </a:p>
        </p:txBody>
      </p:sp>
      <p:sp>
        <p:nvSpPr>
          <p:cNvPr id="4" name="Content Placeholder 3">
            <a:extLst>
              <a:ext uri="{FF2B5EF4-FFF2-40B4-BE49-F238E27FC236}">
                <a16:creationId xmlns:a16="http://schemas.microsoft.com/office/drawing/2014/main" id="{1B5005E7-EEC0-4606-9A3A-546125600FE0}"/>
              </a:ext>
            </a:extLst>
          </p:cNvPr>
          <p:cNvSpPr>
            <a:spLocks noGrp="1"/>
          </p:cNvSpPr>
          <p:nvPr>
            <p:ph sz="half" idx="2"/>
          </p:nvPr>
        </p:nvSpPr>
        <p:spPr/>
        <p:txBody>
          <a:bodyPr/>
          <a:lstStyle/>
          <a:p>
            <a:r>
              <a:rPr lang="en-CA" dirty="0"/>
              <a:t>We refer to the trend for the world ranking.</a:t>
            </a:r>
          </a:p>
          <a:p>
            <a:endParaRPr lang="en-CA" dirty="0"/>
          </a:p>
        </p:txBody>
      </p:sp>
      <p:pic>
        <p:nvPicPr>
          <p:cNvPr id="6" name="Picture 5">
            <a:extLst>
              <a:ext uri="{FF2B5EF4-FFF2-40B4-BE49-F238E27FC236}">
                <a16:creationId xmlns:a16="http://schemas.microsoft.com/office/drawing/2014/main" id="{A44552A0-4DA7-421A-A617-2E2FC6ADCCAE}"/>
              </a:ext>
            </a:extLst>
          </p:cNvPr>
          <p:cNvPicPr>
            <a:picLocks noChangeAspect="1"/>
          </p:cNvPicPr>
          <p:nvPr/>
        </p:nvPicPr>
        <p:blipFill>
          <a:blip r:embed="rId2"/>
          <a:stretch>
            <a:fillRect/>
          </a:stretch>
        </p:blipFill>
        <p:spPr>
          <a:xfrm>
            <a:off x="6177233" y="2453866"/>
            <a:ext cx="5469601" cy="3718334"/>
          </a:xfrm>
          <a:prstGeom prst="rect">
            <a:avLst/>
          </a:prstGeom>
        </p:spPr>
      </p:pic>
    </p:spTree>
    <p:extLst>
      <p:ext uri="{BB962C8B-B14F-4D97-AF65-F5344CB8AC3E}">
        <p14:creationId xmlns:p14="http://schemas.microsoft.com/office/powerpoint/2010/main" val="3780025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D233-0E2B-4E3D-83AA-661AF0C00BD7}"/>
              </a:ext>
            </a:extLst>
          </p:cNvPr>
          <p:cNvSpPr>
            <a:spLocks noGrp="1"/>
          </p:cNvSpPr>
          <p:nvPr>
            <p:ph type="title"/>
          </p:nvPr>
        </p:nvSpPr>
        <p:spPr/>
        <p:txBody>
          <a:bodyPr/>
          <a:lstStyle/>
          <a:p>
            <a:r>
              <a:rPr lang="en-CA" dirty="0"/>
              <a:t>Stage 10 – Recent Research and Teaching Quality</a:t>
            </a:r>
          </a:p>
        </p:txBody>
      </p:sp>
      <p:sp>
        <p:nvSpPr>
          <p:cNvPr id="3" name="Content Placeholder 2">
            <a:extLst>
              <a:ext uri="{FF2B5EF4-FFF2-40B4-BE49-F238E27FC236}">
                <a16:creationId xmlns:a16="http://schemas.microsoft.com/office/drawing/2014/main" id="{AFF42572-FB89-4142-B813-B86B8D6BB0DA}"/>
              </a:ext>
            </a:extLst>
          </p:cNvPr>
          <p:cNvSpPr>
            <a:spLocks noGrp="1"/>
          </p:cNvSpPr>
          <p:nvPr>
            <p:ph sz="half" idx="1"/>
          </p:nvPr>
        </p:nvSpPr>
        <p:spPr/>
        <p:txBody>
          <a:bodyPr/>
          <a:lstStyle/>
          <a:p>
            <a:r>
              <a:rPr lang="en-CA" dirty="0"/>
              <a:t>Research </a:t>
            </a:r>
          </a:p>
          <a:p>
            <a:endParaRPr lang="en-CA" dirty="0"/>
          </a:p>
        </p:txBody>
      </p:sp>
      <p:sp>
        <p:nvSpPr>
          <p:cNvPr id="4" name="Content Placeholder 3">
            <a:extLst>
              <a:ext uri="{FF2B5EF4-FFF2-40B4-BE49-F238E27FC236}">
                <a16:creationId xmlns:a16="http://schemas.microsoft.com/office/drawing/2014/main" id="{5B54CD0D-0CC5-4CAF-AD3C-8D5396B66940}"/>
              </a:ext>
            </a:extLst>
          </p:cNvPr>
          <p:cNvSpPr>
            <a:spLocks noGrp="1"/>
          </p:cNvSpPr>
          <p:nvPr>
            <p:ph sz="half" idx="2"/>
          </p:nvPr>
        </p:nvSpPr>
        <p:spPr/>
        <p:txBody>
          <a:bodyPr/>
          <a:lstStyle/>
          <a:p>
            <a:r>
              <a:rPr lang="en-CA" dirty="0"/>
              <a:t>Teaching</a:t>
            </a:r>
          </a:p>
          <a:p>
            <a:endParaRPr lang="en-CA" dirty="0"/>
          </a:p>
        </p:txBody>
      </p:sp>
      <p:pic>
        <p:nvPicPr>
          <p:cNvPr id="5" name="Picture 4">
            <a:extLst>
              <a:ext uri="{FF2B5EF4-FFF2-40B4-BE49-F238E27FC236}">
                <a16:creationId xmlns:a16="http://schemas.microsoft.com/office/drawing/2014/main" id="{75472C70-53E1-4C94-A5A6-4428C07B3615}"/>
              </a:ext>
            </a:extLst>
          </p:cNvPr>
          <p:cNvPicPr>
            <a:picLocks noChangeAspect="1"/>
          </p:cNvPicPr>
          <p:nvPr/>
        </p:nvPicPr>
        <p:blipFill>
          <a:blip r:embed="rId2"/>
          <a:stretch>
            <a:fillRect/>
          </a:stretch>
        </p:blipFill>
        <p:spPr>
          <a:xfrm>
            <a:off x="1053852" y="2452900"/>
            <a:ext cx="4876201" cy="3640396"/>
          </a:xfrm>
          <a:prstGeom prst="rect">
            <a:avLst/>
          </a:prstGeom>
        </p:spPr>
      </p:pic>
      <p:pic>
        <p:nvPicPr>
          <p:cNvPr id="6" name="Picture 5">
            <a:extLst>
              <a:ext uri="{FF2B5EF4-FFF2-40B4-BE49-F238E27FC236}">
                <a16:creationId xmlns:a16="http://schemas.microsoft.com/office/drawing/2014/main" id="{6F5556E2-B1A0-4BAD-B8CC-404F7D8BE34A}"/>
              </a:ext>
            </a:extLst>
          </p:cNvPr>
          <p:cNvPicPr>
            <a:picLocks noChangeAspect="1"/>
          </p:cNvPicPr>
          <p:nvPr/>
        </p:nvPicPr>
        <p:blipFill>
          <a:blip r:embed="rId3"/>
          <a:stretch>
            <a:fillRect/>
          </a:stretch>
        </p:blipFill>
        <p:spPr>
          <a:xfrm>
            <a:off x="6262396" y="2452901"/>
            <a:ext cx="4850401" cy="3640396"/>
          </a:xfrm>
          <a:prstGeom prst="rect">
            <a:avLst/>
          </a:prstGeom>
        </p:spPr>
      </p:pic>
    </p:spTree>
    <p:extLst>
      <p:ext uri="{BB962C8B-B14F-4D97-AF65-F5344CB8AC3E}">
        <p14:creationId xmlns:p14="http://schemas.microsoft.com/office/powerpoint/2010/main" val="17700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EDD70-5234-4F13-A2AB-981B4D9E70A8}"/>
              </a:ext>
            </a:extLst>
          </p:cNvPr>
          <p:cNvSpPr>
            <a:spLocks noGrp="1"/>
          </p:cNvSpPr>
          <p:nvPr>
            <p:ph type="title"/>
          </p:nvPr>
        </p:nvSpPr>
        <p:spPr>
          <a:xfrm>
            <a:off x="909836" y="2924944"/>
            <a:ext cx="7008574" cy="1930400"/>
          </a:xfrm>
        </p:spPr>
        <p:txBody>
          <a:bodyPr/>
          <a:lstStyle/>
          <a:p>
            <a:r>
              <a:rPr lang="en-CA" dirty="0"/>
              <a:t>	Thank You</a:t>
            </a:r>
          </a:p>
        </p:txBody>
      </p:sp>
    </p:spTree>
    <p:extLst>
      <p:ext uri="{BB962C8B-B14F-4D97-AF65-F5344CB8AC3E}">
        <p14:creationId xmlns:p14="http://schemas.microsoft.com/office/powerpoint/2010/main" val="5864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000" dirty="0"/>
              <a:t>INVESTIGATING &amp; SELECTING UNIVERSITY</a:t>
            </a:r>
          </a:p>
        </p:txBody>
      </p:sp>
      <p:sp>
        <p:nvSpPr>
          <p:cNvPr id="14" name="Content Placeholder 13"/>
          <p:cNvSpPr>
            <a:spLocks noGrp="1"/>
          </p:cNvSpPr>
          <p:nvPr>
            <p:ph idx="1"/>
          </p:nvPr>
        </p:nvSpPr>
        <p:spPr/>
        <p:txBody>
          <a:bodyPr/>
          <a:lstStyle/>
          <a:p>
            <a:pPr marL="457200" indent="-457200">
              <a:buFont typeface="+mj-lt"/>
              <a:buAutoNum type="arabicPeriod"/>
            </a:pPr>
            <a:r>
              <a:rPr lang="en-US" dirty="0">
                <a:hlinkClick r:id="rId2" action="ppaction://hlinksldjump"/>
              </a:rPr>
              <a:t>Countries</a:t>
            </a:r>
            <a:r>
              <a:rPr lang="en-US" dirty="0"/>
              <a:t> having good universities</a:t>
            </a:r>
          </a:p>
          <a:p>
            <a:pPr marL="457200" indent="-457200">
              <a:buFont typeface="+mj-lt"/>
              <a:buAutoNum type="arabicPeriod"/>
            </a:pPr>
            <a:r>
              <a:rPr lang="en-US" dirty="0">
                <a:hlinkClick r:id="rId3" action="ppaction://hlinksldjump"/>
              </a:rPr>
              <a:t>Comparing</a:t>
            </a:r>
            <a:r>
              <a:rPr lang="en-US" dirty="0"/>
              <a:t> the Top countries offering most top rank universities</a:t>
            </a:r>
          </a:p>
          <a:p>
            <a:pPr marL="457200" indent="-457200">
              <a:buFont typeface="+mj-lt"/>
              <a:buAutoNum type="arabicPeriod"/>
            </a:pPr>
            <a:r>
              <a:rPr lang="en-US" dirty="0">
                <a:hlinkClick r:id="rId4" action="ppaction://hlinksldjump"/>
              </a:rPr>
              <a:t>Narrowing</a:t>
            </a:r>
            <a:r>
              <a:rPr lang="en-US" dirty="0"/>
              <a:t> the search and selecting suitable country and university.</a:t>
            </a:r>
          </a:p>
          <a:p>
            <a:endParaRPr lang="en-US" dirty="0"/>
          </a:p>
        </p:txBody>
      </p:sp>
      <p:pic>
        <p:nvPicPr>
          <p:cNvPr id="2" name="Picture 1">
            <a:extLst>
              <a:ext uri="{FF2B5EF4-FFF2-40B4-BE49-F238E27FC236}">
                <a16:creationId xmlns:a16="http://schemas.microsoft.com/office/drawing/2014/main" id="{58C05C15-53C6-4943-950A-8B71295B6AAD}"/>
              </a:ext>
            </a:extLst>
          </p:cNvPr>
          <p:cNvPicPr>
            <a:picLocks noChangeAspect="1"/>
          </p:cNvPicPr>
          <p:nvPr/>
        </p:nvPicPr>
        <p:blipFill rotWithShape="1">
          <a:blip r:embed="rId5"/>
          <a:srcRect l="9249" t="8904" r="5565" b="6164"/>
          <a:stretch/>
        </p:blipFill>
        <p:spPr>
          <a:xfrm>
            <a:off x="4500000" y="3573264"/>
            <a:ext cx="2484000" cy="2232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868" y="2276872"/>
            <a:ext cx="7008574" cy="1930400"/>
          </a:xfrm>
        </p:spPr>
        <p:txBody>
          <a:bodyPr/>
          <a:lstStyle/>
          <a:p>
            <a:r>
              <a:rPr lang="en-US" dirty="0"/>
              <a:t>Countries with Good Universities</a:t>
            </a:r>
          </a:p>
        </p:txBody>
      </p:sp>
      <p:sp>
        <p:nvSpPr>
          <p:cNvPr id="3" name="Text Placeholder 2"/>
          <p:cNvSpPr>
            <a:spLocks noGrp="1"/>
          </p:cNvSpPr>
          <p:nvPr>
            <p:ph type="body" idx="1"/>
          </p:nvPr>
        </p:nvSpPr>
        <p:spPr>
          <a:xfrm>
            <a:off x="261764" y="548680"/>
            <a:ext cx="7008574" cy="1296987"/>
          </a:xfrm>
        </p:spPr>
        <p:txBody>
          <a:bodyPr/>
          <a:lstStyle/>
          <a:p>
            <a:r>
              <a:rPr lang="en-US" dirty="0"/>
              <a:t>Primary Steps</a:t>
            </a:r>
          </a:p>
        </p:txBody>
      </p:sp>
    </p:spTree>
    <p:extLst>
      <p:ext uri="{BB962C8B-B14F-4D97-AF65-F5344CB8AC3E}">
        <p14:creationId xmlns:p14="http://schemas.microsoft.com/office/powerpoint/2010/main" val="4219295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Top ranked Universities across the Globe</a:t>
            </a:r>
          </a:p>
        </p:txBody>
      </p:sp>
      <p:pic>
        <p:nvPicPr>
          <p:cNvPr id="4" name="Content Placeholder 3">
            <a:extLst>
              <a:ext uri="{FF2B5EF4-FFF2-40B4-BE49-F238E27FC236}">
                <a16:creationId xmlns:a16="http://schemas.microsoft.com/office/drawing/2014/main" id="{A33B166B-E2FA-4C9C-99F2-1923060D3106}"/>
              </a:ext>
            </a:extLst>
          </p:cNvPr>
          <p:cNvPicPr>
            <a:picLocks noGrp="1" noChangeAspect="1"/>
          </p:cNvPicPr>
          <p:nvPr>
            <p:ph idx="1"/>
          </p:nvPr>
        </p:nvPicPr>
        <p:blipFill>
          <a:blip r:embed="rId2"/>
          <a:stretch>
            <a:fillRect/>
          </a:stretch>
        </p:blipFill>
        <p:spPr>
          <a:xfrm>
            <a:off x="1269876" y="1628800"/>
            <a:ext cx="9649072" cy="4920308"/>
          </a:xfrm>
          <a:prstGeom prst="rect">
            <a:avLst/>
          </a:prstGeom>
        </p:spPr>
      </p:pic>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D7031-2CAF-4FED-B8A5-8D56E66B522C}"/>
              </a:ext>
            </a:extLst>
          </p:cNvPr>
          <p:cNvSpPr>
            <a:spLocks noGrp="1"/>
          </p:cNvSpPr>
          <p:nvPr>
            <p:ph type="title"/>
          </p:nvPr>
        </p:nvSpPr>
        <p:spPr/>
        <p:txBody>
          <a:bodyPr/>
          <a:lstStyle/>
          <a:p>
            <a:r>
              <a:rPr lang="en-CA" dirty="0"/>
              <a:t>Initial Stage : Country wise University Count</a:t>
            </a:r>
          </a:p>
        </p:txBody>
      </p:sp>
      <p:sp>
        <p:nvSpPr>
          <p:cNvPr id="3" name="Content Placeholder 2">
            <a:extLst>
              <a:ext uri="{FF2B5EF4-FFF2-40B4-BE49-F238E27FC236}">
                <a16:creationId xmlns:a16="http://schemas.microsoft.com/office/drawing/2014/main" id="{47BE737C-C323-460D-8096-5C95FE29EBEB}"/>
              </a:ext>
            </a:extLst>
          </p:cNvPr>
          <p:cNvSpPr>
            <a:spLocks noGrp="1"/>
          </p:cNvSpPr>
          <p:nvPr>
            <p:ph idx="1"/>
          </p:nvPr>
        </p:nvSpPr>
        <p:spPr/>
        <p:txBody>
          <a:bodyPr/>
          <a:lstStyle/>
          <a:p>
            <a:r>
              <a:rPr lang="en-CA" dirty="0"/>
              <a:t>The First step for the Students is to find out what countries offer top ranked universities</a:t>
            </a:r>
          </a:p>
          <a:p>
            <a:r>
              <a:rPr lang="en-CA" dirty="0"/>
              <a:t>We refer to the most influential datasets like </a:t>
            </a:r>
            <a:r>
              <a:rPr lang="en-US" dirty="0"/>
              <a:t> </a:t>
            </a:r>
            <a:r>
              <a:rPr lang="en-US" b="1" dirty="0"/>
              <a:t>The Times Higher Education World University Ranking, </a:t>
            </a:r>
            <a:r>
              <a:rPr lang="en-US" dirty="0"/>
              <a:t> </a:t>
            </a:r>
            <a:r>
              <a:rPr lang="en-US" b="1" dirty="0"/>
              <a:t>The Academic Ranking of World Universities, </a:t>
            </a:r>
            <a:r>
              <a:rPr lang="en-US" dirty="0"/>
              <a:t> </a:t>
            </a:r>
            <a:r>
              <a:rPr lang="en-US" b="1" dirty="0"/>
              <a:t>The Center for World University Rankings </a:t>
            </a:r>
            <a:r>
              <a:rPr lang="en-US" dirty="0"/>
              <a:t>along with secondary supporting datasets like </a:t>
            </a:r>
            <a:r>
              <a:rPr lang="en-US" b="1" dirty="0"/>
              <a:t>“school and country”</a:t>
            </a:r>
          </a:p>
          <a:p>
            <a:r>
              <a:rPr lang="en-US" dirty="0"/>
              <a:t>We see the trend for </a:t>
            </a:r>
            <a:r>
              <a:rPr lang="en-US" b="1" dirty="0"/>
              <a:t>past 4 years, </a:t>
            </a:r>
            <a:r>
              <a:rPr lang="en-US" dirty="0"/>
              <a:t>for our e.g. we have used </a:t>
            </a:r>
            <a:r>
              <a:rPr lang="en-US" b="1" dirty="0"/>
              <a:t>CWUR dataset </a:t>
            </a:r>
            <a:endParaRPr lang="en-CA" dirty="0"/>
          </a:p>
        </p:txBody>
      </p:sp>
    </p:spTree>
    <p:extLst>
      <p:ext uri="{BB962C8B-B14F-4D97-AF65-F5344CB8AC3E}">
        <p14:creationId xmlns:p14="http://schemas.microsoft.com/office/powerpoint/2010/main" val="53786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Stage 2- What countries have highest number of universities in top 100 rank ? </a:t>
            </a:r>
          </a:p>
        </p:txBody>
      </p:sp>
      <p:sp>
        <p:nvSpPr>
          <p:cNvPr id="5" name="Content Placeholder 4"/>
          <p:cNvSpPr>
            <a:spLocks noGrp="1"/>
          </p:cNvSpPr>
          <p:nvPr>
            <p:ph sz="half" idx="1"/>
          </p:nvPr>
        </p:nvSpPr>
        <p:spPr/>
        <p:txBody>
          <a:bodyPr/>
          <a:lstStyle/>
          <a:p>
            <a:r>
              <a:rPr lang="en-US" dirty="0"/>
              <a:t>Times Dataset</a:t>
            </a:r>
          </a:p>
          <a:p>
            <a:r>
              <a:rPr lang="en-US" dirty="0"/>
              <a:t>CWUR Dataset</a:t>
            </a:r>
          </a:p>
          <a:p>
            <a:r>
              <a:rPr lang="en-US" dirty="0"/>
              <a:t>School &amp; Country dataset</a:t>
            </a:r>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625216412"/>
              </p:ext>
            </p:extLst>
          </p:nvPr>
        </p:nvGraphicFramePr>
        <p:xfrm>
          <a:off x="6297613" y="1701800"/>
          <a:ext cx="4591367" cy="2632710"/>
        </p:xfrm>
        <a:graphic>
          <a:graphicData uri="http://schemas.openxmlformats.org/drawingml/2006/table">
            <a:tbl>
              <a:tblPr firstRow="1" bandRow="1">
                <a:tableStyleId>{69012ECD-51FC-41F1-AA8D-1B2483CD663E}</a:tableStyleId>
              </a:tblPr>
              <a:tblGrid>
                <a:gridCol w="1273493">
                  <a:extLst>
                    <a:ext uri="{9D8B030D-6E8A-4147-A177-3AD203B41FA5}">
                      <a16:colId xmlns:a16="http://schemas.microsoft.com/office/drawing/2014/main" val="20000"/>
                    </a:ext>
                  </a:extLst>
                </a:gridCol>
                <a:gridCol w="1658937">
                  <a:extLst>
                    <a:ext uri="{9D8B030D-6E8A-4147-A177-3AD203B41FA5}">
                      <a16:colId xmlns:a16="http://schemas.microsoft.com/office/drawing/2014/main" val="20001"/>
                    </a:ext>
                  </a:extLst>
                </a:gridCol>
                <a:gridCol w="1658937">
                  <a:extLst>
                    <a:ext uri="{9D8B030D-6E8A-4147-A177-3AD203B41FA5}">
                      <a16:colId xmlns:a16="http://schemas.microsoft.com/office/drawing/2014/main" val="20002"/>
                    </a:ext>
                  </a:extLst>
                </a:gridCol>
              </a:tblGrid>
              <a:tr h="603250">
                <a:tc>
                  <a:txBody>
                    <a:bodyPr/>
                    <a:lstStyle/>
                    <a:p>
                      <a:r>
                        <a:rPr lang="en-US" dirty="0"/>
                        <a:t>Class</a:t>
                      </a:r>
                    </a:p>
                  </a:txBody>
                  <a:tcPr anchor="ctr"/>
                </a:tc>
                <a:tc>
                  <a:txBody>
                    <a:bodyPr/>
                    <a:lstStyle/>
                    <a:p>
                      <a:pPr algn="ctr"/>
                      <a:r>
                        <a:rPr lang="en-US" dirty="0"/>
                        <a:t>Globe Count</a:t>
                      </a:r>
                    </a:p>
                  </a:txBody>
                  <a:tcPr anchor="ctr"/>
                </a:tc>
                <a:tc>
                  <a:txBody>
                    <a:bodyPr/>
                    <a:lstStyle/>
                    <a:p>
                      <a:pPr algn="ctr"/>
                      <a:r>
                        <a:rPr lang="en-US" dirty="0"/>
                        <a:t>Filtered Count</a:t>
                      </a:r>
                    </a:p>
                  </a:txBody>
                  <a:tcPr anchor="ctr"/>
                </a:tc>
                <a:extLst>
                  <a:ext uri="{0D108BD9-81ED-4DB2-BD59-A6C34878D82A}">
                    <a16:rowId xmlns:a16="http://schemas.microsoft.com/office/drawing/2014/main" val="10000"/>
                  </a:ext>
                </a:extLst>
              </a:tr>
              <a:tr h="603250">
                <a:tc>
                  <a:txBody>
                    <a:bodyPr/>
                    <a:lstStyle/>
                    <a:p>
                      <a:r>
                        <a:rPr lang="en-US" dirty="0"/>
                        <a:t>Times </a:t>
                      </a:r>
                    </a:p>
                  </a:txBody>
                  <a:tcPr anchor="ctr"/>
                </a:tc>
                <a:tc>
                  <a:txBody>
                    <a:bodyPr/>
                    <a:lstStyle/>
                    <a:p>
                      <a:pPr algn="ctr"/>
                      <a:r>
                        <a:rPr lang="en-US" dirty="0"/>
                        <a:t>2603</a:t>
                      </a:r>
                    </a:p>
                  </a:txBody>
                  <a:tcPr anchor="ctr"/>
                </a:tc>
                <a:tc>
                  <a:txBody>
                    <a:bodyPr/>
                    <a:lstStyle/>
                    <a:p>
                      <a:pPr algn="ctr"/>
                      <a:r>
                        <a:rPr lang="en-US" dirty="0"/>
                        <a:t>100</a:t>
                      </a:r>
                    </a:p>
                  </a:txBody>
                  <a:tcPr anchor="ctr"/>
                </a:tc>
                <a:extLst>
                  <a:ext uri="{0D108BD9-81ED-4DB2-BD59-A6C34878D82A}">
                    <a16:rowId xmlns:a16="http://schemas.microsoft.com/office/drawing/2014/main" val="10001"/>
                  </a:ext>
                </a:extLst>
              </a:tr>
              <a:tr h="603250">
                <a:tc>
                  <a:txBody>
                    <a:bodyPr/>
                    <a:lstStyle/>
                    <a:p>
                      <a:r>
                        <a:rPr lang="en-US" dirty="0"/>
                        <a:t>CWUR</a:t>
                      </a:r>
                    </a:p>
                  </a:txBody>
                  <a:tcPr anchor="ctr"/>
                </a:tc>
                <a:tc>
                  <a:txBody>
                    <a:bodyPr/>
                    <a:lstStyle/>
                    <a:p>
                      <a:pPr algn="ctr"/>
                      <a:r>
                        <a:rPr lang="en-US" dirty="0"/>
                        <a:t>2200</a:t>
                      </a:r>
                    </a:p>
                  </a:txBody>
                  <a:tcPr anchor="ctr"/>
                </a:tc>
                <a:tc>
                  <a:txBody>
                    <a:bodyPr/>
                    <a:lstStyle/>
                    <a:p>
                      <a:pPr algn="ctr"/>
                      <a:r>
                        <a:rPr lang="en-US" dirty="0"/>
                        <a:t>100</a:t>
                      </a:r>
                    </a:p>
                  </a:txBody>
                  <a:tcPr anchor="ctr"/>
                </a:tc>
                <a:extLst>
                  <a:ext uri="{0D108BD9-81ED-4DB2-BD59-A6C34878D82A}">
                    <a16:rowId xmlns:a16="http://schemas.microsoft.com/office/drawing/2014/main" val="10002"/>
                  </a:ext>
                </a:extLst>
              </a:tr>
              <a:tr h="603250">
                <a:tc>
                  <a:txBody>
                    <a:bodyPr/>
                    <a:lstStyle/>
                    <a:p>
                      <a:r>
                        <a:rPr lang="en-US" dirty="0"/>
                        <a:t>S&amp;C </a:t>
                      </a:r>
                    </a:p>
                  </a:txBody>
                  <a:tcPr anchor="ctr"/>
                </a:tc>
                <a:tc>
                  <a:txBody>
                    <a:bodyPr/>
                    <a:lstStyle/>
                    <a:p>
                      <a:pPr algn="ctr"/>
                      <a:r>
                        <a:rPr lang="en-US" dirty="0"/>
                        <a:t>818</a:t>
                      </a:r>
                    </a:p>
                  </a:txBody>
                  <a:tcPr anchor="ctr"/>
                </a:tc>
                <a:tc>
                  <a:txBody>
                    <a:bodyPr/>
                    <a:lstStyle/>
                    <a:p>
                      <a:pPr algn="ctr"/>
                      <a:r>
                        <a:rPr lang="en-US" dirty="0"/>
                        <a:t>100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Layout with GGPLOT</a:t>
            </a:r>
          </a:p>
        </p:txBody>
      </p:sp>
      <p:graphicFrame>
        <p:nvGraphicFramePr>
          <p:cNvPr id="4"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2025984909"/>
              </p:ext>
            </p:extLst>
          </p:nvPr>
        </p:nvGraphicFramePr>
        <p:xfrm>
          <a:off x="1117601" y="1701800"/>
          <a:ext cx="3536652" cy="4679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4A56B605-80D3-4A1D-ACD4-CF54C26928D8}"/>
              </a:ext>
            </a:extLst>
          </p:cNvPr>
          <p:cNvPicPr>
            <a:picLocks noChangeAspect="1"/>
          </p:cNvPicPr>
          <p:nvPr/>
        </p:nvPicPr>
        <p:blipFill>
          <a:blip r:embed="rId7"/>
          <a:stretch>
            <a:fillRect/>
          </a:stretch>
        </p:blipFill>
        <p:spPr>
          <a:xfrm>
            <a:off x="4798268" y="1701800"/>
            <a:ext cx="7126910" cy="4808519"/>
          </a:xfrm>
          <a:prstGeom prst="rect">
            <a:avLst/>
          </a:prstGeom>
        </p:spPr>
      </p:pic>
    </p:spTree>
    <p:extLst>
      <p:ext uri="{BB962C8B-B14F-4D97-AF65-F5344CB8AC3E}">
        <p14:creationId xmlns:p14="http://schemas.microsoft.com/office/powerpoint/2010/main" val="1340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80928"/>
            <a:ext cx="7008574" cy="1930400"/>
          </a:xfrm>
        </p:spPr>
        <p:txBody>
          <a:bodyPr>
            <a:normAutofit fontScale="90000"/>
          </a:bodyPr>
          <a:lstStyle/>
          <a:p>
            <a:r>
              <a:rPr lang="en-US" dirty="0"/>
              <a:t>Comparing Top Countries &amp; their Universities</a:t>
            </a:r>
          </a:p>
        </p:txBody>
      </p:sp>
      <p:sp>
        <p:nvSpPr>
          <p:cNvPr id="3" name="Text Placeholder 2"/>
          <p:cNvSpPr>
            <a:spLocks noGrp="1"/>
          </p:cNvSpPr>
          <p:nvPr>
            <p:ph type="body" idx="1"/>
          </p:nvPr>
        </p:nvSpPr>
        <p:spPr>
          <a:xfrm>
            <a:off x="405780" y="980306"/>
            <a:ext cx="7008574" cy="1296987"/>
          </a:xfrm>
        </p:spPr>
        <p:txBody>
          <a:bodyPr/>
          <a:lstStyle/>
          <a:p>
            <a:r>
              <a:rPr lang="en-US" dirty="0"/>
              <a:t>Secondary Step</a:t>
            </a:r>
          </a:p>
        </p:txBody>
      </p:sp>
    </p:spTree>
    <p:extLst>
      <p:ext uri="{BB962C8B-B14F-4D97-AF65-F5344CB8AC3E}">
        <p14:creationId xmlns:p14="http://schemas.microsoft.com/office/powerpoint/2010/main" val="198893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8C7B95-9310-4C78-A401-6D7ED28D1960}"/>
              </a:ext>
            </a:extLst>
          </p:cNvPr>
          <p:cNvPicPr>
            <a:picLocks noChangeAspect="1"/>
          </p:cNvPicPr>
          <p:nvPr/>
        </p:nvPicPr>
        <p:blipFill>
          <a:blip r:embed="rId2"/>
          <a:stretch>
            <a:fillRect/>
          </a:stretch>
        </p:blipFill>
        <p:spPr>
          <a:xfrm>
            <a:off x="4268588" y="1473200"/>
            <a:ext cx="7154416" cy="5155306"/>
          </a:xfrm>
          <a:prstGeom prst="rect">
            <a:avLst/>
          </a:prstGeom>
        </p:spPr>
      </p:pic>
      <p:sp>
        <p:nvSpPr>
          <p:cNvPr id="2" name="Title 1">
            <a:extLst>
              <a:ext uri="{FF2B5EF4-FFF2-40B4-BE49-F238E27FC236}">
                <a16:creationId xmlns:a16="http://schemas.microsoft.com/office/drawing/2014/main" id="{EF9C9183-A5EE-4968-A025-8C41AA851E8D}"/>
              </a:ext>
            </a:extLst>
          </p:cNvPr>
          <p:cNvSpPr>
            <a:spLocks noGrp="1"/>
          </p:cNvSpPr>
          <p:nvPr>
            <p:ph type="title"/>
          </p:nvPr>
        </p:nvSpPr>
        <p:spPr/>
        <p:txBody>
          <a:bodyPr/>
          <a:lstStyle/>
          <a:p>
            <a:r>
              <a:rPr lang="en-CA" dirty="0"/>
              <a:t>Stage 3 – Narrowing Down to Top 10</a:t>
            </a:r>
          </a:p>
        </p:txBody>
      </p:sp>
      <p:sp>
        <p:nvSpPr>
          <p:cNvPr id="3" name="Content Placeholder 2">
            <a:extLst>
              <a:ext uri="{FF2B5EF4-FFF2-40B4-BE49-F238E27FC236}">
                <a16:creationId xmlns:a16="http://schemas.microsoft.com/office/drawing/2014/main" id="{A113A0BA-1AB4-47D5-9F9B-C7F829599448}"/>
              </a:ext>
            </a:extLst>
          </p:cNvPr>
          <p:cNvSpPr>
            <a:spLocks noGrp="1"/>
          </p:cNvSpPr>
          <p:nvPr>
            <p:ph sz="half" idx="1"/>
          </p:nvPr>
        </p:nvSpPr>
        <p:spPr>
          <a:xfrm>
            <a:off x="1117309" y="1701800"/>
            <a:ext cx="3176903" cy="4535512"/>
          </a:xfrm>
        </p:spPr>
        <p:txBody>
          <a:bodyPr>
            <a:normAutofit/>
          </a:bodyPr>
          <a:lstStyle/>
          <a:p>
            <a:r>
              <a:rPr lang="en-CA" dirty="0"/>
              <a:t>Top 10 ranks are the most fluctuating and hence we consider the latest 4 years trend</a:t>
            </a:r>
          </a:p>
          <a:p>
            <a:r>
              <a:rPr lang="en-CA" dirty="0"/>
              <a:t>To review this trend we use the CWUR dataset </a:t>
            </a:r>
          </a:p>
        </p:txBody>
      </p:sp>
    </p:spTree>
    <p:extLst>
      <p:ext uri="{BB962C8B-B14F-4D97-AF65-F5344CB8AC3E}">
        <p14:creationId xmlns:p14="http://schemas.microsoft.com/office/powerpoint/2010/main" val="312331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F769AD3B-90E4-4F81-9CF2-8BD9F607FEC3}" vid="{18F656D2-BE2F-4155-8430-D393897A45F9}"/>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01D382-32B0-43EE-932C-28906AF37617}">
  <ds:schemaRefs>
    <ds:schemaRef ds:uri="http://schemas.microsoft.com/office/infopath/2007/PartnerControls"/>
    <ds:schemaRef ds:uri="http://purl.org/dc/dcmitype/"/>
    <ds:schemaRef ds:uri="http://schemas.microsoft.com/office/2006/metadata/properties"/>
    <ds:schemaRef ds:uri="4873beb7-5857-4685-be1f-d57550cc96cc"/>
    <ds:schemaRef ds:uri="http://www.w3.org/XML/1998/namespace"/>
    <ds:schemaRef ds:uri="http://schemas.microsoft.com/office/2006/documentManagement/types"/>
    <ds:schemaRef ds:uri="http://purl.org/dc/elements/1.1/"/>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bookstack presentation (widescreen)</Template>
  <TotalTime>140</TotalTime>
  <Words>625</Words>
  <Application>Microsoft Office PowerPoint</Application>
  <PresentationFormat>Custom</PresentationFormat>
  <Paragraphs>75</Paragraphs>
  <Slides>19</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Century Gothic</vt:lpstr>
      <vt:lpstr>Books 16x9</vt:lpstr>
      <vt:lpstr> INVESTIGATE WORLD UNIVERSITY RANKINGS &amp; FINDING SUITABLE UNIVERSITY</vt:lpstr>
      <vt:lpstr>INVESTIGATING &amp; SELECTING UNIVERSITY</vt:lpstr>
      <vt:lpstr>Countries with Good Universities</vt:lpstr>
      <vt:lpstr>Top ranked Universities across the Globe</vt:lpstr>
      <vt:lpstr>Initial Stage : Country wise University Count</vt:lpstr>
      <vt:lpstr>Stage 2- What countries have highest number of universities in top 100 rank ? </vt:lpstr>
      <vt:lpstr>Content Layout with GGPLOT</vt:lpstr>
      <vt:lpstr>Comparing Top Countries &amp; their Universities</vt:lpstr>
      <vt:lpstr>Stage 3 – Narrowing Down to Top 10</vt:lpstr>
      <vt:lpstr>Stage 4 - Countries offering better Research in Universities </vt:lpstr>
      <vt:lpstr>Stage 5 – Post Graduation Employment Chances</vt:lpstr>
      <vt:lpstr>Collected Information processing</vt:lpstr>
      <vt:lpstr>Stage 6 – Universities with most  International Students</vt:lpstr>
      <vt:lpstr>Finalizing Country and University</vt:lpstr>
      <vt:lpstr>Stage 7 - Quality of Teaching and Faculty in Canada </vt:lpstr>
      <vt:lpstr>Stage 8 – Searching Top Canadian Universities</vt:lpstr>
      <vt:lpstr>Stage 9 - My University Ranking : National and World</vt:lpstr>
      <vt:lpstr>Stage 10 – Recent Research and Teaching Quality</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INVESTIGATE WORLD UNIVERSITY RANKINGS &amp; FINDING SUITABLE UNIVERSITY</dc:title>
  <dc:creator>vikas trikha</dc:creator>
  <cp:lastModifiedBy>vikas trikha</cp:lastModifiedBy>
  <cp:revision>18</cp:revision>
  <dcterms:created xsi:type="dcterms:W3CDTF">2019-04-01T03:38:57Z</dcterms:created>
  <dcterms:modified xsi:type="dcterms:W3CDTF">2019-04-01T05:59:37Z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