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93" r:id="rId4"/>
    <p:sldId id="292" r:id="rId5"/>
    <p:sldId id="291" r:id="rId6"/>
    <p:sldId id="290" r:id="rId7"/>
    <p:sldId id="289" r:id="rId8"/>
    <p:sldId id="288" r:id="rId9"/>
    <p:sldId id="287" r:id="rId10"/>
    <p:sldId id="286" r:id="rId11"/>
    <p:sldId id="285" r:id="rId12"/>
    <p:sldId id="284" r:id="rId13"/>
    <p:sldId id="283" r:id="rId14"/>
    <p:sldId id="282" r:id="rId15"/>
    <p:sldId id="281" r:id="rId16"/>
    <p:sldId id="280" r:id="rId17"/>
    <p:sldId id="279" r:id="rId18"/>
    <p:sldId id="278" r:id="rId19"/>
    <p:sldId id="277" r:id="rId20"/>
    <p:sldId id="276" r:id="rId21"/>
    <p:sldId id="275" r:id="rId22"/>
    <p:sldId id="274" r:id="rId23"/>
    <p:sldId id="273" r:id="rId24"/>
    <p:sldId id="272" r:id="rId25"/>
    <p:sldId id="271" r:id="rId26"/>
    <p:sldId id="270" r:id="rId27"/>
    <p:sldId id="269" r:id="rId28"/>
    <p:sldId id="268" r:id="rId29"/>
    <p:sldId id="267" r:id="rId30"/>
    <p:sldId id="266" r:id="rId31"/>
    <p:sldId id="265" r:id="rId32"/>
    <p:sldId id="264" r:id="rId33"/>
    <p:sldId id="263" r:id="rId34"/>
    <p:sldId id="262" r:id="rId35"/>
    <p:sldId id="261" r:id="rId36"/>
    <p:sldId id="260" r:id="rId37"/>
    <p:sldId id="259" r:id="rId38"/>
    <p:sldId id="258" r:id="rId39"/>
    <p:sldId id="294" r:id="rId40"/>
    <p:sldId id="298" r:id="rId41"/>
    <p:sldId id="297" r:id="rId42"/>
    <p:sldId id="299" r:id="rId43"/>
    <p:sldId id="296" r:id="rId44"/>
    <p:sldId id="29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A39984-F2DF-4E0F-A665-F5338264E1C3}" type="datetimeFigureOut">
              <a:rPr lang="en-US" smtClean="0"/>
              <a:t>6/17/2022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F3278-AFF0-4501-8A40-BEDBF97337E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147D7D83-05ED-41D6-9B58-10588DCF0BAF}" type="slidenum">
              <a:rPr lang="en-US"/>
              <a:pPr/>
              <a:t>42</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s-ES_tradnl">
              <a:ea typeface="ＭＳ Ｐゴシック" pitchFamily="-11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A9A19E-6157-4E32-B263-61B8CFFC8AE7}"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294B1-E7C6-4C80-BEF7-E1A127E83B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9A19E-6157-4E32-B263-61B8CFFC8AE7}"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294B1-E7C6-4C80-BEF7-E1A127E83B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9A19E-6157-4E32-B263-61B8CFFC8AE7}"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294B1-E7C6-4C80-BEF7-E1A127E83B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9A19E-6157-4E32-B263-61B8CFFC8AE7}"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294B1-E7C6-4C80-BEF7-E1A127E83B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9A19E-6157-4E32-B263-61B8CFFC8AE7}"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294B1-E7C6-4C80-BEF7-E1A127E83B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A9A19E-6157-4E32-B263-61B8CFFC8AE7}"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294B1-E7C6-4C80-BEF7-E1A127E83B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A9A19E-6157-4E32-B263-61B8CFFC8AE7}" type="datetimeFigureOut">
              <a:rPr lang="en-US" smtClean="0"/>
              <a:pPr/>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294B1-E7C6-4C80-BEF7-E1A127E83B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A9A19E-6157-4E32-B263-61B8CFFC8AE7}" type="datetimeFigureOut">
              <a:rPr lang="en-US" smtClean="0"/>
              <a:pPr/>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294B1-E7C6-4C80-BEF7-E1A127E83B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9A19E-6157-4E32-B263-61B8CFFC8AE7}" type="datetimeFigureOut">
              <a:rPr lang="en-US" smtClean="0"/>
              <a:pPr/>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294B1-E7C6-4C80-BEF7-E1A127E83B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9A19E-6157-4E32-B263-61B8CFFC8AE7}"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294B1-E7C6-4C80-BEF7-E1A127E83B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9A19E-6157-4E32-B263-61B8CFFC8AE7}"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294B1-E7C6-4C80-BEF7-E1A127E83B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9A19E-6157-4E32-B263-61B8CFFC8AE7}" type="datetimeFigureOut">
              <a:rPr lang="en-US" smtClean="0"/>
              <a:pPr/>
              <a:t>6/17/2022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294B1-E7C6-4C80-BEF7-E1A127E83B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30.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31.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32.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33.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34.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35.jpe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36.jpe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37.jpe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38.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39.jpe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40.jpe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2.xml" /><Relationship Id="rId1" Type="http://schemas.openxmlformats.org/officeDocument/2006/relationships/tags" Target="../tags/tag1.xml" /><Relationship Id="rId5" Type="http://schemas.openxmlformats.org/officeDocument/2006/relationships/image" Target="../media/image42.png" /><Relationship Id="rId4" Type="http://schemas.openxmlformats.org/officeDocument/2006/relationships/image" Target="../media/image41.jpeg" /></Relationships>
</file>

<file path=ppt/slides/_rels/slide43.xml.rels><?xml version="1.0" encoding="UTF-8" standalone="yes"?>
<Relationships xmlns="http://schemas.openxmlformats.org/package/2006/relationships"><Relationship Id="rId2" Type="http://schemas.openxmlformats.org/officeDocument/2006/relationships/image" Target="../media/image43.jpe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Physiology of hearing</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20-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21-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22-638.jpg"/>
          <p:cNvPicPr>
            <a:picLocks noGrp="1" noChangeAspect="1"/>
          </p:cNvPicPr>
          <p:nvPr>
            <p:ph idx="1"/>
          </p:nvPr>
        </p:nvPicPr>
        <p:blipFill>
          <a:blip r:embed="rId2"/>
          <a:stretch>
            <a:fillRect/>
          </a:stretch>
        </p:blipFill>
        <p:spPr>
          <a:xfrm>
            <a:off x="9545" y="0"/>
            <a:ext cx="9134455" cy="6858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23-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24-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25-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26-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27-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28-638.jpg"/>
          <p:cNvPicPr>
            <a:picLocks noGrp="1" noChangeAspect="1"/>
          </p:cNvPicPr>
          <p:nvPr>
            <p:ph idx="1"/>
          </p:nvPr>
        </p:nvPicPr>
        <p:blipFill>
          <a:blip r:embed="rId2"/>
          <a:stretch>
            <a:fillRect/>
          </a:stretch>
        </p:blipFill>
        <p:spPr>
          <a:xfrm>
            <a:off x="9545" y="0"/>
            <a:ext cx="9134455" cy="6858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29-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hysiology-of-hearing-12-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30-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31-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32-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33-638.jpg"/>
          <p:cNvPicPr>
            <a:picLocks noGrp="1" noChangeAspect="1"/>
          </p:cNvPicPr>
          <p:nvPr>
            <p:ph idx="1"/>
          </p:nvPr>
        </p:nvPicPr>
        <p:blipFill>
          <a:blip r:embed="rId2"/>
          <a:stretch>
            <a:fillRect/>
          </a:stretch>
        </p:blipFill>
        <p:spPr>
          <a:xfrm>
            <a:off x="9545" y="0"/>
            <a:ext cx="9134455" cy="68580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34-638.jpg"/>
          <p:cNvPicPr>
            <a:picLocks noGrp="1" noChangeAspect="1"/>
          </p:cNvPicPr>
          <p:nvPr>
            <p:ph idx="1"/>
          </p:nvPr>
        </p:nvPicPr>
        <p:blipFill>
          <a:blip r:embed="rId2"/>
          <a:stretch>
            <a:fillRect/>
          </a:stretch>
        </p:blipFill>
        <p:spPr>
          <a:xfrm>
            <a:off x="9545" y="0"/>
            <a:ext cx="9134455" cy="68580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35-638.jpg"/>
          <p:cNvPicPr>
            <a:picLocks noGrp="1" noChangeAspect="1"/>
          </p:cNvPicPr>
          <p:nvPr>
            <p:ph idx="1"/>
          </p:nvPr>
        </p:nvPicPr>
        <p:blipFill>
          <a:blip r:embed="rId2"/>
          <a:stretch>
            <a:fillRect/>
          </a:stretch>
        </p:blipFill>
        <p:spPr>
          <a:xfrm>
            <a:off x="0" y="0"/>
            <a:ext cx="9144000" cy="6865166"/>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36-638.jpg"/>
          <p:cNvPicPr>
            <a:picLocks noGrp="1" noChangeAspect="1"/>
          </p:cNvPicPr>
          <p:nvPr>
            <p:ph idx="1"/>
          </p:nvPr>
        </p:nvPicPr>
        <p:blipFill>
          <a:blip r:embed="rId2"/>
          <a:stretch>
            <a:fillRect/>
          </a:stretch>
        </p:blipFill>
        <p:spPr>
          <a:xfrm>
            <a:off x="9545" y="0"/>
            <a:ext cx="9134455" cy="68580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37-638.jpg"/>
          <p:cNvPicPr>
            <a:picLocks noGrp="1" noChangeAspect="1"/>
          </p:cNvPicPr>
          <p:nvPr>
            <p:ph idx="1"/>
          </p:nvPr>
        </p:nvPicPr>
        <p:blipFill>
          <a:blip r:embed="rId2"/>
          <a:stretch>
            <a:fillRect/>
          </a:stretch>
        </p:blipFill>
        <p:spPr>
          <a:xfrm>
            <a:off x="9545" y="0"/>
            <a:ext cx="9134455" cy="68580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38-638.jpg"/>
          <p:cNvPicPr>
            <a:picLocks noGrp="1" noChangeAspect="1"/>
          </p:cNvPicPr>
          <p:nvPr>
            <p:ph idx="1"/>
          </p:nvPr>
        </p:nvPicPr>
        <p:blipFill>
          <a:blip r:embed="rId2"/>
          <a:stretch>
            <a:fillRect/>
          </a:stretch>
        </p:blipFill>
        <p:spPr>
          <a:xfrm>
            <a:off x="0" y="0"/>
            <a:ext cx="9144001" cy="6865167"/>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39-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13-638.jpg"/>
          <p:cNvPicPr>
            <a:picLocks noGrp="1" noChangeAspect="1"/>
          </p:cNvPicPr>
          <p:nvPr>
            <p:ph idx="1"/>
          </p:nvPr>
        </p:nvPicPr>
        <p:blipFill>
          <a:blip r:embed="rId2"/>
          <a:stretch>
            <a:fillRect/>
          </a:stretch>
        </p:blipFill>
        <p:spPr>
          <a:xfrm>
            <a:off x="1" y="0"/>
            <a:ext cx="9144000" cy="6865167"/>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40-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41-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42-638.jpg"/>
          <p:cNvPicPr>
            <a:picLocks noGrp="1" noChangeAspect="1"/>
          </p:cNvPicPr>
          <p:nvPr>
            <p:ph idx="1"/>
          </p:nvPr>
        </p:nvPicPr>
        <p:blipFill>
          <a:blip r:embed="rId2"/>
          <a:stretch>
            <a:fillRect/>
          </a:stretch>
        </p:blipFill>
        <p:spPr>
          <a:xfrm>
            <a:off x="9545" y="0"/>
            <a:ext cx="9134455" cy="68580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43-638.jpg"/>
          <p:cNvPicPr>
            <a:picLocks noGrp="1" noChangeAspect="1"/>
          </p:cNvPicPr>
          <p:nvPr>
            <p:ph idx="1"/>
          </p:nvPr>
        </p:nvPicPr>
        <p:blipFill>
          <a:blip r:embed="rId2"/>
          <a:stretch>
            <a:fillRect/>
          </a:stretch>
        </p:blipFill>
        <p:spPr>
          <a:xfrm>
            <a:off x="9545" y="0"/>
            <a:ext cx="9134455" cy="68580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44-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54-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55-638.jpg"/>
          <p:cNvPicPr>
            <a:picLocks noGrp="1" noChangeAspect="1"/>
          </p:cNvPicPr>
          <p:nvPr>
            <p:ph idx="1"/>
          </p:nvPr>
        </p:nvPicPr>
        <p:blipFill>
          <a:blip r:embed="rId2"/>
          <a:stretch>
            <a:fillRect/>
          </a:stretch>
        </p:blipFill>
        <p:spPr>
          <a:xfrm>
            <a:off x="9545" y="0"/>
            <a:ext cx="9134455" cy="685800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56-638.jpg"/>
          <p:cNvPicPr>
            <a:picLocks noGrp="1" noChangeAspect="1"/>
          </p:cNvPicPr>
          <p:nvPr>
            <p:ph idx="1"/>
          </p:nvPr>
        </p:nvPicPr>
        <p:blipFill>
          <a:blip r:embed="rId2"/>
          <a:stretch>
            <a:fillRect/>
          </a:stretch>
        </p:blipFill>
        <p:spPr>
          <a:xfrm>
            <a:off x="9545" y="0"/>
            <a:ext cx="9134455" cy="68580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57-638.jpg"/>
          <p:cNvPicPr>
            <a:picLocks noGrp="1" noChangeAspect="1"/>
          </p:cNvPicPr>
          <p:nvPr>
            <p:ph idx="1"/>
          </p:nvPr>
        </p:nvPicPr>
        <p:blipFill>
          <a:blip r:embed="rId2"/>
          <a:stretch>
            <a:fillRect/>
          </a:stretch>
        </p:blipFill>
        <p:spPr>
          <a:xfrm>
            <a:off x="9545" y="0"/>
            <a:ext cx="9134455" cy="68580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58-638.jpg"/>
          <p:cNvPicPr>
            <a:picLocks noGrp="1" noChangeAspect="1"/>
          </p:cNvPicPr>
          <p:nvPr>
            <p:ph idx="1"/>
          </p:nvPr>
        </p:nvPicPr>
        <p:blipFill>
          <a:blip r:embed="rId2"/>
          <a:stretch>
            <a:fillRect/>
          </a:stretch>
        </p:blipFill>
        <p:spPr>
          <a:xfrm>
            <a:off x="9545" y="0"/>
            <a:ext cx="9134455" cy="68580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14-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59-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60-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57200" y="85725"/>
            <a:ext cx="8153400" cy="1285875"/>
          </a:xfrm>
        </p:spPr>
        <p:txBody>
          <a:bodyPr/>
          <a:lstStyle/>
          <a:p>
            <a:r>
              <a:rPr lang="en-US" sz="3600" dirty="0">
                <a:ea typeface="ＭＳ Ｐゴシック" pitchFamily="-112" charset="-128"/>
              </a:rPr>
              <a:t>Frequency (pitch)</a:t>
            </a:r>
            <a:br>
              <a:rPr lang="en-US" sz="2000" dirty="0">
                <a:ea typeface="ＭＳ Ｐゴシック" pitchFamily="-112" charset="-128"/>
              </a:rPr>
            </a:br>
            <a:r>
              <a:rPr lang="en-US" sz="2000" dirty="0">
                <a:ea typeface="ＭＳ Ｐゴシック" pitchFamily="-112" charset="-128"/>
              </a:rPr>
              <a:t>Basilar membrane is shorter at the base and longer at the apex, so…</a:t>
            </a:r>
            <a:br>
              <a:rPr lang="en-US" sz="2000" dirty="0">
                <a:ea typeface="ＭＳ Ｐゴシック" pitchFamily="-112" charset="-128"/>
              </a:rPr>
            </a:br>
            <a:r>
              <a:rPr lang="en-US" sz="2000" dirty="0">
                <a:ea typeface="ＭＳ Ｐゴシック" pitchFamily="-112" charset="-128"/>
              </a:rPr>
              <a:t> low frequency waves resonate basilar membrane at the apex, </a:t>
            </a:r>
            <a:br>
              <a:rPr lang="en-US" sz="2000" dirty="0">
                <a:ea typeface="ＭＳ Ｐゴシック" pitchFamily="-112" charset="-128"/>
              </a:rPr>
            </a:br>
            <a:r>
              <a:rPr lang="en-US" sz="2000" dirty="0">
                <a:ea typeface="ＭＳ Ｐゴシック" pitchFamily="-112" charset="-128"/>
              </a:rPr>
              <a:t>high frequency waves resonate basilar membrane at the base</a:t>
            </a:r>
          </a:p>
        </p:txBody>
      </p:sp>
      <p:pic>
        <p:nvPicPr>
          <p:cNvPr id="141315" name="Picture 3" descr="cochleaMed"/>
          <p:cNvPicPr>
            <a:picLocks noGrp="1" noChangeAspect="1" noChangeArrowheads="1"/>
          </p:cNvPicPr>
          <p:nvPr>
            <p:ph idx="1"/>
            <p:custDataLst>
              <p:tags r:id="rId1"/>
            </p:custDataLst>
          </p:nvPr>
        </p:nvPicPr>
        <p:blipFill>
          <a:blip r:embed="rId4"/>
          <a:srcRect/>
          <a:stretch>
            <a:fillRect/>
          </a:stretch>
        </p:blipFill>
        <p:spPr>
          <a:xfrm>
            <a:off x="1839913" y="1465263"/>
            <a:ext cx="5767387" cy="5392737"/>
          </a:xfrm>
          <a:noFill/>
        </p:spPr>
      </p:pic>
      <p:sp>
        <p:nvSpPr>
          <p:cNvPr id="141316" name="Line 4"/>
          <p:cNvSpPr>
            <a:spLocks noChangeShapeType="1"/>
          </p:cNvSpPr>
          <p:nvPr/>
        </p:nvSpPr>
        <p:spPr bwMode="auto">
          <a:xfrm>
            <a:off x="2868613" y="5768975"/>
            <a:ext cx="354012" cy="17463"/>
          </a:xfrm>
          <a:prstGeom prst="line">
            <a:avLst/>
          </a:prstGeom>
          <a:noFill/>
          <a:ln w="28575">
            <a:solidFill>
              <a:schemeClr val="bg1"/>
            </a:solidFill>
            <a:round/>
            <a:headEnd type="arrow" w="med" len="med"/>
            <a:tailEnd type="arrow" w="med" len="med"/>
          </a:ln>
        </p:spPr>
        <p:txBody>
          <a:bodyPr/>
          <a:lstStyle/>
          <a:p>
            <a:endParaRPr lang="en-US"/>
          </a:p>
        </p:txBody>
      </p:sp>
      <p:sp>
        <p:nvSpPr>
          <p:cNvPr id="141317" name="Line 5"/>
          <p:cNvSpPr>
            <a:spLocks noChangeShapeType="1"/>
          </p:cNvSpPr>
          <p:nvPr/>
        </p:nvSpPr>
        <p:spPr bwMode="auto">
          <a:xfrm>
            <a:off x="3054350" y="3951288"/>
            <a:ext cx="531813" cy="0"/>
          </a:xfrm>
          <a:prstGeom prst="line">
            <a:avLst/>
          </a:prstGeom>
          <a:noFill/>
          <a:ln w="28575">
            <a:solidFill>
              <a:schemeClr val="bg1"/>
            </a:solidFill>
            <a:round/>
            <a:headEnd type="arrow" w="med" len="med"/>
            <a:tailEnd type="arrow" w="med" len="med"/>
          </a:ln>
        </p:spPr>
        <p:txBody>
          <a:bodyPr/>
          <a:lstStyle/>
          <a:p>
            <a:endParaRPr lang="en-US"/>
          </a:p>
        </p:txBody>
      </p:sp>
      <p:sp>
        <p:nvSpPr>
          <p:cNvPr id="141318" name="Line 6"/>
          <p:cNvSpPr>
            <a:spLocks noChangeShapeType="1"/>
          </p:cNvSpPr>
          <p:nvPr/>
        </p:nvSpPr>
        <p:spPr bwMode="auto">
          <a:xfrm>
            <a:off x="3509963" y="2582863"/>
            <a:ext cx="682625" cy="0"/>
          </a:xfrm>
          <a:prstGeom prst="line">
            <a:avLst/>
          </a:prstGeom>
          <a:noFill/>
          <a:ln w="28575">
            <a:solidFill>
              <a:schemeClr val="bg1"/>
            </a:solidFill>
            <a:round/>
            <a:headEnd type="arrow" w="med" len="med"/>
            <a:tailEnd type="arrow" w="med" len="med"/>
          </a:ln>
        </p:spPr>
        <p:txBody>
          <a:bodyPr/>
          <a:lstStyle/>
          <a:p>
            <a:endParaRPr lang="en-US"/>
          </a:p>
        </p:txBody>
      </p:sp>
      <p:sp>
        <p:nvSpPr>
          <p:cNvPr id="141319" name="Line 7"/>
          <p:cNvSpPr>
            <a:spLocks noChangeShapeType="1"/>
          </p:cNvSpPr>
          <p:nvPr/>
        </p:nvSpPr>
        <p:spPr bwMode="auto">
          <a:xfrm>
            <a:off x="3509963" y="2584450"/>
            <a:ext cx="673100" cy="0"/>
          </a:xfrm>
          <a:prstGeom prst="line">
            <a:avLst/>
          </a:prstGeom>
          <a:noFill/>
          <a:ln w="28575">
            <a:solidFill>
              <a:schemeClr val="bg1"/>
            </a:solidFill>
            <a:round/>
            <a:headEnd type="arrow" w="med" len="med"/>
            <a:tailEnd type="arrow" w="med" len="med"/>
          </a:ln>
        </p:spPr>
        <p:txBody>
          <a:bodyPr/>
          <a:lstStyle/>
          <a:p>
            <a:endParaRPr lang="en-US"/>
          </a:p>
        </p:txBody>
      </p:sp>
      <p:sp>
        <p:nvSpPr>
          <p:cNvPr id="141320" name="Line 8"/>
          <p:cNvSpPr>
            <a:spLocks noChangeShapeType="1"/>
          </p:cNvSpPr>
          <p:nvPr/>
        </p:nvSpPr>
        <p:spPr bwMode="auto">
          <a:xfrm>
            <a:off x="3054350" y="3951288"/>
            <a:ext cx="531813" cy="0"/>
          </a:xfrm>
          <a:prstGeom prst="line">
            <a:avLst/>
          </a:prstGeom>
          <a:noFill/>
          <a:ln w="28575">
            <a:solidFill>
              <a:schemeClr val="bg1"/>
            </a:solidFill>
            <a:round/>
            <a:headEnd type="arrow" w="med" len="med"/>
            <a:tailEnd type="arrow" w="med" len="med"/>
          </a:ln>
        </p:spPr>
        <p:txBody>
          <a:bodyPr/>
          <a:lstStyle/>
          <a:p>
            <a:endParaRPr lang="en-US"/>
          </a:p>
        </p:txBody>
      </p:sp>
      <p:sp>
        <p:nvSpPr>
          <p:cNvPr id="141321" name="Line 9"/>
          <p:cNvSpPr>
            <a:spLocks noChangeShapeType="1"/>
          </p:cNvSpPr>
          <p:nvPr/>
        </p:nvSpPr>
        <p:spPr bwMode="auto">
          <a:xfrm>
            <a:off x="2868613" y="5772150"/>
            <a:ext cx="354012" cy="17463"/>
          </a:xfrm>
          <a:prstGeom prst="line">
            <a:avLst/>
          </a:prstGeom>
          <a:noFill/>
          <a:ln w="28575">
            <a:solidFill>
              <a:schemeClr val="bg1"/>
            </a:solidFill>
            <a:round/>
            <a:headEnd type="arrow" w="med" len="med"/>
            <a:tailEnd type="arrow" w="med" len="med"/>
          </a:ln>
        </p:spPr>
        <p:txBody>
          <a:bodyPr/>
          <a:lstStyle/>
          <a:p>
            <a:endParaRPr lang="en-US"/>
          </a:p>
        </p:txBody>
      </p:sp>
      <p:sp>
        <p:nvSpPr>
          <p:cNvPr id="141322" name="Line 10"/>
          <p:cNvSpPr>
            <a:spLocks noChangeShapeType="1"/>
          </p:cNvSpPr>
          <p:nvPr/>
        </p:nvSpPr>
        <p:spPr bwMode="auto">
          <a:xfrm>
            <a:off x="3509963" y="2584450"/>
            <a:ext cx="673100" cy="0"/>
          </a:xfrm>
          <a:prstGeom prst="line">
            <a:avLst/>
          </a:prstGeom>
          <a:noFill/>
          <a:ln w="19050">
            <a:solidFill>
              <a:schemeClr val="tx1"/>
            </a:solidFill>
            <a:round/>
            <a:headEnd type="arrow" w="med" len="med"/>
            <a:tailEnd type="arrow" w="med" len="med"/>
          </a:ln>
        </p:spPr>
        <p:txBody>
          <a:bodyPr/>
          <a:lstStyle/>
          <a:p>
            <a:endParaRPr lang="en-US"/>
          </a:p>
        </p:txBody>
      </p:sp>
      <p:sp>
        <p:nvSpPr>
          <p:cNvPr id="141323" name="Line 11"/>
          <p:cNvSpPr>
            <a:spLocks noChangeShapeType="1"/>
          </p:cNvSpPr>
          <p:nvPr/>
        </p:nvSpPr>
        <p:spPr bwMode="auto">
          <a:xfrm>
            <a:off x="3054350" y="3960813"/>
            <a:ext cx="531813" cy="0"/>
          </a:xfrm>
          <a:prstGeom prst="line">
            <a:avLst/>
          </a:prstGeom>
          <a:noFill/>
          <a:ln w="19050">
            <a:solidFill>
              <a:schemeClr val="tx1"/>
            </a:solidFill>
            <a:round/>
            <a:headEnd type="arrow" w="med" len="med"/>
            <a:tailEnd type="arrow" w="med" len="med"/>
          </a:ln>
        </p:spPr>
        <p:txBody>
          <a:bodyPr/>
          <a:lstStyle/>
          <a:p>
            <a:endParaRPr lang="en-US"/>
          </a:p>
        </p:txBody>
      </p:sp>
      <p:sp>
        <p:nvSpPr>
          <p:cNvPr id="141324" name="Line 12"/>
          <p:cNvSpPr>
            <a:spLocks noChangeShapeType="1"/>
          </p:cNvSpPr>
          <p:nvPr/>
        </p:nvSpPr>
        <p:spPr bwMode="auto">
          <a:xfrm>
            <a:off x="2854325" y="5772150"/>
            <a:ext cx="354013" cy="17463"/>
          </a:xfrm>
          <a:prstGeom prst="line">
            <a:avLst/>
          </a:prstGeom>
          <a:noFill/>
          <a:ln w="19050">
            <a:solidFill>
              <a:schemeClr val="tx1"/>
            </a:solidFill>
            <a:round/>
            <a:headEnd type="arrow" w="med" len="med"/>
            <a:tailEnd type="arrow" w="med" len="med"/>
          </a:ln>
        </p:spPr>
        <p:txBody>
          <a:bodyPr/>
          <a:lstStyle/>
          <a:p>
            <a:endParaRPr lang="en-US"/>
          </a:p>
        </p:txBody>
      </p:sp>
      <p:sp>
        <p:nvSpPr>
          <p:cNvPr id="141325" name="TextBox 9"/>
          <p:cNvSpPr txBox="1">
            <a:spLocks noChangeArrowheads="1"/>
          </p:cNvSpPr>
          <p:nvPr/>
        </p:nvSpPr>
        <p:spPr bwMode="auto">
          <a:xfrm>
            <a:off x="7543800" y="6611938"/>
            <a:ext cx="1589088" cy="246062"/>
          </a:xfrm>
          <a:prstGeom prst="rect">
            <a:avLst/>
          </a:prstGeom>
          <a:noFill/>
          <a:ln w="9525">
            <a:noFill/>
            <a:miter lim="800000"/>
            <a:headEnd/>
            <a:tailEnd/>
          </a:ln>
        </p:spPr>
        <p:txBody>
          <a:bodyPr wrap="none">
            <a:spAutoFit/>
          </a:bodyPr>
          <a:lstStyle/>
          <a:p>
            <a:r>
              <a:rPr lang="en-US"/>
              <a:t>U-M Histology Collection</a:t>
            </a:r>
          </a:p>
        </p:txBody>
      </p:sp>
      <p:pic>
        <p:nvPicPr>
          <p:cNvPr id="141326" name="Picture 34"/>
          <p:cNvPicPr>
            <a:picLocks noChangeAspect="1" noChangeArrowheads="1"/>
          </p:cNvPicPr>
          <p:nvPr/>
        </p:nvPicPr>
        <p:blipFill>
          <a:blip r:embed="rId5"/>
          <a:srcRect/>
          <a:stretch>
            <a:fillRect/>
          </a:stretch>
        </p:blipFill>
        <p:spPr bwMode="auto">
          <a:xfrm>
            <a:off x="7620000" y="6521450"/>
            <a:ext cx="736600" cy="138113"/>
          </a:xfrm>
          <a:prstGeom prst="rect">
            <a:avLst/>
          </a:prstGeom>
          <a:noFill/>
          <a:ln w="9525">
            <a:noFill/>
            <a:round/>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61-638.jpg"/>
          <p:cNvPicPr>
            <a:picLocks noGrp="1" noChangeAspect="1"/>
          </p:cNvPicPr>
          <p:nvPr>
            <p:ph idx="1"/>
          </p:nvPr>
        </p:nvPicPr>
        <p:blipFill>
          <a:blip r:embed="rId2"/>
          <a:stretch>
            <a:fillRect/>
          </a:stretch>
        </p:blipFill>
        <p:spPr>
          <a:xfrm>
            <a:off x="9545" y="0"/>
            <a:ext cx="9134455" cy="6858000"/>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15-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16-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17-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18-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ology-of-hearing-19-638.jpg"/>
          <p:cNvPicPr>
            <a:picLocks noGrp="1" noChangeAspect="1"/>
          </p:cNvPicPr>
          <p:nvPr>
            <p:ph idx="1"/>
          </p:nvPr>
        </p:nvPicPr>
        <p:blipFill>
          <a:blip r:embed="rId2"/>
          <a:stretch>
            <a:fillRect/>
          </a:stretch>
        </p:blipFill>
        <p:spPr>
          <a:xfrm>
            <a:off x="1" y="0"/>
            <a:ext cx="9144000" cy="6865166"/>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11</Words>
  <Application>Microsoft Office PowerPoint</Application>
  <PresentationFormat>On-screen Show (4:3)</PresentationFormat>
  <Paragraphs>4</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Physiology of hearing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Frequency (pitch) Basilar membrane is shorter at the base and longer at the apex, so…  low frequency waves resonate basilar membrane at the apex,  high frequency waves resonate basilar membrane at the base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Physiology of hearing</dc:title>
  <dc:creator>Admin</dc:creator>
  <cp:lastModifiedBy>Sakshi Kri.</cp:lastModifiedBy>
  <cp:revision>4</cp:revision>
  <dcterms:created xsi:type="dcterms:W3CDTF">2019-03-23T07:54:13Z</dcterms:created>
  <dcterms:modified xsi:type="dcterms:W3CDTF">2022-06-17T15:22:38Z</dcterms:modified>
</cp:coreProperties>
</file>