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527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190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11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1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73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963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206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20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2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89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4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17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4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24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8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22CAC0-A38C-47DD-8188-CA1FE88520F1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375979-D732-42B2-882B-DFA1EE2EB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1BB5-35F0-47C0-30D7-C63F227CB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3266" y="1871131"/>
            <a:ext cx="7678992" cy="2081437"/>
          </a:xfrm>
        </p:spPr>
        <p:txBody>
          <a:bodyPr/>
          <a:lstStyle/>
          <a:p>
            <a:r>
              <a:rPr lang="en-US" sz="6000" b="1" dirty="0"/>
              <a:t>Sales </a:t>
            </a:r>
            <a:r>
              <a:rPr lang="en-US" sz="6000" b="1" dirty="0" err="1"/>
              <a:t>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64D46-92A2-4E16-7658-72B095EFC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SAKSHAM ARORA</a:t>
            </a:r>
          </a:p>
          <a:p>
            <a:r>
              <a:rPr lang="en-US" b="1" dirty="0"/>
              <a:t>25</a:t>
            </a:r>
            <a:r>
              <a:rPr lang="en-US" b="1" baseline="30000" dirty="0"/>
              <a:t>TH</a:t>
            </a:r>
            <a:r>
              <a:rPr lang="en-US" b="1" dirty="0"/>
              <a:t> APRIL,2025</a:t>
            </a:r>
          </a:p>
          <a:p>
            <a:r>
              <a:rPr lang="en-US" b="1" dirty="0"/>
              <a:t>POWER BI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17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6DC1-6418-5A0F-3291-46EA8A5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/>
              <a:t>OBJECTIVE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3B44-C08F-307E-C575-2E626E7F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" panose="020B0502040204020203" pitchFamily="34" charset="0"/>
              </a:rPr>
              <a:t>Design an interactive and visually appealing dashboard to track key business metrics like Sales, Units Sold, and Profit.</a:t>
            </a:r>
          </a:p>
          <a:p>
            <a:r>
              <a:rPr lang="en-US" b="1" dirty="0">
                <a:latin typeface="Bahnschrift" panose="020B0502040204020203" pitchFamily="34" charset="0"/>
              </a:rPr>
              <a:t>Provide business stakeholders with actionable insights using dynamic visuals, filters, and time-series analysis.</a:t>
            </a:r>
            <a:endParaRPr lang="en-US" dirty="0">
              <a:latin typeface="Bahnschrift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5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52DC-D37F-1CB6-9AF9-95D22AF0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DATASET AND KPI’S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4497-5502-4C3A-BF43-2838DA76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dataset was sourced from </a:t>
            </a:r>
            <a:r>
              <a:rPr lang="en-US" sz="2000" b="1" dirty="0"/>
              <a:t>Kaggle</a:t>
            </a:r>
            <a:r>
              <a:rPr lang="en-US" sz="2000" dirty="0"/>
              <a:t> – a publicly available </a:t>
            </a:r>
            <a:r>
              <a:rPr lang="en-US" sz="2000" b="1" dirty="0"/>
              <a:t>Sales and Profit dataset</a:t>
            </a:r>
            <a:r>
              <a:rPr lang="en-US" dirty="0"/>
              <a:t>.</a:t>
            </a:r>
          </a:p>
          <a:p>
            <a:r>
              <a:rPr lang="en-US" dirty="0"/>
              <a:t>Key Columns used: Units sold , Profit ,Order Date, Segment, Product Name , Country , Sales.</a:t>
            </a:r>
          </a:p>
          <a:p>
            <a:r>
              <a:rPr lang="en-US" dirty="0"/>
              <a:t>Dataset spans unit sales data in year 2013 and 2014.</a:t>
            </a:r>
          </a:p>
          <a:p>
            <a:r>
              <a:rPr lang="en-US" dirty="0"/>
              <a:t>Important </a:t>
            </a:r>
            <a:r>
              <a:rPr lang="en-US" dirty="0" err="1"/>
              <a:t>kpi’s</a:t>
            </a:r>
            <a:r>
              <a:rPr lang="en-US" dirty="0"/>
              <a:t> included are total profit generated, total units sold and total sales generated in year 2013 -2014.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595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61A26-95CF-5A47-77E6-7DC1325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4C7CD-8625-23FB-F1AD-6B3ED1C5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7652" y="-13126"/>
            <a:ext cx="12662362" cy="6871125"/>
          </a:xfrm>
        </p:spPr>
      </p:pic>
    </p:spTree>
    <p:extLst>
      <p:ext uri="{BB962C8B-B14F-4D97-AF65-F5344CB8AC3E}">
        <p14:creationId xmlns:p14="http://schemas.microsoft.com/office/powerpoint/2010/main" val="411606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CFB8-EE88-553C-CEEB-4753AB87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Key Business Insights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34F3-7044-D33F-1EF5-37AD31BBA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United States</a:t>
            </a:r>
            <a:r>
              <a:rPr lang="en-US" dirty="0"/>
              <a:t> generated the </a:t>
            </a:r>
            <a:r>
              <a:rPr lang="en-US" b="1" dirty="0"/>
              <a:t>highest profit</a:t>
            </a:r>
            <a:r>
              <a:rPr lang="en-US" dirty="0"/>
              <a:t> among all countries, making it the most valuable market.</a:t>
            </a:r>
          </a:p>
          <a:p>
            <a:r>
              <a:rPr lang="en-US" dirty="0"/>
              <a:t>The </a:t>
            </a:r>
            <a:r>
              <a:rPr lang="en-US" b="1" dirty="0"/>
              <a:t>Government</a:t>
            </a:r>
            <a:r>
              <a:rPr lang="en-US" dirty="0"/>
              <a:t> segment outperformed other segments in profitability, indicating strong institutional demand.</a:t>
            </a:r>
          </a:p>
          <a:p>
            <a:r>
              <a:rPr lang="en-US" b="1" dirty="0"/>
              <a:t>Copiers</a:t>
            </a:r>
            <a:r>
              <a:rPr lang="en-US" dirty="0"/>
              <a:t> stand out as the top product in terms of profit, suggesting it's a key product to focus on.</a:t>
            </a:r>
          </a:p>
          <a:p>
            <a:r>
              <a:rPr lang="en-US" dirty="0"/>
              <a:t>Overall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</a:t>
            </a:r>
            <a:r>
              <a:rPr lang="en-US" dirty="0"/>
              <a:t> increased in </a:t>
            </a:r>
            <a:r>
              <a:rPr lang="en-US" b="1" dirty="0"/>
              <a:t>2014</a:t>
            </a:r>
            <a:r>
              <a:rPr lang="en-US" dirty="0"/>
              <a:t>, showing strong year-over-year business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18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2629-51B8-3A2C-6F9F-8259AAE0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Segments and Trends Analysis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838F-5F96-9F03-BD09-2D09C082A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Monthly profit pattern</a:t>
            </a:r>
            <a:r>
              <a:rPr lang="en-US" dirty="0"/>
              <a:t> shows seasonality, with certain months consistently performing better than others considerably months in fourth quarter.</a:t>
            </a:r>
          </a:p>
          <a:p>
            <a:r>
              <a:rPr lang="en-US" b="1" dirty="0"/>
              <a:t>Monthly profit pattern</a:t>
            </a:r>
            <a:r>
              <a:rPr lang="en-US" dirty="0"/>
              <a:t> shows seasonality, with certain months consistently performing better than Government.</a:t>
            </a:r>
          </a:p>
          <a:p>
            <a:r>
              <a:rPr lang="en-US" dirty="0"/>
              <a:t>Despite higher sales in some products, </a:t>
            </a:r>
            <a:r>
              <a:rPr lang="en-US" b="1" dirty="0"/>
              <a:t>profitability varies</a:t>
            </a:r>
            <a:r>
              <a:rPr lang="en-US" dirty="0"/>
              <a:t>, indicating cost differences or discounting.</a:t>
            </a:r>
          </a:p>
          <a:p>
            <a:r>
              <a:rPr lang="en-US" dirty="0"/>
              <a:t>Total </a:t>
            </a:r>
            <a:r>
              <a:rPr lang="en-US" b="1" dirty="0"/>
              <a:t>Units Sold</a:t>
            </a:r>
            <a:r>
              <a:rPr lang="en-US" dirty="0"/>
              <a:t> do not always align with highest profit, showing that </a:t>
            </a:r>
            <a:r>
              <a:rPr lang="en-US" b="1" dirty="0"/>
              <a:t>volume ≠ profitability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50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3870-BBD1-BFAE-111B-DA48B39B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Conclusions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3A97A9-7E00-AB51-E09A-63DA5852B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213" y="2494086"/>
            <a:ext cx="921844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1.Strengthen Institutional Partnerships: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 the Government segment’s strong profitability, invest in targeted marketing and tailored offerings for institutional clients to further capture this high-value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Product Portfolio: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expanding the Copiers line—your top profit driver—while reviewing pricing and cost structures for lower-margin products to improve overall profitability.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Inventory Planning: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identified monthly profit patterns to align inventory levels and promotional campaigns with peak months, ensuring you meet demand without overstocking in slower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4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77B61-A65B-075A-2C3B-ED5E3F43EC2D}"/>
              </a:ext>
            </a:extLst>
          </p:cNvPr>
          <p:cNvSpPr txBox="1"/>
          <p:nvPr/>
        </p:nvSpPr>
        <p:spPr>
          <a:xfrm>
            <a:off x="2802195" y="2762865"/>
            <a:ext cx="6115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THANK YOU !!!!!!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30337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358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Bahnschrift</vt:lpstr>
      <vt:lpstr>Garamond</vt:lpstr>
      <vt:lpstr>Organic</vt:lpstr>
      <vt:lpstr>Sales DashBoard </vt:lpstr>
      <vt:lpstr>OBJECTIVE</vt:lpstr>
      <vt:lpstr>DATASET AND KPI’S</vt:lpstr>
      <vt:lpstr>PowerPoint Presentation</vt:lpstr>
      <vt:lpstr>Key Business Insights</vt:lpstr>
      <vt:lpstr>Segments and Trends Analysis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Saksham Arora</dc:creator>
  <cp:lastModifiedBy>Saksham Arora</cp:lastModifiedBy>
  <cp:revision>1</cp:revision>
  <dcterms:created xsi:type="dcterms:W3CDTF">2025-04-25T14:28:31Z</dcterms:created>
  <dcterms:modified xsi:type="dcterms:W3CDTF">2025-04-25T15:12:25Z</dcterms:modified>
</cp:coreProperties>
</file>