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Montserrat"/>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44FE6E3-6387-4455-8FF0-EF8B5839AE9F}">
  <a:tblStyle styleId="{944FE6E3-6387-4455-8FF0-EF8B5839AE9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4.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ontserrat-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Montserrat-italic.fntdata"/><Relationship Id="rId14" Type="http://schemas.openxmlformats.org/officeDocument/2006/relationships/slide" Target="slides/slide8.xml"/><Relationship Id="rId36" Type="http://schemas.openxmlformats.org/officeDocument/2006/relationships/font" Target="fonts/Montserrat-bold.fntdata"/><Relationship Id="rId17" Type="http://schemas.openxmlformats.org/officeDocument/2006/relationships/slide" Target="slides/slide11.xml"/><Relationship Id="rId39" Type="http://schemas.openxmlformats.org/officeDocument/2006/relationships/font" Target="fonts/Lato-regular.fntdata"/><Relationship Id="rId16" Type="http://schemas.openxmlformats.org/officeDocument/2006/relationships/slide" Target="slides/slide10.xml"/><Relationship Id="rId38" Type="http://schemas.openxmlformats.org/officeDocument/2006/relationships/font" Target="fonts/Montserra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www.cs.nott.ac.uk/~gxk/aim/notes/simulatedannealing.doc" TargetMode="External"/><Relationship Id="rId4" Type="http://schemas.openxmlformats.org/officeDocument/2006/relationships/hyperlink" Target="http://www.cs.nott.ac.uk/~gxk/aim/notes/simulatedannealing.doc" TargetMode="External"/><Relationship Id="rId5" Type="http://schemas.openxmlformats.org/officeDocument/2006/relationships/hyperlink" Target="http://katrinaeg.com/simulated-annealing.html" TargetMode="External"/><Relationship Id="rId6" Type="http://schemas.openxmlformats.org/officeDocument/2006/relationships/hyperlink" Target="http://www.cs.cmu.edu/afs/cs.cmu.edu/project/learn-43/lib/photoz/.g/web/glossary/anneal.html" TargetMode="External"/><Relationship Id="rId7" Type="http://schemas.openxmlformats.org/officeDocument/2006/relationships/hyperlink" Target="https://en.wikipedia.org/wiki/Simulated_anneali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004500" y="1755725"/>
            <a:ext cx="5712300" cy="1141200"/>
          </a:xfrm>
          <a:prstGeom prst="rect">
            <a:avLst/>
          </a:prstGeom>
        </p:spPr>
        <p:txBody>
          <a:bodyPr anchorCtr="0" anchor="ctr" bIns="91425" lIns="91425" spcFirstLastPara="1" rIns="91425" wrap="square" tIns="91425">
            <a:noAutofit/>
          </a:bodyPr>
          <a:lstStyle/>
          <a:p>
            <a:pPr indent="0" lvl="0" marL="0" algn="r">
              <a:spcBef>
                <a:spcPts val="0"/>
              </a:spcBef>
              <a:spcAft>
                <a:spcPts val="0"/>
              </a:spcAft>
              <a:buNone/>
            </a:pPr>
            <a:r>
              <a:rPr lang="en"/>
              <a:t>Simulated Annealing</a:t>
            </a:r>
            <a:endParaRPr/>
          </a:p>
        </p:txBody>
      </p:sp>
      <p:sp>
        <p:nvSpPr>
          <p:cNvPr id="135" name="Shape 135"/>
          <p:cNvSpPr txBox="1"/>
          <p:nvPr>
            <p:ph idx="1" type="subTitle"/>
          </p:nvPr>
        </p:nvSpPr>
        <p:spPr>
          <a:xfrm>
            <a:off x="5304225" y="3391500"/>
            <a:ext cx="2313900" cy="96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Shyamji Gupta</a:t>
            </a:r>
            <a:endParaRPr/>
          </a:p>
          <a:p>
            <a:pPr indent="0" lvl="0" marL="0">
              <a:spcBef>
                <a:spcPts val="0"/>
              </a:spcBef>
              <a:spcAft>
                <a:spcPts val="0"/>
              </a:spcAft>
              <a:buNone/>
            </a:pPr>
            <a:r>
              <a:rPr lang="en"/>
              <a:t>Mohammad Naeem Khan</a:t>
            </a:r>
            <a:endParaRPr/>
          </a:p>
          <a:p>
            <a:pPr indent="0" lvl="0" marL="0" rtl="0">
              <a:spcBef>
                <a:spcPts val="0"/>
              </a:spcBef>
              <a:spcAft>
                <a:spcPts val="0"/>
              </a:spcAft>
              <a:buNone/>
            </a:pPr>
            <a:r>
              <a:rPr lang="en"/>
              <a:t>Saksham Kaushal</a:t>
            </a:r>
            <a:endParaRPr/>
          </a:p>
          <a:p>
            <a:pPr indent="0" lvl="0" marL="0">
              <a:spcBef>
                <a:spcPts val="0"/>
              </a:spcBef>
              <a:spcAft>
                <a:spcPts val="0"/>
              </a:spcAft>
              <a:buNone/>
            </a:pPr>
            <a:r>
              <a:rPr lang="en"/>
              <a:t>Mohit</a:t>
            </a:r>
            <a:endParaRPr/>
          </a:p>
        </p:txBody>
      </p:sp>
      <p:sp>
        <p:nvSpPr>
          <p:cNvPr id="136" name="Shape 136"/>
          <p:cNvSpPr txBox="1"/>
          <p:nvPr/>
        </p:nvSpPr>
        <p:spPr>
          <a:xfrm>
            <a:off x="7389400" y="3391500"/>
            <a:ext cx="1329000" cy="1013700"/>
          </a:xfrm>
          <a:prstGeom prst="rect">
            <a:avLst/>
          </a:prstGeom>
          <a:noFill/>
          <a:ln>
            <a:noFill/>
          </a:ln>
        </p:spPr>
        <p:txBody>
          <a:bodyPr anchorCtr="0" anchor="t" bIns="91425" lIns="91425" spcFirstLastPara="1" rIns="91425" wrap="square" tIns="91425">
            <a:noAutofit/>
          </a:bodyPr>
          <a:lstStyle/>
          <a:p>
            <a:pPr indent="0" lvl="0" marL="0" algn="r">
              <a:spcBef>
                <a:spcPts val="0"/>
              </a:spcBef>
              <a:spcAft>
                <a:spcPts val="0"/>
              </a:spcAft>
              <a:buNone/>
            </a:pPr>
            <a:r>
              <a:rPr lang="en">
                <a:solidFill>
                  <a:srgbClr val="FFFFFF"/>
                </a:solidFill>
              </a:rPr>
              <a:t>9915103028</a:t>
            </a:r>
            <a:endParaRPr>
              <a:solidFill>
                <a:srgbClr val="FFFFFF"/>
              </a:solidFill>
            </a:endParaRPr>
          </a:p>
          <a:p>
            <a:pPr indent="0" lvl="0" marL="0" algn="r">
              <a:spcBef>
                <a:spcPts val="0"/>
              </a:spcBef>
              <a:spcAft>
                <a:spcPts val="0"/>
              </a:spcAft>
              <a:buNone/>
            </a:pPr>
            <a:r>
              <a:rPr lang="en">
                <a:solidFill>
                  <a:srgbClr val="FFFFFF"/>
                </a:solidFill>
              </a:rPr>
              <a:t>9915103049</a:t>
            </a:r>
            <a:endParaRPr>
              <a:solidFill>
                <a:srgbClr val="FFFFFF"/>
              </a:solidFill>
            </a:endParaRPr>
          </a:p>
          <a:p>
            <a:pPr indent="0" lvl="0" marL="0" algn="r">
              <a:spcBef>
                <a:spcPts val="0"/>
              </a:spcBef>
              <a:spcAft>
                <a:spcPts val="0"/>
              </a:spcAft>
              <a:buNone/>
            </a:pPr>
            <a:r>
              <a:rPr lang="en">
                <a:solidFill>
                  <a:srgbClr val="FFFFFF"/>
                </a:solidFill>
              </a:rPr>
              <a:t>9915103061</a:t>
            </a:r>
            <a:endParaRPr>
              <a:solidFill>
                <a:srgbClr val="FFFFFF"/>
              </a:solidFill>
            </a:endParaRPr>
          </a:p>
          <a:p>
            <a:pPr indent="0" lvl="0" marL="0" algn="r">
              <a:spcBef>
                <a:spcPts val="0"/>
              </a:spcBef>
              <a:spcAft>
                <a:spcPts val="0"/>
              </a:spcAft>
              <a:buNone/>
            </a:pPr>
            <a:r>
              <a:rPr lang="en">
                <a:solidFill>
                  <a:srgbClr val="FFFFFF"/>
                </a:solidFill>
              </a:rPr>
              <a:t>9915103088</a:t>
            </a:r>
            <a:endParaRPr>
              <a:solidFill>
                <a:srgbClr val="FFFFFF"/>
              </a:solidFill>
            </a:endParaRPr>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Final Temperature</a:t>
            </a:r>
            <a:endParaRPr/>
          </a:p>
        </p:txBody>
      </p:sp>
      <p:sp>
        <p:nvSpPr>
          <p:cNvPr id="191" name="Shape 19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It is usual to let the temperature decrease until it reaches zero. However, this can make the algorithm run for a lot longer.</a:t>
            </a:r>
            <a:endParaRPr/>
          </a:p>
          <a:p>
            <a:pPr indent="0" lvl="0" marL="0">
              <a:spcBef>
                <a:spcPts val="1600"/>
              </a:spcBef>
              <a:spcAft>
                <a:spcPts val="0"/>
              </a:spcAft>
              <a:buNone/>
            </a:pPr>
            <a:r>
              <a:rPr lang="en"/>
              <a:t>It is not necessary to let the temperature reach zero because as it approaches zero the chances of accepting a worse move are almost the same as those at zero temperature.</a:t>
            </a:r>
            <a:endParaRPr/>
          </a:p>
          <a:p>
            <a:pPr indent="0" lvl="0" marL="0">
              <a:spcBef>
                <a:spcPts val="1600"/>
              </a:spcBef>
              <a:spcAft>
                <a:spcPts val="1600"/>
              </a:spcAft>
              <a:buNone/>
            </a:pPr>
            <a:r>
              <a:rPr lang="en"/>
              <a:t>Therefore, the stopping criteria can either be a suitably low temperature or when the system is “frozen” (at equilibrium) at the current temperature.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Temperature</a:t>
            </a:r>
            <a:r>
              <a:rPr lang="en"/>
              <a:t> Decrement</a:t>
            </a:r>
            <a:endParaRPr/>
          </a:p>
        </p:txBody>
      </p:sp>
      <p:sp>
        <p:nvSpPr>
          <p:cNvPr id="197" name="Shape 19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a:t>
            </a:r>
            <a:r>
              <a:rPr lang="en"/>
              <a:t>e need to decrement our temperature so that we eventually arrive at the stopping criterion.</a:t>
            </a:r>
            <a:endParaRPr/>
          </a:p>
          <a:p>
            <a:pPr indent="0" lvl="0" marL="0">
              <a:spcBef>
                <a:spcPts val="1600"/>
              </a:spcBef>
              <a:spcAft>
                <a:spcPts val="0"/>
              </a:spcAft>
              <a:buNone/>
            </a:pPr>
            <a:r>
              <a:rPr lang="en"/>
              <a:t>Enough iterations should be allowed at each temperature so that the system stabilises at that temperature, but theoretically, this might be exponential to problem size.</a:t>
            </a:r>
            <a:endParaRPr/>
          </a:p>
          <a:p>
            <a:pPr indent="0" lvl="0" marL="0">
              <a:spcBef>
                <a:spcPts val="1600"/>
              </a:spcBef>
              <a:spcAft>
                <a:spcPts val="0"/>
              </a:spcAft>
              <a:buNone/>
            </a:pPr>
            <a:r>
              <a:rPr lang="en"/>
              <a:t>This can either be done by doing a large number of iterations at a few temperatures, a small number of iterations at many temperatures or a balance between the two.</a:t>
            </a:r>
            <a:endParaRPr/>
          </a:p>
          <a:p>
            <a:pPr indent="0" lvl="0" marL="0">
              <a:spcBef>
                <a:spcPts val="1600"/>
              </a:spcBef>
              <a:spcAft>
                <a:spcPts val="0"/>
              </a:spcAft>
              <a:buNone/>
            </a:pPr>
            <a:r>
              <a:rPr lang="en"/>
              <a:t>One way to decrement the temperature is a simple linear method.</a:t>
            </a:r>
            <a:endParaRPr/>
          </a:p>
          <a:p>
            <a:pPr indent="0" lvl="0" marL="0">
              <a:spcBef>
                <a:spcPts val="1600"/>
              </a:spcBef>
              <a:spcAft>
                <a:spcPts val="1600"/>
              </a:spcAft>
              <a:buNone/>
            </a:pPr>
            <a:r>
              <a:rPr lang="en"/>
              <a:t>Another alternative is geometric decrement where, </a:t>
            </a:r>
            <a:br>
              <a:rPr lang="en"/>
            </a:br>
            <a:r>
              <a:rPr lang="en"/>
              <a:t>		t = tα, </a:t>
            </a:r>
            <a:br>
              <a:rPr lang="en"/>
            </a:br>
            <a:r>
              <a:rPr lang="en"/>
              <a:t>where α &lt; 1, preferably between 0.8 and 0.99.</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Iterations at each Temperature</a:t>
            </a:r>
            <a:endParaRPr/>
          </a:p>
        </p:txBody>
      </p:sp>
      <p:sp>
        <p:nvSpPr>
          <p:cNvPr id="203" name="Shape 20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constant number of iterations at each temperature is an one possible scheme.</a:t>
            </a:r>
            <a:endParaRPr/>
          </a:p>
          <a:p>
            <a:pPr indent="0" lvl="0" marL="0">
              <a:spcBef>
                <a:spcPts val="1600"/>
              </a:spcBef>
              <a:spcAft>
                <a:spcPts val="0"/>
              </a:spcAft>
              <a:buNone/>
            </a:pPr>
            <a:r>
              <a:rPr lang="en"/>
              <a:t>Another method, is to only do one iteration at each temperature, but to decrease the temperature very slowly, i.e.</a:t>
            </a:r>
            <a:br>
              <a:rPr lang="en"/>
            </a:br>
            <a:r>
              <a:rPr lang="en"/>
              <a:t>		t = t/(1 + βt)</a:t>
            </a:r>
            <a:br>
              <a:rPr lang="en"/>
            </a:br>
            <a:r>
              <a:rPr lang="en"/>
              <a:t>where, β is a suitably small value.</a:t>
            </a:r>
            <a:endParaRPr/>
          </a:p>
          <a:p>
            <a:pPr indent="0" lvl="0" marL="0">
              <a:spcBef>
                <a:spcPts val="1600"/>
              </a:spcBef>
              <a:spcAft>
                <a:spcPts val="0"/>
              </a:spcAft>
              <a:buNone/>
            </a:pPr>
            <a:r>
              <a:rPr lang="en"/>
              <a:t>At lower temperatures it is important to do a large number of iterations so that the local exploitation can occur.</a:t>
            </a:r>
            <a:endParaRPr/>
          </a:p>
          <a:p>
            <a:pPr indent="0" lvl="0" marL="0">
              <a:spcBef>
                <a:spcPts val="1600"/>
              </a:spcBef>
              <a:spcAft>
                <a:spcPts val="1600"/>
              </a:spcAft>
              <a:buNone/>
            </a:pPr>
            <a:r>
              <a:rPr lang="en"/>
              <a:t>At higher temperatures, the number of iterations can be less, which affects exploration.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2400"/>
              <a:t>Problem Specific Decisions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Cost Function</a:t>
            </a:r>
            <a:endParaRPr/>
          </a:p>
        </p:txBody>
      </p:sp>
      <p:sp>
        <p:nvSpPr>
          <p:cNvPr id="214" name="Shape 2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Cost function is used to measure the quality of the solution. Calculation it is often the bottleneck of the program.</a:t>
            </a:r>
            <a:endParaRPr/>
          </a:p>
          <a:p>
            <a:pPr indent="0" lvl="0" marL="0">
              <a:spcBef>
                <a:spcPts val="1600"/>
              </a:spcBef>
              <a:spcAft>
                <a:spcPts val="0"/>
              </a:spcAft>
              <a:buNone/>
            </a:pPr>
            <a:r>
              <a:rPr lang="en"/>
              <a:t>Following optimizations can be employed in certain cases :</a:t>
            </a:r>
            <a:endParaRPr/>
          </a:p>
          <a:p>
            <a:pPr indent="-311150" lvl="0" marL="457200" rtl="0">
              <a:spcBef>
                <a:spcPts val="1600"/>
              </a:spcBef>
              <a:spcAft>
                <a:spcPts val="0"/>
              </a:spcAft>
              <a:buSzPts val="1300"/>
              <a:buChar char="●"/>
            </a:pPr>
            <a:r>
              <a:rPr lang="en"/>
              <a:t>Delta Evaluation : the difference between the current solution and the neighbourhood solution is evaluated.</a:t>
            </a:r>
            <a:endParaRPr/>
          </a:p>
          <a:p>
            <a:pPr indent="-311150" lvl="0" marL="457200" rtl="0">
              <a:spcBef>
                <a:spcPts val="0"/>
              </a:spcBef>
              <a:spcAft>
                <a:spcPts val="0"/>
              </a:spcAft>
              <a:buSzPts val="1300"/>
              <a:buChar char="●"/>
            </a:pPr>
            <a:r>
              <a:rPr lang="en"/>
              <a:t>Partial Evaluation : a simplified evaluation function is used that does not give an exact result but gives a good indication of the quality of the solution.</a:t>
            </a:r>
            <a:endParaRPr/>
          </a:p>
          <a:p>
            <a:pPr indent="0" lvl="0" marL="0" rtl="0">
              <a:spcBef>
                <a:spcPts val="1600"/>
              </a:spcBef>
              <a:spcAft>
                <a:spcPts val="1600"/>
              </a:spcAft>
              <a:buNone/>
            </a:pPr>
            <a:r>
              <a:rPr lang="en"/>
              <a:t>Many cost functions consider rejecting illegal solutions at early stages of algorithm. This is typically achieved using constraints. Carefully implementing hard and soft constraints can provide considerable speedups.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1314625" y="393750"/>
            <a:ext cx="71742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Neighbourhood Structure</a:t>
            </a:r>
            <a:endParaRPr/>
          </a:p>
        </p:txBody>
      </p:sp>
      <p:sp>
        <p:nvSpPr>
          <p:cNvPr id="220" name="Shape 2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Ergodicity is expected in this algorithm in order to ensure convergence, i.e. every state of the system should be reachable from every other state in finite number of steps.</a:t>
            </a:r>
            <a:endParaRPr/>
          </a:p>
          <a:p>
            <a:pPr indent="0" lvl="0" marL="0">
              <a:spcBef>
                <a:spcPts val="1600"/>
              </a:spcBef>
              <a:spcAft>
                <a:spcPts val="1600"/>
              </a:spcAft>
              <a:buNone/>
            </a:pPr>
            <a:r>
              <a:rPr lang="en"/>
              <a:t>Also, s</a:t>
            </a:r>
            <a:r>
              <a:rPr lang="en"/>
              <a:t>ome results have shown that the neighbourhood structure should be symmetric. That is, if you move from state </a:t>
            </a:r>
            <a:r>
              <a:rPr i="1" lang="en"/>
              <a:t>i</a:t>
            </a:r>
            <a:r>
              <a:rPr lang="en"/>
              <a:t> to state </a:t>
            </a:r>
            <a:r>
              <a:rPr i="1" lang="en"/>
              <a:t>j</a:t>
            </a:r>
            <a:r>
              <a:rPr lang="en"/>
              <a:t> then it must be possible to move from state j to state 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Solution Space</a:t>
            </a:r>
            <a:endParaRPr/>
          </a:p>
        </p:txBody>
      </p:sp>
      <p:sp>
        <p:nvSpPr>
          <p:cNvPr id="226" name="Shape 2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a:t>
            </a:r>
            <a:r>
              <a:rPr lang="en"/>
              <a:t>f the search space is as small as possible then the search process will be easier as there are not as many states to explore.</a:t>
            </a:r>
            <a:endParaRPr/>
          </a:p>
          <a:p>
            <a:pPr indent="0" lvl="0" marL="0">
              <a:spcBef>
                <a:spcPts val="1600"/>
              </a:spcBef>
              <a:spcAft>
                <a:spcPts val="0"/>
              </a:spcAft>
              <a:buNone/>
            </a:pPr>
            <a:r>
              <a:rPr lang="en"/>
              <a:t>However, if cost function is defined such that infeasible solutions can also be explored and evaluated before getting rejected,  the search space increases manifold. Thus, constraints need to be taken care of.</a:t>
            </a:r>
            <a:endParaRPr/>
          </a:p>
          <a:p>
            <a:pPr indent="0" lvl="0" marL="0">
              <a:spcBef>
                <a:spcPts val="1600"/>
              </a:spcBef>
              <a:spcAft>
                <a:spcPts val="1600"/>
              </a:spcAft>
              <a:buNone/>
            </a:pPr>
            <a:r>
              <a:rPr lang="en"/>
              <a:t>A smaller search space can be searched faster but, on the downside, it does cut down the possibility of dramatic improvements.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Ideal Requirements</a:t>
            </a:r>
            <a:endParaRPr/>
          </a:p>
        </p:txBody>
      </p:sp>
      <p:sp>
        <p:nvSpPr>
          <p:cNvPr id="232" name="Shape 23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need a cost function that models our problem but should be easy and fast to calculate.</a:t>
            </a:r>
            <a:endParaRPr/>
          </a:p>
          <a:p>
            <a:pPr indent="0" lvl="0" marL="0">
              <a:spcBef>
                <a:spcPts val="1600"/>
              </a:spcBef>
              <a:spcAft>
                <a:spcPts val="0"/>
              </a:spcAft>
              <a:buNone/>
            </a:pPr>
            <a:r>
              <a:rPr lang="en"/>
              <a:t>We need a cost function that does not allow infeasible solutions but we sometimes need to explore infeasible areas of the search space to allow us to find a good solution.</a:t>
            </a:r>
            <a:endParaRPr/>
          </a:p>
          <a:p>
            <a:pPr indent="0" lvl="0" marL="0">
              <a:spcBef>
                <a:spcPts val="1600"/>
              </a:spcBef>
              <a:spcAft>
                <a:spcPts val="0"/>
              </a:spcAft>
              <a:buNone/>
            </a:pPr>
            <a:r>
              <a:rPr lang="en"/>
              <a:t>We want the solution space to be as small as possible, but we do not want to restrict the search too much.</a:t>
            </a:r>
            <a:endParaRPr/>
          </a:p>
          <a:p>
            <a:pPr indent="0" lvl="0" marL="0">
              <a:spcBef>
                <a:spcPts val="1600"/>
              </a:spcBef>
              <a:spcAft>
                <a:spcPts val="1600"/>
              </a:spcAft>
              <a:buNone/>
            </a:pPr>
            <a:r>
              <a:rPr lang="en"/>
              <a:t>We also need the neighbourhood to be as small as possible but, again, not at the detriment of solution quality.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Applications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Applications</a:t>
            </a:r>
            <a:endParaRPr/>
          </a:p>
        </p:txBody>
      </p:sp>
      <p:sp>
        <p:nvSpPr>
          <p:cNvPr id="243" name="Shape 24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SA has been applied to traditional optimization problems like single machine, flowshop and jobshop scheduling, lot sizing, etc. </a:t>
            </a:r>
            <a:endParaRPr/>
          </a:p>
          <a:p>
            <a:pPr indent="0" lvl="0" marL="0">
              <a:spcBef>
                <a:spcPts val="1600"/>
              </a:spcBef>
              <a:spcAft>
                <a:spcPts val="0"/>
              </a:spcAft>
              <a:buNone/>
            </a:pPr>
            <a:r>
              <a:rPr lang="en"/>
              <a:t>It has been applied to non-traditional problems in Operation Research like graph colouring, number partitioning, etc.</a:t>
            </a:r>
            <a:endParaRPr/>
          </a:p>
          <a:p>
            <a:pPr indent="0" lvl="0" marL="0">
              <a:spcBef>
                <a:spcPts val="1600"/>
              </a:spcBef>
              <a:spcAft>
                <a:spcPts val="0"/>
              </a:spcAft>
              <a:buNone/>
            </a:pPr>
            <a:r>
              <a:rPr lang="en"/>
              <a:t>SA has been profoundly used in Big Data Analysis.</a:t>
            </a:r>
            <a:endParaRPr/>
          </a:p>
          <a:p>
            <a:pPr indent="0" lvl="0" marL="0">
              <a:spcBef>
                <a:spcPts val="1600"/>
              </a:spcBef>
              <a:spcAft>
                <a:spcPts val="0"/>
              </a:spcAft>
              <a:buNone/>
            </a:pPr>
            <a:r>
              <a:rPr lang="en"/>
              <a:t>SA has been used to solve combinatorial problems like travelling salesman problem, n-queens problem, capacitated vehicle routing problems, knapsack problem etc.</a:t>
            </a:r>
            <a:endParaRPr/>
          </a:p>
          <a:p>
            <a:pPr indent="0" lvl="0" marL="0">
              <a:spcBef>
                <a:spcPts val="1600"/>
              </a:spcBef>
              <a:spcAft>
                <a:spcPts val="1600"/>
              </a:spcAft>
              <a:buNone/>
            </a:pPr>
            <a:r>
              <a:rPr lang="en"/>
              <a:t>It has been implemented in simulations of population genetics and other biological researches to find approximate global optima.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a:t>
            </a:r>
            <a:endParaRPr/>
          </a:p>
        </p:txBody>
      </p:sp>
      <p:sp>
        <p:nvSpPr>
          <p:cNvPr id="142" name="Shape 14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Simulated Annealing (SA) is a local search algorithm motivated by an analogy to annealing in solids.</a:t>
            </a:r>
            <a:endParaRPr/>
          </a:p>
          <a:p>
            <a:pPr indent="0" lvl="0" marL="0">
              <a:spcBef>
                <a:spcPts val="1600"/>
              </a:spcBef>
              <a:spcAft>
                <a:spcPts val="0"/>
              </a:spcAft>
              <a:buNone/>
            </a:pPr>
            <a:r>
              <a:rPr lang="en"/>
              <a:t>The idea of SA comes from a paper published by Metropolis et. al. in 1953 . The algorithm in this paper simulated the cooling of material in a heat bath. This is a process known as annealing.</a:t>
            </a:r>
            <a:endParaRPr/>
          </a:p>
          <a:p>
            <a:pPr indent="0" lvl="0" marL="0">
              <a:spcBef>
                <a:spcPts val="1600"/>
              </a:spcBef>
              <a:spcAft>
                <a:spcPts val="1600"/>
              </a:spcAft>
              <a:buNone/>
            </a:pPr>
            <a:r>
              <a:rPr lang="en"/>
              <a:t>In 1982, Kirkpatrick et. al. took the idea of the Metropolis algorithm and applied it to optimisation problems. The idea is to use simulated annealing to search for feasible solutions and converge to an optimal solution.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1297500" y="850950"/>
            <a:ext cx="2881500" cy="1980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Visualization - </a:t>
            </a:r>
            <a:endParaRPr/>
          </a:p>
          <a:p>
            <a:pPr indent="0" lvl="0" marL="0">
              <a:spcBef>
                <a:spcPts val="0"/>
              </a:spcBef>
              <a:spcAft>
                <a:spcPts val="0"/>
              </a:spcAft>
              <a:buNone/>
            </a:pPr>
            <a:r>
              <a:t/>
            </a:r>
            <a:endParaRPr/>
          </a:p>
          <a:p>
            <a:pPr indent="0" lvl="0" marL="0">
              <a:spcBef>
                <a:spcPts val="0"/>
              </a:spcBef>
              <a:spcAft>
                <a:spcPts val="0"/>
              </a:spcAft>
              <a:buNone/>
            </a:pPr>
            <a:r>
              <a:rPr lang="en"/>
              <a:t>Solving TSP using Simulated Annealing</a:t>
            </a:r>
            <a:endParaRPr/>
          </a:p>
        </p:txBody>
      </p:sp>
      <p:sp>
        <p:nvSpPr>
          <p:cNvPr id="249" name="Shape 249"/>
          <p:cNvSpPr txBox="1"/>
          <p:nvPr>
            <p:ph idx="1" type="body"/>
          </p:nvPr>
        </p:nvSpPr>
        <p:spPr>
          <a:xfrm>
            <a:off x="3212675" y="4524750"/>
            <a:ext cx="5640900" cy="4125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i="1" lang="en" sz="1400">
                <a:solidFill>
                  <a:srgbClr val="FFFFFF"/>
                </a:solidFill>
                <a:latin typeface="Arial"/>
                <a:ea typeface="Arial"/>
                <a:cs typeface="Arial"/>
                <a:sym typeface="Arial"/>
              </a:rPr>
              <a:t>*Adapted  from https://en.wikipedia.org/wiki/Simulated_annealing</a:t>
            </a:r>
            <a:endParaRPr/>
          </a:p>
        </p:txBody>
      </p:sp>
      <p:pic>
        <p:nvPicPr>
          <p:cNvPr id="250" name="Shape 250"/>
          <p:cNvPicPr preferRelativeResize="0"/>
          <p:nvPr/>
        </p:nvPicPr>
        <p:blipFill>
          <a:blip r:embed="rId3">
            <a:alphaModFix/>
          </a:blip>
          <a:stretch>
            <a:fillRect/>
          </a:stretch>
        </p:blipFill>
        <p:spPr>
          <a:xfrm>
            <a:off x="4934900" y="393750"/>
            <a:ext cx="3994700" cy="3994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Applications</a:t>
            </a:r>
            <a:endParaRPr/>
          </a:p>
        </p:txBody>
      </p:sp>
      <p:sp>
        <p:nvSpPr>
          <p:cNvPr id="256" name="Shape 25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Most extensive use of SA has probably been done in computational physics and computational neuroscience.</a:t>
            </a:r>
            <a:endParaRPr/>
          </a:p>
          <a:p>
            <a:pPr indent="0" lvl="0" marL="0">
              <a:spcBef>
                <a:spcPts val="1600"/>
              </a:spcBef>
              <a:spcAft>
                <a:spcPts val="0"/>
              </a:spcAft>
              <a:buNone/>
            </a:pPr>
            <a:r>
              <a:rPr lang="en"/>
              <a:t>The approximate ground states of simulated large physical systems implementing Ising model, RFIM, spin glass models, etc. can be found conveniently.</a:t>
            </a:r>
            <a:endParaRPr/>
          </a:p>
          <a:p>
            <a:pPr indent="0" lvl="0" marL="0">
              <a:spcBef>
                <a:spcPts val="1600"/>
              </a:spcBef>
              <a:spcAft>
                <a:spcPts val="0"/>
              </a:spcAft>
              <a:buNone/>
            </a:pPr>
            <a:r>
              <a:rPr lang="en"/>
              <a:t>SA has found great use in statistical physics and and condensed matter physics.</a:t>
            </a:r>
            <a:endParaRPr/>
          </a:p>
          <a:p>
            <a:pPr indent="0" lvl="0" marL="0">
              <a:spcBef>
                <a:spcPts val="1600"/>
              </a:spcBef>
              <a:spcAft>
                <a:spcPts val="0"/>
              </a:spcAft>
              <a:buNone/>
            </a:pPr>
            <a:r>
              <a:rPr lang="en"/>
              <a:t>A new method of training neural networks using SA has been recently proposed as an alternative to backpropagation method.</a:t>
            </a:r>
            <a:endParaRPr/>
          </a:p>
          <a:p>
            <a:pPr indent="0" lvl="0" marL="0">
              <a:spcBef>
                <a:spcPts val="1600"/>
              </a:spcBef>
              <a:spcAft>
                <a:spcPts val="0"/>
              </a:spcAft>
              <a:buNone/>
            </a:pPr>
            <a:r>
              <a:rPr lang="en"/>
              <a:t>SA has been used in finding efficient solutions to VLSI problems.</a:t>
            </a:r>
            <a:endParaRPr/>
          </a:p>
          <a:p>
            <a:pPr indent="0" lvl="0" marL="0">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Applications</a:t>
            </a:r>
            <a:endParaRPr/>
          </a:p>
        </p:txBody>
      </p:sp>
      <p:sp>
        <p:nvSpPr>
          <p:cNvPr id="262" name="Shape 26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Any optimization problem can be solved using SA using the following analogy</a:t>
            </a:r>
            <a:endParaRPr sz="3250">
              <a:solidFill>
                <a:srgbClr val="000000"/>
              </a:solidFill>
              <a:latin typeface="Times New Roman"/>
              <a:ea typeface="Times New Roman"/>
              <a:cs typeface="Times New Roman"/>
              <a:sym typeface="Times New Roman"/>
            </a:endParaRPr>
          </a:p>
          <a:p>
            <a:pPr indent="0" lvl="0" marL="0">
              <a:spcBef>
                <a:spcPts val="1600"/>
              </a:spcBef>
              <a:spcAft>
                <a:spcPts val="1600"/>
              </a:spcAft>
              <a:buNone/>
            </a:pPr>
            <a:r>
              <a:t/>
            </a:r>
            <a:endParaRPr/>
          </a:p>
        </p:txBody>
      </p:sp>
      <p:graphicFrame>
        <p:nvGraphicFramePr>
          <p:cNvPr id="263" name="Shape 263"/>
          <p:cNvGraphicFramePr/>
          <p:nvPr/>
        </p:nvGraphicFramePr>
        <p:xfrm>
          <a:off x="1297500" y="2190725"/>
          <a:ext cx="3000000" cy="3000000"/>
        </p:xfrm>
        <a:graphic>
          <a:graphicData uri="http://schemas.openxmlformats.org/drawingml/2006/table">
            <a:tbl>
              <a:tblPr>
                <a:noFill/>
                <a:tableStyleId>{944FE6E3-6387-4455-8FF0-EF8B5839AE9F}</a:tableStyleId>
              </a:tblPr>
              <a:tblGrid>
                <a:gridCol w="3519450"/>
                <a:gridCol w="3519450"/>
              </a:tblGrid>
              <a:tr h="412000">
                <a:tc>
                  <a:txBody>
                    <a:bodyPr>
                      <a:noAutofit/>
                    </a:bodyPr>
                    <a:lstStyle/>
                    <a:p>
                      <a:pPr indent="0" lvl="0" marL="0" rtl="0" algn="ctr">
                        <a:lnSpc>
                          <a:spcPct val="100000"/>
                        </a:lnSpc>
                        <a:spcBef>
                          <a:spcPts val="0"/>
                        </a:spcBef>
                        <a:spcAft>
                          <a:spcPts val="0"/>
                        </a:spcAft>
                        <a:buNone/>
                      </a:pPr>
                      <a:r>
                        <a:rPr b="1" lang="en" sz="1700">
                          <a:solidFill>
                            <a:srgbClr val="FFFFFF"/>
                          </a:solidFill>
                        </a:rPr>
                        <a:t>Physical System</a:t>
                      </a:r>
                      <a:endParaRPr b="1">
                        <a:solidFill>
                          <a:srgbClr val="FFFFFF"/>
                        </a:solidFill>
                      </a:endParaRPr>
                    </a:p>
                  </a:txBody>
                  <a:tcPr marT="91425" marB="91425" marR="91425" marL="91425"/>
                </a:tc>
                <a:tc>
                  <a:txBody>
                    <a:bodyPr>
                      <a:noAutofit/>
                    </a:bodyPr>
                    <a:lstStyle/>
                    <a:p>
                      <a:pPr indent="0" lvl="0" marL="0" rtl="0" algn="ctr">
                        <a:lnSpc>
                          <a:spcPct val="100000"/>
                        </a:lnSpc>
                        <a:spcBef>
                          <a:spcPts val="0"/>
                        </a:spcBef>
                        <a:spcAft>
                          <a:spcPts val="0"/>
                        </a:spcAft>
                        <a:buNone/>
                      </a:pPr>
                      <a:r>
                        <a:rPr b="1" lang="en" sz="1700">
                          <a:solidFill>
                            <a:srgbClr val="FFFFFF"/>
                          </a:solidFill>
                        </a:rPr>
                        <a:t>Optimization Problem</a:t>
                      </a:r>
                      <a:endParaRPr b="1">
                        <a:solidFill>
                          <a:srgbClr val="FFFFFF"/>
                        </a:solidFill>
                      </a:endParaRPr>
                    </a:p>
                  </a:txBody>
                  <a:tcPr marT="91425" marB="91425" marR="91425" marL="91425"/>
                </a:tc>
              </a:tr>
              <a:tr h="376325">
                <a:tc>
                  <a:txBody>
                    <a:bodyPr>
                      <a:noAutofit/>
                    </a:bodyPr>
                    <a:lstStyle/>
                    <a:p>
                      <a:pPr indent="0" lvl="0" marL="0" rtl="0">
                        <a:lnSpc>
                          <a:spcPct val="100000"/>
                        </a:lnSpc>
                        <a:spcBef>
                          <a:spcPts val="0"/>
                        </a:spcBef>
                        <a:spcAft>
                          <a:spcPts val="0"/>
                        </a:spcAft>
                        <a:buNone/>
                      </a:pPr>
                      <a:r>
                        <a:rPr lang="en" sz="1450">
                          <a:solidFill>
                            <a:srgbClr val="FFFFFF"/>
                          </a:solidFill>
                        </a:rPr>
                        <a:t>State (configuration)</a:t>
                      </a:r>
                      <a:endParaRPr>
                        <a:solidFill>
                          <a:srgbClr val="FFFFFF"/>
                        </a:solidFill>
                      </a:endParaRPr>
                    </a:p>
                  </a:txBody>
                  <a:tcPr marT="91425" marB="91425" marR="91425" marL="91425"/>
                </a:tc>
                <a:tc>
                  <a:txBody>
                    <a:bodyPr>
                      <a:noAutofit/>
                    </a:bodyPr>
                    <a:lstStyle/>
                    <a:p>
                      <a:pPr indent="0" lvl="0" marL="0" rtl="0">
                        <a:lnSpc>
                          <a:spcPct val="100000"/>
                        </a:lnSpc>
                        <a:spcBef>
                          <a:spcPts val="0"/>
                        </a:spcBef>
                        <a:spcAft>
                          <a:spcPts val="0"/>
                        </a:spcAft>
                        <a:buNone/>
                      </a:pPr>
                      <a:r>
                        <a:rPr lang="en" sz="1450">
                          <a:solidFill>
                            <a:srgbClr val="FFFFFF"/>
                          </a:solidFill>
                        </a:rPr>
                        <a:t>Solution</a:t>
                      </a:r>
                      <a:endParaRPr>
                        <a:solidFill>
                          <a:srgbClr val="FFFFFF"/>
                        </a:solidFill>
                      </a:endParaRPr>
                    </a:p>
                  </a:txBody>
                  <a:tcPr marT="91425" marB="91425" marR="91425" marL="91425"/>
                </a:tc>
              </a:tr>
              <a:tr h="376325">
                <a:tc>
                  <a:txBody>
                    <a:bodyPr>
                      <a:noAutofit/>
                    </a:bodyPr>
                    <a:lstStyle/>
                    <a:p>
                      <a:pPr indent="0" lvl="0" marL="0" rtl="0">
                        <a:lnSpc>
                          <a:spcPct val="100000"/>
                        </a:lnSpc>
                        <a:spcBef>
                          <a:spcPts val="0"/>
                        </a:spcBef>
                        <a:spcAft>
                          <a:spcPts val="0"/>
                        </a:spcAft>
                        <a:buNone/>
                      </a:pPr>
                      <a:r>
                        <a:rPr lang="en" sz="1450">
                          <a:solidFill>
                            <a:srgbClr val="FFFFFF"/>
                          </a:solidFill>
                        </a:rPr>
                        <a:t>Energy</a:t>
                      </a:r>
                      <a:endParaRPr>
                        <a:solidFill>
                          <a:srgbClr val="FFFFFF"/>
                        </a:solidFill>
                      </a:endParaRPr>
                    </a:p>
                  </a:txBody>
                  <a:tcPr marT="91425" marB="91425" marR="91425" marL="91425"/>
                </a:tc>
                <a:tc>
                  <a:txBody>
                    <a:bodyPr>
                      <a:noAutofit/>
                    </a:bodyPr>
                    <a:lstStyle/>
                    <a:p>
                      <a:pPr indent="0" lvl="0" marL="0" rtl="0">
                        <a:lnSpc>
                          <a:spcPct val="100000"/>
                        </a:lnSpc>
                        <a:spcBef>
                          <a:spcPts val="0"/>
                        </a:spcBef>
                        <a:spcAft>
                          <a:spcPts val="0"/>
                        </a:spcAft>
                        <a:buNone/>
                      </a:pPr>
                      <a:r>
                        <a:rPr lang="en" sz="1450">
                          <a:solidFill>
                            <a:srgbClr val="FFFFFF"/>
                          </a:solidFill>
                        </a:rPr>
                        <a:t>Cost function</a:t>
                      </a:r>
                      <a:endParaRPr>
                        <a:solidFill>
                          <a:srgbClr val="FFFFFF"/>
                        </a:solidFill>
                      </a:endParaRPr>
                    </a:p>
                  </a:txBody>
                  <a:tcPr marT="91425" marB="91425" marR="91425" marL="91425"/>
                </a:tc>
              </a:tr>
              <a:tr h="376325">
                <a:tc>
                  <a:txBody>
                    <a:bodyPr>
                      <a:noAutofit/>
                    </a:bodyPr>
                    <a:lstStyle/>
                    <a:p>
                      <a:pPr indent="0" lvl="0" marL="0" rtl="0">
                        <a:lnSpc>
                          <a:spcPct val="100000"/>
                        </a:lnSpc>
                        <a:spcBef>
                          <a:spcPts val="0"/>
                        </a:spcBef>
                        <a:spcAft>
                          <a:spcPts val="0"/>
                        </a:spcAft>
                        <a:buNone/>
                      </a:pPr>
                      <a:r>
                        <a:rPr lang="en" sz="1450">
                          <a:solidFill>
                            <a:srgbClr val="FFFFFF"/>
                          </a:solidFill>
                        </a:rPr>
                        <a:t>Ground State</a:t>
                      </a:r>
                      <a:endParaRPr>
                        <a:solidFill>
                          <a:srgbClr val="FFFFFF"/>
                        </a:solidFill>
                      </a:endParaRPr>
                    </a:p>
                  </a:txBody>
                  <a:tcPr marT="91425" marB="91425" marR="91425" marL="91425"/>
                </a:tc>
                <a:tc>
                  <a:txBody>
                    <a:bodyPr>
                      <a:noAutofit/>
                    </a:bodyPr>
                    <a:lstStyle/>
                    <a:p>
                      <a:pPr indent="0" lvl="0" marL="0" rtl="0">
                        <a:lnSpc>
                          <a:spcPct val="100000"/>
                        </a:lnSpc>
                        <a:spcBef>
                          <a:spcPts val="0"/>
                        </a:spcBef>
                        <a:spcAft>
                          <a:spcPts val="0"/>
                        </a:spcAft>
                        <a:buNone/>
                      </a:pPr>
                      <a:r>
                        <a:rPr lang="en" sz="1450">
                          <a:solidFill>
                            <a:srgbClr val="FFFFFF"/>
                          </a:solidFill>
                        </a:rPr>
                        <a:t>Optimal solution</a:t>
                      </a:r>
                      <a:endParaRPr>
                        <a:solidFill>
                          <a:srgbClr val="FFFFFF"/>
                        </a:solidFill>
                      </a:endParaRPr>
                    </a:p>
                  </a:txBody>
                  <a:tcPr marT="91425" marB="91425" marR="91425" marL="91425"/>
                </a:tc>
              </a:tr>
              <a:tr h="376325">
                <a:tc>
                  <a:txBody>
                    <a:bodyPr>
                      <a:noAutofit/>
                    </a:bodyPr>
                    <a:lstStyle/>
                    <a:p>
                      <a:pPr indent="0" lvl="0" marL="0" rtl="0">
                        <a:lnSpc>
                          <a:spcPct val="100000"/>
                        </a:lnSpc>
                        <a:spcBef>
                          <a:spcPts val="0"/>
                        </a:spcBef>
                        <a:spcAft>
                          <a:spcPts val="0"/>
                        </a:spcAft>
                        <a:buNone/>
                      </a:pPr>
                      <a:r>
                        <a:rPr lang="en" sz="1450">
                          <a:solidFill>
                            <a:srgbClr val="FFFFFF"/>
                          </a:solidFill>
                        </a:rPr>
                        <a:t>Rapid Quenching</a:t>
                      </a:r>
                      <a:endParaRPr>
                        <a:solidFill>
                          <a:srgbClr val="FFFFFF"/>
                        </a:solidFill>
                      </a:endParaRPr>
                    </a:p>
                  </a:txBody>
                  <a:tcPr marT="91425" marB="91425" marR="91425" marL="91425"/>
                </a:tc>
                <a:tc>
                  <a:txBody>
                    <a:bodyPr>
                      <a:noAutofit/>
                    </a:bodyPr>
                    <a:lstStyle/>
                    <a:p>
                      <a:pPr indent="0" lvl="0" marL="0" rtl="0">
                        <a:lnSpc>
                          <a:spcPct val="100000"/>
                        </a:lnSpc>
                        <a:spcBef>
                          <a:spcPts val="0"/>
                        </a:spcBef>
                        <a:spcAft>
                          <a:spcPts val="0"/>
                        </a:spcAft>
                        <a:buNone/>
                      </a:pPr>
                      <a:r>
                        <a:rPr lang="en" sz="1450">
                          <a:solidFill>
                            <a:srgbClr val="FFFFFF"/>
                          </a:solidFill>
                        </a:rPr>
                        <a:t>Iteration improvement</a:t>
                      </a:r>
                      <a:endParaRPr sz="1450">
                        <a:solidFill>
                          <a:srgbClr val="FFFFFF"/>
                        </a:solidFill>
                      </a:endParaRPr>
                    </a:p>
                  </a:txBody>
                  <a:tcPr marT="91425" marB="91425" marR="91425" marL="91425"/>
                </a:tc>
              </a:tr>
              <a:tr h="376325">
                <a:tc>
                  <a:txBody>
                    <a:bodyPr>
                      <a:noAutofit/>
                    </a:bodyPr>
                    <a:lstStyle/>
                    <a:p>
                      <a:pPr indent="0" lvl="0" marL="0" rtl="0">
                        <a:lnSpc>
                          <a:spcPct val="100000"/>
                        </a:lnSpc>
                        <a:spcBef>
                          <a:spcPts val="0"/>
                        </a:spcBef>
                        <a:spcAft>
                          <a:spcPts val="0"/>
                        </a:spcAft>
                        <a:buNone/>
                      </a:pPr>
                      <a:r>
                        <a:rPr lang="en" sz="1450">
                          <a:solidFill>
                            <a:srgbClr val="FFFFFF"/>
                          </a:solidFill>
                        </a:rPr>
                        <a:t>Careful Annealing</a:t>
                      </a:r>
                      <a:endParaRPr>
                        <a:solidFill>
                          <a:srgbClr val="FFFFFF"/>
                        </a:solidFill>
                      </a:endParaRPr>
                    </a:p>
                  </a:txBody>
                  <a:tcPr marT="91425" marB="91425" marR="91425" marL="91425"/>
                </a:tc>
                <a:tc>
                  <a:txBody>
                    <a:bodyPr>
                      <a:noAutofit/>
                    </a:bodyPr>
                    <a:lstStyle/>
                    <a:p>
                      <a:pPr indent="0" lvl="0" marL="0" rtl="0">
                        <a:lnSpc>
                          <a:spcPct val="100000"/>
                        </a:lnSpc>
                        <a:spcBef>
                          <a:spcPts val="0"/>
                        </a:spcBef>
                        <a:spcAft>
                          <a:spcPts val="0"/>
                        </a:spcAft>
                        <a:buNone/>
                      </a:pPr>
                      <a:r>
                        <a:rPr lang="en" sz="1450">
                          <a:solidFill>
                            <a:srgbClr val="FFFFFF"/>
                          </a:solidFill>
                        </a:rPr>
                        <a:t>Simulated annealing</a:t>
                      </a:r>
                      <a:endParaRPr sz="1450">
                        <a:solidFill>
                          <a:srgbClr val="FFFFFF"/>
                        </a:solidFill>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2400"/>
              <a:t>Improving Performance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Initialization</a:t>
            </a:r>
            <a:endParaRPr/>
          </a:p>
        </p:txBody>
      </p:sp>
      <p:sp>
        <p:nvSpPr>
          <p:cNvPr id="274" name="Shape 27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When the simulated annealing algorithm starts it is common to start with a random solution and let the annealing process improve on that.</a:t>
            </a:r>
            <a:endParaRPr/>
          </a:p>
          <a:p>
            <a:pPr indent="0" lvl="0" marL="0">
              <a:spcBef>
                <a:spcPts val="1600"/>
              </a:spcBef>
              <a:spcAft>
                <a:spcPts val="0"/>
              </a:spcAft>
              <a:buNone/>
            </a:pPr>
            <a:r>
              <a:rPr lang="en"/>
              <a:t>However, it might be better to start with a solution that has been heuristically built.</a:t>
            </a:r>
            <a:endParaRPr/>
          </a:p>
          <a:p>
            <a:pPr indent="0" lvl="0" marL="0">
              <a:spcBef>
                <a:spcPts val="1600"/>
              </a:spcBef>
              <a:spcAft>
                <a:spcPts val="1600"/>
              </a:spcAft>
              <a:buNone/>
            </a:pPr>
            <a:r>
              <a:rPr lang="en"/>
              <a:t>For example, when trying to produce a solution to the TSP problem it could be beneficial starting with a solution that is built using a greedy search, or any other similar algorithm.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Hybridization</a:t>
            </a:r>
            <a:endParaRPr/>
          </a:p>
        </p:txBody>
      </p:sp>
      <p:sp>
        <p:nvSpPr>
          <p:cNvPr id="280" name="Shape 28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hybridization, two or more algorithms are combined together.</a:t>
            </a:r>
            <a:endParaRPr/>
          </a:p>
          <a:p>
            <a:pPr indent="0" lvl="0" marL="0">
              <a:spcBef>
                <a:spcPts val="1600"/>
              </a:spcBef>
              <a:spcAft>
                <a:spcPts val="0"/>
              </a:spcAft>
              <a:buNone/>
            </a:pPr>
            <a:r>
              <a:rPr lang="en"/>
              <a:t>O</a:t>
            </a:r>
            <a:r>
              <a:rPr lang="en"/>
              <a:t>ften a population based search strategy (such as genetic algorithms) is used as the primary search mechanism.</a:t>
            </a:r>
            <a:endParaRPr/>
          </a:p>
          <a:p>
            <a:pPr indent="0" lvl="0" marL="0">
              <a:spcBef>
                <a:spcPts val="1600"/>
              </a:spcBef>
              <a:spcAft>
                <a:spcPts val="0"/>
              </a:spcAft>
              <a:buNone/>
            </a:pPr>
            <a:r>
              <a:rPr lang="en"/>
              <a:t>As each member of the population is created a local search mechanism is applied to move the individual to a local optimum. </a:t>
            </a:r>
            <a:endParaRPr/>
          </a:p>
          <a:p>
            <a:pPr indent="0" lvl="0" marL="0">
              <a:spcBef>
                <a:spcPts val="1600"/>
              </a:spcBef>
              <a:spcAft>
                <a:spcPts val="1600"/>
              </a:spcAft>
              <a:buNone/>
            </a:pPr>
            <a:r>
              <a:rPr lang="en"/>
              <a:t>Here, SA can be used to perform local search.</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Using Follow-Up Algorithms</a:t>
            </a:r>
            <a:endParaRPr/>
          </a:p>
        </p:txBody>
      </p:sp>
      <p:sp>
        <p:nvSpPr>
          <p:cNvPr id="286" name="Shape 28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Since, SA gives us approximate global optimum, there is scope for improvement</a:t>
            </a:r>
            <a:endParaRPr/>
          </a:p>
          <a:p>
            <a:pPr indent="0" lvl="0" marL="0">
              <a:spcBef>
                <a:spcPts val="1600"/>
              </a:spcBef>
              <a:spcAft>
                <a:spcPts val="0"/>
              </a:spcAft>
              <a:buNone/>
            </a:pPr>
            <a:r>
              <a:rPr lang="en"/>
              <a:t>Max-min cut theorems and branch and bound algorithms can be used after finding approximate optima using SA, to get true global optima. </a:t>
            </a:r>
            <a:endParaRPr/>
          </a:p>
          <a:p>
            <a:pPr indent="0" lvl="0" marL="0">
              <a:spcBef>
                <a:spcPts val="1600"/>
              </a:spcBef>
              <a:spcAft>
                <a:spcPts val="0"/>
              </a:spcAft>
              <a:buNone/>
            </a:pPr>
            <a:r>
              <a:rPr lang="en"/>
              <a:t>Although execution time will be increased, but true global optimate, such as true ground states of crystals, are guaranteed to be achieved based on problem size.</a:t>
            </a:r>
            <a:endParaRPr/>
          </a:p>
          <a:p>
            <a:pPr indent="0" lvl="0" marL="0">
              <a:spcBef>
                <a:spcPts val="1600"/>
              </a:spcBef>
              <a:spcAft>
                <a:spcPts val="1600"/>
              </a:spcAft>
              <a:buNone/>
            </a:pPr>
            <a:r>
              <a:rPr lang="en"/>
              <a:t>Another alternative would be to use Parallel Tempering Algorithm, which is quite similar to simulated annealing but can be easily and efficiently parallelized.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References</a:t>
            </a:r>
            <a:endParaRPr/>
          </a:p>
        </p:txBody>
      </p:sp>
      <p:sp>
        <p:nvSpPr>
          <p:cNvPr id="292" name="Shape 29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SzPts val="1200"/>
              <a:buFont typeface="Arial"/>
              <a:buAutoNum type="arabicPeriod"/>
            </a:pPr>
            <a:r>
              <a:rPr lang="en" sz="1200">
                <a:latin typeface="Arial"/>
                <a:ea typeface="Arial"/>
                <a:cs typeface="Arial"/>
                <a:sym typeface="Arial"/>
              </a:rPr>
              <a:t>AI Methods, Simulated Annealing - by Graham Kendall</a:t>
            </a:r>
            <a:r>
              <a:rPr lang="en" sz="1200">
                <a:solidFill>
                  <a:srgbClr val="FFFFFF"/>
                </a:solidFill>
                <a:latin typeface="Arial"/>
                <a:ea typeface="Arial"/>
                <a:cs typeface="Arial"/>
                <a:sym typeface="Arial"/>
              </a:rPr>
              <a:t> at Nottingham University</a:t>
            </a:r>
            <a:br>
              <a:rPr lang="en" sz="1200">
                <a:solidFill>
                  <a:srgbClr val="FFFFFF"/>
                </a:solidFill>
                <a:latin typeface="Arial"/>
                <a:ea typeface="Arial"/>
                <a:cs typeface="Arial"/>
                <a:sym typeface="Arial"/>
              </a:rPr>
            </a:br>
            <a:r>
              <a:rPr lang="en" sz="1200">
                <a:solidFill>
                  <a:srgbClr val="FFFFFF"/>
                </a:solidFill>
                <a:latin typeface="Arial"/>
                <a:ea typeface="Arial"/>
                <a:cs typeface="Arial"/>
                <a:sym typeface="Arial"/>
              </a:rPr>
              <a:t>Link to notes : </a:t>
            </a:r>
            <a:r>
              <a:rPr lang="en" sz="1200" u="sng">
                <a:solidFill>
                  <a:schemeClr val="hlink"/>
                </a:solidFill>
                <a:latin typeface="Arial"/>
                <a:ea typeface="Arial"/>
                <a:cs typeface="Arial"/>
                <a:sym typeface="Arial"/>
                <a:hlinkClick r:id="rId3"/>
              </a:rPr>
              <a:t>www.cs.nott.ac.uk/~gxk/aim/notes/simulatedannealing.doc</a:t>
            </a:r>
            <a:br>
              <a:rPr lang="en" sz="1200" u="sng">
                <a:solidFill>
                  <a:schemeClr val="hlink"/>
                </a:solidFill>
                <a:hlinkClick r:id="rId4"/>
              </a:rPr>
            </a:br>
            <a:endParaRPr sz="1200">
              <a:solidFill>
                <a:srgbClr val="FFFFFF"/>
              </a:solidFill>
            </a:endParaRPr>
          </a:p>
          <a:p>
            <a:pPr indent="-311150" lvl="0" marL="457200" rtl="0">
              <a:spcBef>
                <a:spcPts val="0"/>
              </a:spcBef>
              <a:spcAft>
                <a:spcPts val="0"/>
              </a:spcAft>
              <a:buSzPts val="1300"/>
              <a:buAutoNum type="arabicPeriod"/>
            </a:pPr>
            <a:r>
              <a:rPr lang="en" u="sng">
                <a:solidFill>
                  <a:schemeClr val="hlink"/>
                </a:solidFill>
                <a:hlinkClick r:id="rId5"/>
              </a:rPr>
              <a:t>http://katrinaeg.com/simulated-annealing.html</a:t>
            </a:r>
            <a:br>
              <a:rPr lang="en"/>
            </a:br>
            <a:endParaRPr/>
          </a:p>
          <a:p>
            <a:pPr indent="-311150" lvl="0" marL="457200" rtl="0">
              <a:spcBef>
                <a:spcPts val="0"/>
              </a:spcBef>
              <a:spcAft>
                <a:spcPts val="0"/>
              </a:spcAft>
              <a:buSzPts val="1300"/>
              <a:buAutoNum type="arabicPeriod"/>
            </a:pPr>
            <a:r>
              <a:rPr lang="en" u="sng">
                <a:solidFill>
                  <a:schemeClr val="hlink"/>
                </a:solidFill>
                <a:hlinkClick r:id="rId6"/>
              </a:rPr>
              <a:t>http://www.cs.cmu.edu/afs/cs.cmu.edu/project/learn-43/lib/photoz/.g/web/glossary/anneal.html</a:t>
            </a:r>
            <a:br>
              <a:rPr lang="en"/>
            </a:br>
            <a:endParaRPr/>
          </a:p>
          <a:p>
            <a:pPr indent="-311150" lvl="0" marL="457200" rtl="0">
              <a:spcBef>
                <a:spcPts val="0"/>
              </a:spcBef>
              <a:spcAft>
                <a:spcPts val="0"/>
              </a:spcAft>
              <a:buSzPts val="1300"/>
              <a:buAutoNum type="arabicPeriod"/>
            </a:pPr>
            <a:r>
              <a:rPr lang="en" u="sng">
                <a:solidFill>
                  <a:schemeClr val="hlink"/>
                </a:solidFill>
                <a:hlinkClick r:id="rId7"/>
              </a:rPr>
              <a:t>https://en.wikipedia.org/wiki/Simulated_annealing</a:t>
            </a:r>
            <a:r>
              <a:rPr lang="en"/>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1297500" y="393750"/>
            <a:ext cx="7038900" cy="131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Visualization - </a:t>
            </a:r>
            <a:endParaRPr/>
          </a:p>
          <a:p>
            <a:pPr indent="0" lvl="0" marL="0">
              <a:spcBef>
                <a:spcPts val="0"/>
              </a:spcBef>
              <a:spcAft>
                <a:spcPts val="0"/>
              </a:spcAft>
              <a:buNone/>
            </a:pPr>
            <a:r>
              <a:t/>
            </a:r>
            <a:endParaRPr/>
          </a:p>
          <a:p>
            <a:pPr indent="0" lvl="0" marL="0">
              <a:spcBef>
                <a:spcPts val="0"/>
              </a:spcBef>
              <a:spcAft>
                <a:spcPts val="0"/>
              </a:spcAft>
              <a:buNone/>
            </a:pPr>
            <a:r>
              <a:rPr lang="en"/>
              <a:t>Sample Execution of Simulated Annealing</a:t>
            </a:r>
            <a:endParaRPr/>
          </a:p>
        </p:txBody>
      </p:sp>
      <p:pic>
        <p:nvPicPr>
          <p:cNvPr id="148" name="Shape 148"/>
          <p:cNvPicPr preferRelativeResize="0"/>
          <p:nvPr/>
        </p:nvPicPr>
        <p:blipFill>
          <a:blip r:embed="rId3">
            <a:alphaModFix/>
          </a:blip>
          <a:stretch>
            <a:fillRect/>
          </a:stretch>
        </p:blipFill>
        <p:spPr>
          <a:xfrm>
            <a:off x="462800" y="1905736"/>
            <a:ext cx="7873600" cy="2535289"/>
          </a:xfrm>
          <a:prstGeom prst="rect">
            <a:avLst/>
          </a:prstGeom>
          <a:noFill/>
          <a:ln>
            <a:noFill/>
          </a:ln>
        </p:spPr>
      </p:pic>
      <p:sp>
        <p:nvSpPr>
          <p:cNvPr id="149" name="Shape 149"/>
          <p:cNvSpPr txBox="1"/>
          <p:nvPr/>
        </p:nvSpPr>
        <p:spPr>
          <a:xfrm>
            <a:off x="2623225" y="4733475"/>
            <a:ext cx="5789400" cy="210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n">
                <a:solidFill>
                  <a:srgbClr val="FFFFFF"/>
                </a:solidFill>
              </a:rPr>
              <a:t>*</a:t>
            </a:r>
            <a:r>
              <a:rPr i="1" lang="en">
                <a:solidFill>
                  <a:srgbClr val="FFFFFF"/>
                </a:solidFill>
              </a:rPr>
              <a:t>Adapted  from https://en.wikipedia.org/wiki/Simulated_annealing</a:t>
            </a:r>
            <a:endParaRPr i="1">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Comparison With Hill Climbing</a:t>
            </a:r>
            <a:endParaRPr/>
          </a:p>
        </p:txBody>
      </p:sp>
      <p:sp>
        <p:nvSpPr>
          <p:cNvPr id="155" name="Shape 15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Unlike hill climbing, simulated annealing chooses a random move from the neighbourhood.</a:t>
            </a:r>
            <a:endParaRPr/>
          </a:p>
          <a:p>
            <a:pPr indent="0" lvl="0" marL="0">
              <a:spcBef>
                <a:spcPts val="1600"/>
              </a:spcBef>
              <a:spcAft>
                <a:spcPts val="0"/>
              </a:spcAft>
              <a:buNone/>
            </a:pPr>
            <a:r>
              <a:rPr lang="en"/>
              <a:t>If the move is better than its current position then simulated annealing will always take it.</a:t>
            </a:r>
            <a:endParaRPr/>
          </a:p>
          <a:p>
            <a:pPr indent="0" lvl="0" marL="0">
              <a:spcBef>
                <a:spcPts val="1600"/>
              </a:spcBef>
              <a:spcAft>
                <a:spcPts val="0"/>
              </a:spcAft>
              <a:buNone/>
            </a:pPr>
            <a:r>
              <a:rPr lang="en"/>
              <a:t>If the move is worse (i.e. lesser quality) then it will be accepted based on some probability known as acceptance probability.</a:t>
            </a:r>
            <a:endParaRPr/>
          </a:p>
          <a:p>
            <a:pPr indent="0" lvl="0" marL="0">
              <a:spcBef>
                <a:spcPts val="1600"/>
              </a:spcBef>
              <a:spcAft>
                <a:spcPts val="0"/>
              </a:spcAft>
              <a:buNone/>
            </a:pPr>
            <a:r>
              <a:rPr lang="en"/>
              <a:t>As the temperature of the system decreases the probability of accepting a worse move is decreased. This is the same as gradually moving to a frozen state in physical annealing.</a:t>
            </a:r>
            <a:endParaRPr/>
          </a:p>
          <a:p>
            <a:pPr indent="0" lvl="0" marL="0">
              <a:spcBef>
                <a:spcPts val="1600"/>
              </a:spcBef>
              <a:spcAft>
                <a:spcPts val="1600"/>
              </a:spcAft>
              <a:buNone/>
            </a:pPr>
            <a:r>
              <a:rPr lang="en"/>
              <a:t>If the temperature is zero then only better moves will be accepted which effectively makes simulated annealing act like hill climbing.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Acceptance Probability</a:t>
            </a:r>
            <a:endParaRPr/>
          </a:p>
        </p:txBody>
      </p:sp>
      <p:sp>
        <p:nvSpPr>
          <p:cNvPr id="161" name="Shape 16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Acceptance probability of a move is given by:</a:t>
            </a:r>
            <a:endParaRPr/>
          </a:p>
          <a:p>
            <a:pPr indent="457200" lvl="0" marL="457200">
              <a:spcBef>
                <a:spcPts val="1600"/>
              </a:spcBef>
              <a:spcAft>
                <a:spcPts val="0"/>
              </a:spcAft>
              <a:buNone/>
            </a:pPr>
            <a:r>
              <a:rPr lang="en"/>
              <a:t>P = exp(-c/t) &gt; r</a:t>
            </a:r>
            <a:endParaRPr/>
          </a:p>
          <a:p>
            <a:pPr indent="0" lvl="0" marL="0">
              <a:spcBef>
                <a:spcPts val="1600"/>
              </a:spcBef>
              <a:spcAft>
                <a:spcPts val="0"/>
              </a:spcAft>
              <a:buNone/>
            </a:pPr>
            <a:r>
              <a:rPr lang="en"/>
              <a:t>Where,	 c=the change in the evaluation function</a:t>
            </a:r>
            <a:endParaRPr/>
          </a:p>
          <a:p>
            <a:pPr indent="457200" lvl="0" marL="457200">
              <a:spcBef>
                <a:spcPts val="1600"/>
              </a:spcBef>
              <a:spcAft>
                <a:spcPts val="0"/>
              </a:spcAft>
              <a:buNone/>
            </a:pPr>
            <a:r>
              <a:rPr lang="en"/>
              <a:t>t=the current temperature</a:t>
            </a:r>
            <a:endParaRPr/>
          </a:p>
          <a:p>
            <a:pPr indent="457200" lvl="0" marL="457200">
              <a:spcBef>
                <a:spcPts val="1600"/>
              </a:spcBef>
              <a:spcAft>
                <a:spcPts val="0"/>
              </a:spcAft>
              <a:buNone/>
            </a:pPr>
            <a:r>
              <a:rPr lang="en"/>
              <a:t>r=a random number between 0 and 1</a:t>
            </a:r>
            <a:endParaRPr/>
          </a:p>
          <a:p>
            <a:pPr indent="0" lvl="0" marL="0">
              <a:spcBef>
                <a:spcPts val="1600"/>
              </a:spcBef>
              <a:spcAft>
                <a:spcPts val="1600"/>
              </a:spcAft>
              <a:buNone/>
            </a:pPr>
            <a:r>
              <a:rPr lang="en"/>
              <a:t>The probability of accepting a worse move is a function of both the temperature of the system and of the change in the cost function.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Algorithm</a:t>
            </a:r>
            <a:endParaRPr/>
          </a:p>
        </p:txBody>
      </p:sp>
      <p:sp>
        <p:nvSpPr>
          <p:cNvPr id="167" name="Shape 167"/>
          <p:cNvSpPr txBox="1"/>
          <p:nvPr>
            <p:ph idx="1" type="body"/>
          </p:nvPr>
        </p:nvSpPr>
        <p:spPr>
          <a:xfrm>
            <a:off x="1297500" y="14151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Function SIMULATED-ANNEALING(Problem, Schedule) returns a solution state</a:t>
            </a:r>
            <a:endParaRPr/>
          </a:p>
          <a:p>
            <a:pPr indent="0" lvl="0" marL="0">
              <a:spcBef>
                <a:spcPts val="1600"/>
              </a:spcBef>
              <a:spcAft>
                <a:spcPts val="0"/>
              </a:spcAft>
              <a:buNone/>
            </a:pPr>
            <a:r>
              <a:rPr lang="en"/>
              <a:t>Inputs :		Problem and Schedule - a mapping from time to temperature</a:t>
            </a:r>
            <a:endParaRPr/>
          </a:p>
          <a:p>
            <a:pPr indent="0" lvl="0" marL="0">
              <a:spcBef>
                <a:spcPts val="1600"/>
              </a:spcBef>
              <a:spcAft>
                <a:spcPts val="0"/>
              </a:spcAft>
              <a:buNone/>
            </a:pPr>
            <a:r>
              <a:rPr lang="en"/>
              <a:t>Local Variables : 	Current and Next - denoting corresponding nodes</a:t>
            </a:r>
            <a:br>
              <a:rPr lang="en"/>
            </a:br>
            <a:r>
              <a:rPr lang="en"/>
              <a:t>			T - temperature controlling the probability of downward steps</a:t>
            </a:r>
            <a:endParaRPr/>
          </a:p>
          <a:p>
            <a:pPr indent="0" lvl="0" marL="0">
              <a:spcBef>
                <a:spcPts val="1600"/>
              </a:spcBef>
              <a:spcAft>
                <a:spcPts val="1600"/>
              </a:spcAft>
              <a:buNone/>
            </a:pPr>
            <a:r>
              <a:rPr lang="en"/>
              <a:t>Current = MAKE-NODE(INITIAL-STATE[Problem])</a:t>
            </a:r>
            <a:br>
              <a:rPr lang="en"/>
            </a:br>
            <a:r>
              <a:rPr lang="en"/>
              <a:t>For t = 1 to infinity  do</a:t>
            </a:r>
            <a:br>
              <a:rPr lang="en"/>
            </a:br>
            <a:r>
              <a:rPr lang="en"/>
              <a:t>	T = Schedule[t]</a:t>
            </a:r>
            <a:br>
              <a:rPr lang="en"/>
            </a:br>
            <a:r>
              <a:rPr lang="en"/>
              <a:t>	If T = 0 then return Current</a:t>
            </a:r>
            <a:br>
              <a:rPr lang="en"/>
            </a:br>
            <a:r>
              <a:rPr lang="en"/>
              <a:t>	Next = a randomly selected successor of Current</a:t>
            </a:r>
            <a:br>
              <a:rPr lang="en"/>
            </a:br>
            <a:r>
              <a:rPr lang="en"/>
              <a:t>	E = VALUE[Next] – VALUE[Current]</a:t>
            </a:r>
            <a:br>
              <a:rPr lang="en"/>
            </a:br>
            <a:r>
              <a:rPr lang="en"/>
              <a:t>	if E &gt; 0 then Current = Next</a:t>
            </a:r>
            <a:br>
              <a:rPr lang="en"/>
            </a:br>
            <a:r>
              <a:rPr lang="en"/>
              <a:t>	else Current = Next only with probability exp(-E/T)</a:t>
            </a:r>
            <a:endParaRPr/>
          </a:p>
        </p:txBody>
      </p:sp>
      <p:sp>
        <p:nvSpPr>
          <p:cNvPr id="168" name="Shape 168"/>
          <p:cNvSpPr txBox="1"/>
          <p:nvPr/>
        </p:nvSpPr>
        <p:spPr>
          <a:xfrm>
            <a:off x="5996625" y="4745825"/>
            <a:ext cx="2942700" cy="222600"/>
          </a:xfrm>
          <a:prstGeom prst="rect">
            <a:avLst/>
          </a:prstGeom>
          <a:noFill/>
          <a:ln>
            <a:noFill/>
          </a:ln>
        </p:spPr>
        <p:txBody>
          <a:bodyPr anchorCtr="0" anchor="t" bIns="91425" lIns="91425" spcFirstLastPara="1" rIns="91425" wrap="square" tIns="91425">
            <a:noAutofit/>
          </a:bodyPr>
          <a:lstStyle/>
          <a:p>
            <a:pPr indent="0" lvl="0" marL="0" algn="r">
              <a:spcBef>
                <a:spcPts val="0"/>
              </a:spcBef>
              <a:spcAft>
                <a:spcPts val="0"/>
              </a:spcAft>
              <a:buNone/>
            </a:pPr>
            <a:r>
              <a:rPr i="1" lang="en">
                <a:solidFill>
                  <a:srgbClr val="F3F3F3"/>
                </a:solidFill>
              </a:rPr>
              <a:t>*</a:t>
            </a:r>
            <a:r>
              <a:rPr i="1" lang="en">
                <a:solidFill>
                  <a:srgbClr val="F3F3F3"/>
                </a:solidFill>
              </a:rPr>
              <a:t>Adapted from Russell,1995</a:t>
            </a:r>
            <a:endParaRPr i="1">
              <a:solidFill>
                <a:srgbClr val="F3F3F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Schedule - The Cooling Schedule</a:t>
            </a:r>
            <a:endParaRPr/>
          </a:p>
        </p:txBody>
      </p:sp>
      <p:sp>
        <p:nvSpPr>
          <p:cNvPr id="174" name="Shape 17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algorithm assumes that the annealing process will continue until either the temperature reaches zero or some equilibrium condition is met.</a:t>
            </a:r>
            <a:endParaRPr/>
          </a:p>
          <a:p>
            <a:pPr indent="0" lvl="0" marL="0">
              <a:spcBef>
                <a:spcPts val="1600"/>
              </a:spcBef>
              <a:spcAft>
                <a:spcPts val="0"/>
              </a:spcAft>
              <a:buNone/>
            </a:pPr>
            <a:r>
              <a:rPr lang="en"/>
              <a:t>This might be a certain number of iterations or it could be until there has been no change in state for a certain number of iterations, which constitutes the cooling schedule.</a:t>
            </a:r>
            <a:endParaRPr/>
          </a:p>
          <a:p>
            <a:pPr indent="0" lvl="0" marL="0">
              <a:spcBef>
                <a:spcPts val="1600"/>
              </a:spcBef>
              <a:spcAft>
                <a:spcPts val="0"/>
              </a:spcAft>
              <a:buNone/>
            </a:pPr>
            <a:r>
              <a:rPr lang="en"/>
              <a:t>The cooling schedule of a simulated annealing algorithm consists of four components :</a:t>
            </a:r>
            <a:endParaRPr/>
          </a:p>
          <a:p>
            <a:pPr indent="-311150" lvl="0" marL="457200">
              <a:spcBef>
                <a:spcPts val="1600"/>
              </a:spcBef>
              <a:spcAft>
                <a:spcPts val="0"/>
              </a:spcAft>
              <a:buSzPts val="1300"/>
              <a:buChar char="●"/>
            </a:pPr>
            <a:r>
              <a:rPr lang="en"/>
              <a:t>Starting Temperature</a:t>
            </a:r>
            <a:endParaRPr/>
          </a:p>
          <a:p>
            <a:pPr indent="-311150" lvl="0" marL="457200">
              <a:spcBef>
                <a:spcPts val="0"/>
              </a:spcBef>
              <a:spcAft>
                <a:spcPts val="0"/>
              </a:spcAft>
              <a:buSzPts val="1300"/>
              <a:buChar char="●"/>
            </a:pPr>
            <a:r>
              <a:rPr lang="en"/>
              <a:t>Final Temperature</a:t>
            </a:r>
            <a:endParaRPr/>
          </a:p>
          <a:p>
            <a:pPr indent="-311150" lvl="0" marL="457200">
              <a:spcBef>
                <a:spcPts val="0"/>
              </a:spcBef>
              <a:spcAft>
                <a:spcPts val="0"/>
              </a:spcAft>
              <a:buSzPts val="1300"/>
              <a:buChar char="●"/>
            </a:pPr>
            <a:r>
              <a:rPr lang="en"/>
              <a:t>Temperature Decrement</a:t>
            </a:r>
            <a:endParaRPr/>
          </a:p>
          <a:p>
            <a:pPr indent="-311150" lvl="0" marL="457200">
              <a:spcBef>
                <a:spcPts val="0"/>
              </a:spcBef>
              <a:spcAft>
                <a:spcPts val="0"/>
              </a:spcAft>
              <a:buSzPts val="1300"/>
              <a:buChar char="●"/>
            </a:pPr>
            <a:r>
              <a:rPr lang="en"/>
              <a:t>Iterations at each temperature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66650" y="2129200"/>
            <a:ext cx="5444700" cy="114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2400"/>
              <a:t>Components of </a:t>
            </a:r>
            <a:r>
              <a:rPr lang="en" sz="2400"/>
              <a:t>Cooling Schedule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Starting Temperature</a:t>
            </a:r>
            <a:endParaRPr/>
          </a:p>
        </p:txBody>
      </p:sp>
      <p:sp>
        <p:nvSpPr>
          <p:cNvPr id="185" name="Shape 18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starting temperature must be hot enough to allow a move to almost any neighbourhood state. If this is not done then the procedure will simply implement a hill climbing algorithm.</a:t>
            </a:r>
            <a:endParaRPr/>
          </a:p>
          <a:p>
            <a:pPr indent="0" lvl="0" marL="0">
              <a:spcBef>
                <a:spcPts val="1600"/>
              </a:spcBef>
              <a:spcAft>
                <a:spcPts val="0"/>
              </a:spcAft>
              <a:buNone/>
            </a:pPr>
            <a:r>
              <a:rPr lang="en"/>
              <a:t>However, if the temperature starts at a very high value then the search can move to any neighbour and act like random search. Effectively, the search will be random until the temperature is cool enough to start acting as a simulated annealing algorithm.</a:t>
            </a:r>
            <a:endParaRPr/>
          </a:p>
          <a:p>
            <a:pPr indent="0" lvl="0" marL="0">
              <a:spcBef>
                <a:spcPts val="1600"/>
              </a:spcBef>
              <a:spcAft>
                <a:spcPts val="0"/>
              </a:spcAft>
              <a:buNone/>
            </a:pPr>
            <a:r>
              <a:rPr lang="en"/>
              <a:t>The problem is finding the correct starting temperature based on its application and constraints.</a:t>
            </a:r>
            <a:endParaRPr/>
          </a:p>
          <a:p>
            <a:pPr indent="0" lvl="0" marL="0">
              <a:spcBef>
                <a:spcPts val="1600"/>
              </a:spcBef>
              <a:spcAft>
                <a:spcPts val="1600"/>
              </a:spcAft>
              <a:buNone/>
            </a:pPr>
            <a:r>
              <a:rPr lang="en"/>
              <a:t>An idea suggested by Dowsland, 1995 is to rapidly heat the system until a certain proportion of worse solutions are accepted and then start cooling slowly. This is similar to how physical annealing works; the material is heated until it is liquid and then cooling begins.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