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Space Mono" charset="1" panose="02000509040000020004"/>
      <p:regular r:id="rId30"/>
    </p:embeddedFont>
    <p:embeddedFont>
      <p:font typeface="Space Mono Bold" charset="1" panose="02000809030000020004"/>
      <p:regular r:id="rId31"/>
    </p:embeddedFont>
    <p:embeddedFont>
      <p:font typeface="ITC Benguiat Bold" charset="1" panose="02030904050306020704"/>
      <p:regular r:id="rId32"/>
    </p:embeddedFont>
    <p:embeddedFont>
      <p:font typeface="Canva Sans Bold" charset="1" panose="020B0803030501040103"/>
      <p:regular r:id="rId33"/>
    </p:embeddedFont>
    <p:embeddedFont>
      <p:font typeface="Canva Sans" charset="1" panose="020B0503030501040103"/>
      <p:regular r:id="rId34"/>
    </p:embeddedFont>
    <p:embeddedFont>
      <p:font typeface="Trend Sans One" charset="1" panose="00000000000000000000"/>
      <p:regular r:id="rId35"/>
    </p:embeddedFont>
    <p:embeddedFont>
      <p:font typeface="Trend Slab Four" charset="1" panose="00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120515" y="6829698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2784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120515" y="3457302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004523" y="4040961"/>
            <a:ext cx="10278954" cy="135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5"/>
              </a:lnSpc>
            </a:pPr>
            <a:r>
              <a:rPr lang="en-US" sz="11465" spc="-60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ECHO SERVER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1028700" y="1028700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282477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4280469" y="6161192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80469" y="907415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73985" y="5494202"/>
            <a:ext cx="6093500" cy="78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9"/>
              </a:lnSpc>
              <a:spcBef>
                <a:spcPct val="0"/>
              </a:spcBef>
            </a:pPr>
            <a:r>
              <a:rPr lang="en-US" sz="4706" spc="-24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BY : SAKSHAM 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7995" y="732858"/>
            <a:ext cx="17252011" cy="574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210" indent="-351105" lvl="1">
              <a:lnSpc>
                <a:spcPts val="4553"/>
              </a:lnSpc>
              <a:buFont typeface="Arial"/>
              <a:buChar char="•"/>
            </a:pPr>
            <a:r>
              <a:rPr lang="en-US" sz="3252" spc="-17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When a promise or queueMicroTask() occurs in the call stack, it is pushed to micro tasks queue.</a:t>
            </a:r>
          </a:p>
          <a:p>
            <a:pPr algn="l" marL="702210" indent="-351105" lvl="1">
              <a:lnSpc>
                <a:spcPts val="4553"/>
              </a:lnSpc>
              <a:buFont typeface="Arial"/>
              <a:buChar char="•"/>
            </a:pPr>
            <a:r>
              <a:rPr lang="en-US" sz="3252" spc="-17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While if a Web API function occurs in the call stack, it is pushed to tasks queue.</a:t>
            </a:r>
          </a:p>
          <a:p>
            <a:pPr algn="l" marL="702210" indent="-351105" lvl="1">
              <a:lnSpc>
                <a:spcPts val="4553"/>
              </a:lnSpc>
              <a:buFont typeface="Arial"/>
              <a:buChar char="•"/>
            </a:pPr>
            <a:r>
              <a:rPr lang="en-US" sz="3252" spc="-17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If the call stack is empty, first the functions in the micro tasks queue are executed in the call stack.</a:t>
            </a:r>
          </a:p>
          <a:p>
            <a:pPr algn="l" marL="702210" indent="-351105" lvl="1">
              <a:lnSpc>
                <a:spcPts val="4553"/>
              </a:lnSpc>
              <a:buFont typeface="Arial"/>
              <a:buChar char="•"/>
            </a:pPr>
            <a:r>
              <a:rPr lang="en-US" sz="3252" spc="-17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When the micro tasks queue gets empty, the functions in the tasks queue are executed in the call stack.</a:t>
            </a:r>
          </a:p>
          <a:p>
            <a:pPr algn="l" marL="702210" indent="-351105" lvl="1">
              <a:lnSpc>
                <a:spcPts val="4553"/>
              </a:lnSpc>
              <a:spcBef>
                <a:spcPct val="0"/>
              </a:spcBef>
              <a:buFont typeface="Arial"/>
              <a:buChar char="•"/>
            </a:pPr>
            <a:r>
              <a:rPr lang="en-US" sz="3252" spc="-17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 this way, the thread doesn’t have to wait for a function to finish, it instead can proceed to run other functions in the call stack.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204" y="2133743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1"/>
                </a:lnTo>
                <a:lnTo>
                  <a:pt x="0" y="5394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756" y="7953773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7" y="0"/>
                </a:lnTo>
                <a:lnTo>
                  <a:pt x="2800887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278102" y="388812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2"/>
                </a:lnTo>
                <a:lnTo>
                  <a:pt x="0" y="498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0744" y="8466950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669755">
            <a:off x="3386648" y="8284279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5" y="0"/>
                </a:lnTo>
                <a:lnTo>
                  <a:pt x="1765285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753728" y="2582074"/>
            <a:ext cx="4028231" cy="4053694"/>
            <a:chOff x="0" y="0"/>
            <a:chExt cx="106093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58259" y="2582074"/>
            <a:ext cx="3961291" cy="4053694"/>
            <a:chOff x="0" y="0"/>
            <a:chExt cx="1043303" cy="10676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53728" y="7128083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753728" y="8746325"/>
            <a:ext cx="8865822" cy="1122943"/>
            <a:chOff x="0" y="0"/>
            <a:chExt cx="2335031" cy="2957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090742" y="5749501"/>
            <a:ext cx="3354203" cy="702893"/>
            <a:chOff x="0" y="0"/>
            <a:chExt cx="883411" cy="1851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06946" y="925123"/>
            <a:ext cx="16874109" cy="78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6"/>
              </a:lnSpc>
            </a:pPr>
            <a:r>
              <a:rPr lang="en-US" sz="6690" spc="-354" b="true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cd</a:t>
            </a:r>
            <a:r>
              <a:rPr lang="en-US" sz="6690" spc="-354" b="true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../Event_Loop_In_Node_js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10893" y="4320138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009300" y="2696752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07894" y="2696752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05027" y="7099508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89003" y="871763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471271" y="5920990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console.log(1)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56" y="1788534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0"/>
                </a:lnTo>
                <a:lnTo>
                  <a:pt x="0" y="5394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07" y="7608564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8" y="0"/>
                </a:lnTo>
                <a:lnTo>
                  <a:pt x="2800888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743154" y="354291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25796" y="8121741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669755">
            <a:off x="3851700" y="7939069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5" y="0"/>
                </a:lnTo>
                <a:lnTo>
                  <a:pt x="1765285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8780" y="2236865"/>
            <a:ext cx="4028231" cy="4053694"/>
            <a:chOff x="0" y="0"/>
            <a:chExt cx="106093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23311" y="2236865"/>
            <a:ext cx="3961291" cy="4053694"/>
            <a:chOff x="0" y="0"/>
            <a:chExt cx="1043303" cy="10676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18780" y="6782874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18780" y="8401116"/>
            <a:ext cx="8865822" cy="1122943"/>
            <a:chOff x="0" y="0"/>
            <a:chExt cx="2335031" cy="2957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55794" y="5404292"/>
            <a:ext cx="3354203" cy="702893"/>
            <a:chOff x="0" y="0"/>
            <a:chExt cx="883411" cy="1851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426855" y="5404292"/>
            <a:ext cx="3354203" cy="702893"/>
            <a:chOff x="0" y="0"/>
            <a:chExt cx="883411" cy="1851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99852" y="7183104"/>
            <a:ext cx="2910603" cy="543955"/>
            <a:chOff x="0" y="0"/>
            <a:chExt cx="766579" cy="14326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6578" cy="143264"/>
            </a:xfrm>
            <a:custGeom>
              <a:avLst/>
              <a:gdLst/>
              <a:ahLst/>
              <a:cxnLst/>
              <a:rect r="r" b="b" t="t" l="l"/>
              <a:pathLst>
                <a:path h="143264" w="766578">
                  <a:moveTo>
                    <a:pt x="71632" y="0"/>
                  </a:moveTo>
                  <a:lnTo>
                    <a:pt x="694947" y="0"/>
                  </a:lnTo>
                  <a:cubicBezTo>
                    <a:pt x="734508" y="0"/>
                    <a:pt x="766578" y="32071"/>
                    <a:pt x="766578" y="71632"/>
                  </a:cubicBezTo>
                  <a:lnTo>
                    <a:pt x="766578" y="71632"/>
                  </a:lnTo>
                  <a:cubicBezTo>
                    <a:pt x="766578" y="111193"/>
                    <a:pt x="734508" y="143264"/>
                    <a:pt x="694947" y="143264"/>
                  </a:cubicBezTo>
                  <a:lnTo>
                    <a:pt x="71632" y="143264"/>
                  </a:lnTo>
                  <a:cubicBezTo>
                    <a:pt x="32071" y="143264"/>
                    <a:pt x="0" y="111193"/>
                    <a:pt x="0" y="71632"/>
                  </a:cubicBezTo>
                  <a:lnTo>
                    <a:pt x="0" y="71632"/>
                  </a:lnTo>
                  <a:cubicBezTo>
                    <a:pt x="0" y="32071"/>
                    <a:pt x="32071" y="0"/>
                    <a:pt x="716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47625"/>
              <a:ext cx="766579" cy="9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3146707">
            <a:off x="11446803" y="4250045"/>
            <a:ext cx="1967882" cy="2118072"/>
          </a:xfrm>
          <a:custGeom>
            <a:avLst/>
            <a:gdLst/>
            <a:ahLst/>
            <a:cxnLst/>
            <a:rect r="r" b="b" t="t" l="l"/>
            <a:pathLst>
              <a:path h="2118072" w="1967882">
                <a:moveTo>
                  <a:pt x="0" y="0"/>
                </a:moveTo>
                <a:lnTo>
                  <a:pt x="1967882" y="0"/>
                </a:lnTo>
                <a:lnTo>
                  <a:pt x="1967882" y="2118072"/>
                </a:lnTo>
                <a:lnTo>
                  <a:pt x="0" y="2118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275945" y="3974929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474352" y="2351543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72946" y="2351543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70079" y="6754299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54055" y="837242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936323" y="5575781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948612" y="5572303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99809" y="7271646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10099050">
            <a:off x="11667750" y="5781654"/>
            <a:ext cx="1967882" cy="2118072"/>
          </a:xfrm>
          <a:custGeom>
            <a:avLst/>
            <a:gdLst/>
            <a:ahLst/>
            <a:cxnLst/>
            <a:rect r="r" b="b" t="t" l="l"/>
            <a:pathLst>
              <a:path h="2118072" w="1967882">
                <a:moveTo>
                  <a:pt x="0" y="0"/>
                </a:moveTo>
                <a:lnTo>
                  <a:pt x="1967882" y="0"/>
                </a:lnTo>
                <a:lnTo>
                  <a:pt x="1967882" y="2118072"/>
                </a:lnTo>
                <a:lnTo>
                  <a:pt x="0" y="2118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0" y="222775"/>
            <a:ext cx="18288000" cy="5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7"/>
              </a:lnSpc>
              <a:spcBef>
                <a:spcPct val="0"/>
              </a:spcBef>
            </a:pPr>
            <a:r>
              <a:rPr lang="en-US" b="true" sz="3205" spc="-169">
                <a:solidFill>
                  <a:srgbClr val="BC182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setTimeout</a:t>
            </a:r>
            <a:r>
              <a:rPr lang="en-US" b="true" sz="3205" spc="-16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is a web API function so, it is moved to Task Queue.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56" y="1788534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0"/>
                </a:lnTo>
                <a:lnTo>
                  <a:pt x="0" y="5394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07" y="7608564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8" y="0"/>
                </a:lnTo>
                <a:lnTo>
                  <a:pt x="2800888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743154" y="354291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25796" y="8121741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669755">
            <a:off x="3851700" y="7939069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5" y="0"/>
                </a:lnTo>
                <a:lnTo>
                  <a:pt x="1765285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18780" y="2236865"/>
            <a:ext cx="4028231" cy="4053694"/>
            <a:chOff x="0" y="0"/>
            <a:chExt cx="106093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23311" y="2236865"/>
            <a:ext cx="3961291" cy="4053694"/>
            <a:chOff x="0" y="0"/>
            <a:chExt cx="1043303" cy="10676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18780" y="6782874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18780" y="8401116"/>
            <a:ext cx="8865822" cy="1122943"/>
            <a:chOff x="0" y="0"/>
            <a:chExt cx="2335031" cy="2957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555794" y="5404292"/>
            <a:ext cx="3354203" cy="702893"/>
            <a:chOff x="0" y="0"/>
            <a:chExt cx="883411" cy="1851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275945" y="3974929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74352" y="2351543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72946" y="2351543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70079" y="6754299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54055" y="837242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74126" y="5597798"/>
            <a:ext cx="3335871" cy="27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  <a:spcBef>
                <a:spcPct val="0"/>
              </a:spcBef>
            </a:pPr>
            <a:r>
              <a:rPr lang="en-US" sz="1591" spc="-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Promise.resolve().then(...)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222775"/>
            <a:ext cx="18288000" cy="5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7"/>
              </a:lnSpc>
              <a:spcBef>
                <a:spcPct val="0"/>
              </a:spcBef>
            </a:pPr>
            <a:r>
              <a:rPr lang="en-US" b="true" sz="3205" spc="-169">
                <a:solidFill>
                  <a:srgbClr val="BC182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Promise </a:t>
            </a:r>
            <a:r>
              <a:rPr lang="en-US" b="true" sz="3205" spc="-16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is moved to Micro Task Queue (given higher priority than setTimeout)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399852" y="8690901"/>
            <a:ext cx="3354203" cy="702893"/>
            <a:chOff x="0" y="0"/>
            <a:chExt cx="883411" cy="18512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409018" y="8884407"/>
            <a:ext cx="3335871" cy="27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  <a:spcBef>
                <a:spcPct val="0"/>
              </a:spcBef>
            </a:pPr>
            <a:r>
              <a:rPr lang="en-US" sz="1591" spc="-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Promise.resolve().then(...)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8399852" y="7183104"/>
            <a:ext cx="2910603" cy="543955"/>
            <a:chOff x="0" y="0"/>
            <a:chExt cx="766579" cy="14326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66578" cy="143264"/>
            </a:xfrm>
            <a:custGeom>
              <a:avLst/>
              <a:gdLst/>
              <a:ahLst/>
              <a:cxnLst/>
              <a:rect r="r" b="b" t="t" l="l"/>
              <a:pathLst>
                <a:path h="143264" w="766578">
                  <a:moveTo>
                    <a:pt x="71632" y="0"/>
                  </a:moveTo>
                  <a:lnTo>
                    <a:pt x="694947" y="0"/>
                  </a:lnTo>
                  <a:cubicBezTo>
                    <a:pt x="734508" y="0"/>
                    <a:pt x="766578" y="32071"/>
                    <a:pt x="766578" y="71632"/>
                  </a:cubicBezTo>
                  <a:lnTo>
                    <a:pt x="766578" y="71632"/>
                  </a:lnTo>
                  <a:cubicBezTo>
                    <a:pt x="766578" y="111193"/>
                    <a:pt x="734508" y="143264"/>
                    <a:pt x="694947" y="143264"/>
                  </a:cubicBezTo>
                  <a:lnTo>
                    <a:pt x="71632" y="143264"/>
                  </a:lnTo>
                  <a:cubicBezTo>
                    <a:pt x="32071" y="143264"/>
                    <a:pt x="0" y="111193"/>
                    <a:pt x="0" y="71632"/>
                  </a:cubicBezTo>
                  <a:lnTo>
                    <a:pt x="0" y="71632"/>
                  </a:lnTo>
                  <a:cubicBezTo>
                    <a:pt x="0" y="32071"/>
                    <a:pt x="32071" y="0"/>
                    <a:pt x="716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47625"/>
              <a:ext cx="766579" cy="9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699809" y="7271646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7240747">
            <a:off x="9644761" y="6267246"/>
            <a:ext cx="2136576" cy="2299641"/>
          </a:xfrm>
          <a:custGeom>
            <a:avLst/>
            <a:gdLst/>
            <a:ahLst/>
            <a:cxnLst/>
            <a:rect r="r" b="b" t="t" l="l"/>
            <a:pathLst>
              <a:path h="2299641" w="2136576">
                <a:moveTo>
                  <a:pt x="0" y="0"/>
                </a:moveTo>
                <a:lnTo>
                  <a:pt x="2136576" y="0"/>
                </a:lnTo>
                <a:lnTo>
                  <a:pt x="2136576" y="2299641"/>
                </a:lnTo>
                <a:lnTo>
                  <a:pt x="0" y="22996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56" y="1788534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0"/>
                </a:lnTo>
                <a:lnTo>
                  <a:pt x="0" y="5394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07" y="7608564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8" y="0"/>
                </a:lnTo>
                <a:lnTo>
                  <a:pt x="2800888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8780" y="2236865"/>
            <a:ext cx="4028231" cy="4053694"/>
            <a:chOff x="0" y="0"/>
            <a:chExt cx="1060933" cy="1067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3311" y="2236865"/>
            <a:ext cx="3961291" cy="4053694"/>
            <a:chOff x="0" y="0"/>
            <a:chExt cx="104330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218780" y="6782874"/>
            <a:ext cx="8865822" cy="1122943"/>
            <a:chOff x="0" y="0"/>
            <a:chExt cx="2335031" cy="2957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18780" y="8401116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555794" y="5404292"/>
            <a:ext cx="3354203" cy="702893"/>
            <a:chOff x="0" y="0"/>
            <a:chExt cx="883411" cy="1851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74352" y="2351543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72946" y="2351543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70079" y="6754299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54055" y="837242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399852" y="8690901"/>
            <a:ext cx="3354203" cy="702893"/>
            <a:chOff x="0" y="0"/>
            <a:chExt cx="883411" cy="1851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409018" y="8884407"/>
            <a:ext cx="3335871" cy="27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  <a:spcBef>
                <a:spcPct val="0"/>
              </a:spcBef>
            </a:pPr>
            <a:r>
              <a:rPr lang="en-US" sz="1591" spc="-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Promise.resolve().then(...)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399852" y="7183104"/>
            <a:ext cx="2910603" cy="543955"/>
            <a:chOff x="0" y="0"/>
            <a:chExt cx="766579" cy="14326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6578" cy="143264"/>
            </a:xfrm>
            <a:custGeom>
              <a:avLst/>
              <a:gdLst/>
              <a:ahLst/>
              <a:cxnLst/>
              <a:rect r="r" b="b" t="t" l="l"/>
              <a:pathLst>
                <a:path h="143264" w="766578">
                  <a:moveTo>
                    <a:pt x="71632" y="0"/>
                  </a:moveTo>
                  <a:lnTo>
                    <a:pt x="694947" y="0"/>
                  </a:lnTo>
                  <a:cubicBezTo>
                    <a:pt x="734508" y="0"/>
                    <a:pt x="766578" y="32071"/>
                    <a:pt x="766578" y="71632"/>
                  </a:cubicBezTo>
                  <a:lnTo>
                    <a:pt x="766578" y="71632"/>
                  </a:lnTo>
                  <a:cubicBezTo>
                    <a:pt x="766578" y="111193"/>
                    <a:pt x="734508" y="143264"/>
                    <a:pt x="694947" y="143264"/>
                  </a:cubicBezTo>
                  <a:lnTo>
                    <a:pt x="71632" y="143264"/>
                  </a:lnTo>
                  <a:cubicBezTo>
                    <a:pt x="32071" y="143264"/>
                    <a:pt x="0" y="111193"/>
                    <a:pt x="0" y="71632"/>
                  </a:cubicBezTo>
                  <a:lnTo>
                    <a:pt x="0" y="71632"/>
                  </a:lnTo>
                  <a:cubicBezTo>
                    <a:pt x="0" y="32071"/>
                    <a:pt x="32071" y="0"/>
                    <a:pt x="716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47625"/>
              <a:ext cx="766579" cy="9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699809" y="7271646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21609" y="5572303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console.log(2)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-10800000">
            <a:off x="4743154" y="354291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6275945" y="3974929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25796" y="8121741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10669755">
            <a:off x="3851700" y="7939069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5" y="0"/>
                </a:lnTo>
                <a:lnTo>
                  <a:pt x="1765285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56" y="1788534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0"/>
                </a:lnTo>
                <a:lnTo>
                  <a:pt x="0" y="5394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07" y="7608564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8" y="0"/>
                </a:lnTo>
                <a:lnTo>
                  <a:pt x="2800888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8780" y="2236865"/>
            <a:ext cx="4028231" cy="4053694"/>
            <a:chOff x="0" y="0"/>
            <a:chExt cx="1060933" cy="1067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3311" y="2236865"/>
            <a:ext cx="3961291" cy="4053694"/>
            <a:chOff x="0" y="0"/>
            <a:chExt cx="104330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218780" y="6782874"/>
            <a:ext cx="8865822" cy="1122943"/>
            <a:chOff x="0" y="0"/>
            <a:chExt cx="2335031" cy="2957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18780" y="8401116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555794" y="5404292"/>
            <a:ext cx="3354203" cy="702893"/>
            <a:chOff x="0" y="0"/>
            <a:chExt cx="883411" cy="1851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22750" y="8339455"/>
            <a:ext cx="3354203" cy="702893"/>
            <a:chOff x="0" y="0"/>
            <a:chExt cx="883411" cy="1851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399852" y="7183104"/>
            <a:ext cx="2910603" cy="543955"/>
            <a:chOff x="0" y="0"/>
            <a:chExt cx="766579" cy="1432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6578" cy="143264"/>
            </a:xfrm>
            <a:custGeom>
              <a:avLst/>
              <a:gdLst/>
              <a:ahLst/>
              <a:cxnLst/>
              <a:rect r="r" b="b" t="t" l="l"/>
              <a:pathLst>
                <a:path h="143264" w="766578">
                  <a:moveTo>
                    <a:pt x="71632" y="0"/>
                  </a:moveTo>
                  <a:lnTo>
                    <a:pt x="694947" y="0"/>
                  </a:lnTo>
                  <a:cubicBezTo>
                    <a:pt x="734508" y="0"/>
                    <a:pt x="766578" y="32071"/>
                    <a:pt x="766578" y="71632"/>
                  </a:cubicBezTo>
                  <a:lnTo>
                    <a:pt x="766578" y="71632"/>
                  </a:lnTo>
                  <a:cubicBezTo>
                    <a:pt x="766578" y="111193"/>
                    <a:pt x="734508" y="143264"/>
                    <a:pt x="694947" y="143264"/>
                  </a:cubicBezTo>
                  <a:lnTo>
                    <a:pt x="71632" y="143264"/>
                  </a:lnTo>
                  <a:cubicBezTo>
                    <a:pt x="32071" y="143264"/>
                    <a:pt x="0" y="111193"/>
                    <a:pt x="0" y="71632"/>
                  </a:cubicBezTo>
                  <a:lnTo>
                    <a:pt x="0" y="71632"/>
                  </a:lnTo>
                  <a:cubicBezTo>
                    <a:pt x="0" y="32071"/>
                    <a:pt x="32071" y="0"/>
                    <a:pt x="716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766579" cy="9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623059">
            <a:off x="6712157" y="5797560"/>
            <a:ext cx="2418906" cy="2603519"/>
          </a:xfrm>
          <a:custGeom>
            <a:avLst/>
            <a:gdLst/>
            <a:ahLst/>
            <a:cxnLst/>
            <a:rect r="r" b="b" t="t" l="l"/>
            <a:pathLst>
              <a:path h="2603519" w="2418906">
                <a:moveTo>
                  <a:pt x="0" y="0"/>
                </a:moveTo>
                <a:lnTo>
                  <a:pt x="2418905" y="0"/>
                </a:lnTo>
                <a:lnTo>
                  <a:pt x="2418905" y="2603519"/>
                </a:lnTo>
                <a:lnTo>
                  <a:pt x="0" y="2603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474352" y="2351543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72946" y="2351543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70079" y="6754299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54055" y="837242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41082" y="8532961"/>
            <a:ext cx="3335871" cy="27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  <a:spcBef>
                <a:spcPct val="0"/>
              </a:spcBef>
            </a:pPr>
            <a:r>
              <a:rPr lang="en-US" sz="1591" spc="-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Promise.resolve().then(...)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99809" y="7271646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921609" y="5572303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console.log(3)</a:t>
            </a:r>
          </a:p>
        </p:txBody>
      </p:sp>
      <p:sp>
        <p:nvSpPr>
          <p:cNvPr name="TextBox 33" id="33"/>
          <p:cNvSpPr txBox="true"/>
          <p:nvPr/>
        </p:nvSpPr>
        <p:spPr>
          <a:xfrm rot="-2700000">
            <a:off x="4090811" y="6732495"/>
            <a:ext cx="4163912" cy="110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  <a:spcBef>
                <a:spcPct val="0"/>
              </a:spcBef>
            </a:pPr>
            <a:r>
              <a:rPr lang="en-US" b="true" sz="2123" spc="-112">
                <a:solidFill>
                  <a:srgbClr val="D0A93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This function is immediately moved to the call stack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4743154" y="354291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275945" y="3974929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437756" y="9026667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10669755">
            <a:off x="3663661" y="8843995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56" y="1788534"/>
            <a:ext cx="4885670" cy="5394571"/>
          </a:xfrm>
          <a:custGeom>
            <a:avLst/>
            <a:gdLst/>
            <a:ahLst/>
            <a:cxnLst/>
            <a:rect r="r" b="b" t="t" l="l"/>
            <a:pathLst>
              <a:path h="5394571" w="4885670">
                <a:moveTo>
                  <a:pt x="0" y="0"/>
                </a:moveTo>
                <a:lnTo>
                  <a:pt x="4885670" y="0"/>
                </a:lnTo>
                <a:lnTo>
                  <a:pt x="4885670" y="5394570"/>
                </a:lnTo>
                <a:lnTo>
                  <a:pt x="0" y="5394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75" t="0" r="-1709" b="-10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2807" y="7608564"/>
            <a:ext cx="2800887" cy="2048133"/>
          </a:xfrm>
          <a:custGeom>
            <a:avLst/>
            <a:gdLst/>
            <a:ahLst/>
            <a:cxnLst/>
            <a:rect r="r" b="b" t="t" l="l"/>
            <a:pathLst>
              <a:path h="2048133" w="2800887">
                <a:moveTo>
                  <a:pt x="0" y="0"/>
                </a:moveTo>
                <a:lnTo>
                  <a:pt x="2800888" y="0"/>
                </a:lnTo>
                <a:lnTo>
                  <a:pt x="2800888" y="2048134"/>
                </a:lnTo>
                <a:lnTo>
                  <a:pt x="0" y="2048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3213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8780" y="2236865"/>
            <a:ext cx="4028231" cy="4053694"/>
            <a:chOff x="0" y="0"/>
            <a:chExt cx="1060933" cy="1067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093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60933">
                  <a:moveTo>
                    <a:pt x="0" y="0"/>
                  </a:moveTo>
                  <a:lnTo>
                    <a:pt x="1060933" y="0"/>
                  </a:lnTo>
                  <a:lnTo>
                    <a:pt x="106093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106093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3311" y="2236865"/>
            <a:ext cx="3961291" cy="4053694"/>
            <a:chOff x="0" y="0"/>
            <a:chExt cx="1043303" cy="1067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3303" cy="1067639"/>
            </a:xfrm>
            <a:custGeom>
              <a:avLst/>
              <a:gdLst/>
              <a:ahLst/>
              <a:cxnLst/>
              <a:rect r="r" b="b" t="t" l="l"/>
              <a:pathLst>
                <a:path h="1067639" w="1043303">
                  <a:moveTo>
                    <a:pt x="0" y="0"/>
                  </a:moveTo>
                  <a:lnTo>
                    <a:pt x="1043303" y="0"/>
                  </a:lnTo>
                  <a:lnTo>
                    <a:pt x="1043303" y="1067639"/>
                  </a:lnTo>
                  <a:lnTo>
                    <a:pt x="0" y="1067639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043303" cy="102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218780" y="6782874"/>
            <a:ext cx="8865822" cy="1122943"/>
            <a:chOff x="0" y="0"/>
            <a:chExt cx="2335031" cy="2957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18780" y="8401116"/>
            <a:ext cx="8865822" cy="1122943"/>
            <a:chOff x="0" y="0"/>
            <a:chExt cx="2335031" cy="295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031" cy="295754"/>
            </a:xfrm>
            <a:custGeom>
              <a:avLst/>
              <a:gdLst/>
              <a:ahLst/>
              <a:cxnLst/>
              <a:rect r="r" b="b" t="t" l="l"/>
              <a:pathLst>
                <a:path h="295754" w="2335031">
                  <a:moveTo>
                    <a:pt x="0" y="0"/>
                  </a:moveTo>
                  <a:lnTo>
                    <a:pt x="2335031" y="0"/>
                  </a:lnTo>
                  <a:lnTo>
                    <a:pt x="2335031" y="295754"/>
                  </a:lnTo>
                  <a:lnTo>
                    <a:pt x="0" y="29575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2335031" cy="248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555794" y="5404292"/>
            <a:ext cx="3354203" cy="702893"/>
            <a:chOff x="0" y="0"/>
            <a:chExt cx="883411" cy="1851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83411" cy="185124"/>
            </a:xfrm>
            <a:custGeom>
              <a:avLst/>
              <a:gdLst/>
              <a:ahLst/>
              <a:cxnLst/>
              <a:rect r="r" b="b" t="t" l="l"/>
              <a:pathLst>
                <a:path h="185124" w="883411">
                  <a:moveTo>
                    <a:pt x="92562" y="0"/>
                  </a:moveTo>
                  <a:lnTo>
                    <a:pt x="790849" y="0"/>
                  </a:lnTo>
                  <a:cubicBezTo>
                    <a:pt x="841970" y="0"/>
                    <a:pt x="883411" y="41441"/>
                    <a:pt x="883411" y="92562"/>
                  </a:cubicBezTo>
                  <a:lnTo>
                    <a:pt x="883411" y="92562"/>
                  </a:lnTo>
                  <a:cubicBezTo>
                    <a:pt x="883411" y="143683"/>
                    <a:pt x="841970" y="185124"/>
                    <a:pt x="790849" y="185124"/>
                  </a:cubicBezTo>
                  <a:lnTo>
                    <a:pt x="92562" y="185124"/>
                  </a:lnTo>
                  <a:cubicBezTo>
                    <a:pt x="41441" y="185124"/>
                    <a:pt x="0" y="143683"/>
                    <a:pt x="0" y="92562"/>
                  </a:cubicBezTo>
                  <a:lnTo>
                    <a:pt x="0" y="92562"/>
                  </a:lnTo>
                  <a:cubicBezTo>
                    <a:pt x="0" y="41441"/>
                    <a:pt x="41441" y="0"/>
                    <a:pt x="925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883411" cy="13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399852" y="7183104"/>
            <a:ext cx="2910603" cy="543955"/>
            <a:chOff x="0" y="0"/>
            <a:chExt cx="766579" cy="1432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66578" cy="143264"/>
            </a:xfrm>
            <a:custGeom>
              <a:avLst/>
              <a:gdLst/>
              <a:ahLst/>
              <a:cxnLst/>
              <a:rect r="r" b="b" t="t" l="l"/>
              <a:pathLst>
                <a:path h="143264" w="766578">
                  <a:moveTo>
                    <a:pt x="71632" y="0"/>
                  </a:moveTo>
                  <a:lnTo>
                    <a:pt x="694947" y="0"/>
                  </a:lnTo>
                  <a:cubicBezTo>
                    <a:pt x="734508" y="0"/>
                    <a:pt x="766578" y="32071"/>
                    <a:pt x="766578" y="71632"/>
                  </a:cubicBezTo>
                  <a:lnTo>
                    <a:pt x="766578" y="71632"/>
                  </a:lnTo>
                  <a:cubicBezTo>
                    <a:pt x="766578" y="111193"/>
                    <a:pt x="734508" y="143264"/>
                    <a:pt x="694947" y="143264"/>
                  </a:cubicBezTo>
                  <a:lnTo>
                    <a:pt x="71632" y="143264"/>
                  </a:lnTo>
                  <a:cubicBezTo>
                    <a:pt x="32071" y="143264"/>
                    <a:pt x="0" y="111193"/>
                    <a:pt x="0" y="71632"/>
                  </a:cubicBezTo>
                  <a:lnTo>
                    <a:pt x="0" y="71632"/>
                  </a:lnTo>
                  <a:cubicBezTo>
                    <a:pt x="0" y="32071"/>
                    <a:pt x="32071" y="0"/>
                    <a:pt x="716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766579" cy="9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960178">
            <a:off x="7853431" y="5860413"/>
            <a:ext cx="1404726" cy="1511936"/>
          </a:xfrm>
          <a:custGeom>
            <a:avLst/>
            <a:gdLst/>
            <a:ahLst/>
            <a:cxnLst/>
            <a:rect r="r" b="b" t="t" l="l"/>
            <a:pathLst>
              <a:path h="1511936" w="1404726">
                <a:moveTo>
                  <a:pt x="0" y="0"/>
                </a:moveTo>
                <a:lnTo>
                  <a:pt x="1404726" y="0"/>
                </a:lnTo>
                <a:lnTo>
                  <a:pt x="1404726" y="1511936"/>
                </a:lnTo>
                <a:lnTo>
                  <a:pt x="0" y="1511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474352" y="2351543"/>
            <a:ext cx="1517088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72946" y="2351543"/>
            <a:ext cx="1062021" cy="35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137" spc="-11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WEB API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70079" y="6754299"/>
            <a:ext cx="1163224" cy="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b="true" sz="1638" spc="-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54055" y="8372423"/>
            <a:ext cx="1795272" cy="27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  <a:spcBef>
                <a:spcPct val="0"/>
              </a:spcBef>
            </a:pPr>
            <a:r>
              <a:rPr lang="en-US" b="true" sz="1580" spc="-8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99809" y="7271646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setTimeout(....);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21609" y="5572303"/>
            <a:ext cx="4310688" cy="338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8"/>
              </a:lnSpc>
              <a:spcBef>
                <a:spcPct val="0"/>
              </a:spcBef>
            </a:pPr>
            <a:r>
              <a:rPr lang="en-US" sz="2056" spc="-108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console.log(4)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95207" y="6174969"/>
            <a:ext cx="2123573" cy="146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"/>
              </a:lnSpc>
              <a:spcBef>
                <a:spcPct val="0"/>
              </a:spcBef>
            </a:pPr>
            <a:r>
              <a:rPr lang="en-US" b="true" sz="1676" spc="-88">
                <a:solidFill>
                  <a:srgbClr val="D0A93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Finally, function from task queue is moved to call stack and executed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-10800000">
            <a:off x="4743154" y="3542911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4" y="0"/>
                </a:lnTo>
                <a:lnTo>
                  <a:pt x="1765284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275945" y="3974929"/>
            <a:ext cx="1070735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INPUT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625796" y="8121741"/>
            <a:ext cx="1284994" cy="51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10669755">
            <a:off x="3851700" y="7939069"/>
            <a:ext cx="1765285" cy="498693"/>
          </a:xfrm>
          <a:custGeom>
            <a:avLst/>
            <a:gdLst/>
            <a:ahLst/>
            <a:cxnLst/>
            <a:rect r="r" b="b" t="t" l="l"/>
            <a:pathLst>
              <a:path h="498693" w="1765285">
                <a:moveTo>
                  <a:pt x="0" y="0"/>
                </a:moveTo>
                <a:lnTo>
                  <a:pt x="1765285" y="0"/>
                </a:lnTo>
                <a:lnTo>
                  <a:pt x="1765285" y="498693"/>
                </a:lnTo>
                <a:lnTo>
                  <a:pt x="0" y="49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29752"/>
            <a:ext cx="8115300" cy="5528548"/>
          </a:xfrm>
          <a:custGeom>
            <a:avLst/>
            <a:gdLst/>
            <a:ahLst/>
            <a:cxnLst/>
            <a:rect r="r" b="b" t="t" l="l"/>
            <a:pathLst>
              <a:path h="5528548" w="8115300">
                <a:moveTo>
                  <a:pt x="0" y="0"/>
                </a:moveTo>
                <a:lnTo>
                  <a:pt x="8115300" y="0"/>
                </a:lnTo>
                <a:lnTo>
                  <a:pt x="8115300" y="5528548"/>
                </a:lnTo>
                <a:lnTo>
                  <a:pt x="0" y="552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01897" y="751420"/>
            <a:ext cx="9484205" cy="78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6"/>
              </a:lnSpc>
            </a:pPr>
            <a:r>
              <a:rPr lang="en-US" sz="6690" spc="-354" b="true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cd</a:t>
            </a:r>
            <a:r>
              <a:rPr lang="en-US" sz="6690" spc="-354" b="true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../Challenges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196028" y="1974252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Predict_The_Output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430" y="1714324"/>
            <a:ext cx="8115300" cy="5528548"/>
          </a:xfrm>
          <a:custGeom>
            <a:avLst/>
            <a:gdLst/>
            <a:ahLst/>
            <a:cxnLst/>
            <a:rect r="r" b="b" t="t" l="l"/>
            <a:pathLst>
              <a:path h="5528548" w="8115300">
                <a:moveTo>
                  <a:pt x="0" y="0"/>
                </a:moveTo>
                <a:lnTo>
                  <a:pt x="8115300" y="0"/>
                </a:lnTo>
                <a:lnTo>
                  <a:pt x="8115300" y="5528548"/>
                </a:lnTo>
                <a:lnTo>
                  <a:pt x="0" y="552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28446" y="1714324"/>
            <a:ext cx="5249422" cy="2814584"/>
          </a:xfrm>
          <a:custGeom>
            <a:avLst/>
            <a:gdLst/>
            <a:ahLst/>
            <a:cxnLst/>
            <a:rect r="r" b="b" t="t" l="l"/>
            <a:pathLst>
              <a:path h="2814584" w="5249422">
                <a:moveTo>
                  <a:pt x="0" y="0"/>
                </a:moveTo>
                <a:lnTo>
                  <a:pt x="5249422" y="0"/>
                </a:lnTo>
                <a:lnTo>
                  <a:pt x="5249422" y="2814583"/>
                </a:lnTo>
                <a:lnTo>
                  <a:pt x="0" y="2814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Predict_The_Output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7204772"/>
            <a:ext cx="8790820" cy="210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948" indent="-215974" lvl="1">
              <a:lnSpc>
                <a:spcPts val="2800"/>
              </a:lnSpc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setTimeout(..) being a Web API is executed at last.</a:t>
            </a:r>
          </a:p>
          <a:p>
            <a:pPr algn="ctr" marL="431948" indent="-215974" lvl="1">
              <a:lnSpc>
                <a:spcPts val="2800"/>
              </a:lnSpc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setIntemediate(..) belong to Macro tasks queue which are given more priority than Tasks queue and less priority than Micro Tasks queue</a:t>
            </a:r>
          </a:p>
          <a:p>
            <a:pPr algn="ctr" marL="431948" indent="-215974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process.nextTick(..) being in Micro tasks queue is executed first.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430" y="1714324"/>
            <a:ext cx="8115300" cy="5528548"/>
          </a:xfrm>
          <a:custGeom>
            <a:avLst/>
            <a:gdLst/>
            <a:ahLst/>
            <a:cxnLst/>
            <a:rect r="r" b="b" t="t" l="l"/>
            <a:pathLst>
              <a:path h="5528548" w="8115300">
                <a:moveTo>
                  <a:pt x="0" y="0"/>
                </a:moveTo>
                <a:lnTo>
                  <a:pt x="8115300" y="0"/>
                </a:lnTo>
                <a:lnTo>
                  <a:pt x="8115300" y="5528548"/>
                </a:lnTo>
                <a:lnTo>
                  <a:pt x="0" y="552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28446" y="1714324"/>
            <a:ext cx="5249422" cy="2814584"/>
          </a:xfrm>
          <a:custGeom>
            <a:avLst/>
            <a:gdLst/>
            <a:ahLst/>
            <a:cxnLst/>
            <a:rect r="r" b="b" t="t" l="l"/>
            <a:pathLst>
              <a:path h="2814584" w="5249422">
                <a:moveTo>
                  <a:pt x="0" y="0"/>
                </a:moveTo>
                <a:lnTo>
                  <a:pt x="5249422" y="0"/>
                </a:lnTo>
                <a:lnTo>
                  <a:pt x="5249422" y="2814583"/>
                </a:lnTo>
                <a:lnTo>
                  <a:pt x="0" y="2814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Predict_The_Output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7204772"/>
            <a:ext cx="8790820" cy="210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948" indent="-215974" lvl="1">
              <a:lnSpc>
                <a:spcPts val="2800"/>
              </a:lnSpc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setTimeout(..) being a Web API is executed at last.</a:t>
            </a:r>
          </a:p>
          <a:p>
            <a:pPr algn="ctr" marL="431948" indent="-215974" lvl="1">
              <a:lnSpc>
                <a:spcPts val="2800"/>
              </a:lnSpc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setIntemediate(..) belong to Macro tasks queue which are given more priority than Tasks queue and less priority than Micro Tasks queue</a:t>
            </a:r>
          </a:p>
          <a:p>
            <a:pPr algn="ctr" marL="431948" indent="-215974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10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process.nextTick(..) being in Micro tasks queue is executed first.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274" y="290274"/>
            <a:ext cx="738426" cy="738426"/>
          </a:xfrm>
          <a:custGeom>
            <a:avLst/>
            <a:gdLst/>
            <a:ahLst/>
            <a:cxnLst/>
            <a:rect r="r" b="b" t="t" l="l"/>
            <a:pathLst>
              <a:path h="738426" w="738426">
                <a:moveTo>
                  <a:pt x="0" y="0"/>
                </a:moveTo>
                <a:lnTo>
                  <a:pt x="738426" y="0"/>
                </a:lnTo>
                <a:lnTo>
                  <a:pt x="738426" y="738426"/>
                </a:lnTo>
                <a:lnTo>
                  <a:pt x="0" y="73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2271" y="885825"/>
            <a:ext cx="11883458" cy="127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1"/>
              </a:lnSpc>
              <a:spcBef>
                <a:spcPct val="0"/>
              </a:spcBef>
            </a:pPr>
            <a:r>
              <a:rPr lang="en-US" b="true" sz="7458" spc="-395">
                <a:solidFill>
                  <a:srgbClr val="00BF6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ls</a:t>
            </a:r>
            <a:r>
              <a:rPr lang="en-US" sz="7458" spc="-395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6127" y="3981056"/>
            <a:ext cx="15255746" cy="191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17" indent="-395809" lvl="1">
              <a:lnSpc>
                <a:spcPts val="5133"/>
              </a:lnSpc>
              <a:buFont typeface="Arial"/>
              <a:buChar char="•"/>
            </a:pPr>
            <a:r>
              <a:rPr lang="en-US" sz="3666" spc="-19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DIFFERENT TYPES OF I/O : BLOCKING AND NON-BLOCKING</a:t>
            </a:r>
          </a:p>
          <a:p>
            <a:pPr algn="l" marL="791617" indent="-395809" lvl="1">
              <a:lnSpc>
                <a:spcPts val="5133"/>
              </a:lnSpc>
              <a:buFont typeface="Arial"/>
              <a:buChar char="•"/>
            </a:pPr>
            <a:r>
              <a:rPr lang="en-US" sz="3666" spc="-19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EVENT DRIVEN I/O AND EVENT LOOP</a:t>
            </a:r>
          </a:p>
          <a:p>
            <a:pPr algn="l" marL="791617" indent="-395809" lvl="1">
              <a:lnSpc>
                <a:spcPts val="5133"/>
              </a:lnSpc>
              <a:spcBef>
                <a:spcPct val="0"/>
              </a:spcBef>
              <a:buFont typeface="Arial"/>
              <a:buChar char="•"/>
            </a:pPr>
            <a:r>
              <a:rPr lang="en-US" sz="3666" spc="-19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 OF EVENT LOOP IN NODE JS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85075" y="3885692"/>
            <a:ext cx="6401308" cy="6401308"/>
          </a:xfrm>
          <a:custGeom>
            <a:avLst/>
            <a:gdLst/>
            <a:ahLst/>
            <a:cxnLst/>
            <a:rect r="r" b="b" t="t" l="l"/>
            <a:pathLst>
              <a:path h="6401308" w="6401308">
                <a:moveTo>
                  <a:pt x="0" y="0"/>
                </a:moveTo>
                <a:lnTo>
                  <a:pt x="6401308" y="0"/>
                </a:lnTo>
                <a:lnTo>
                  <a:pt x="6401308" y="6401308"/>
                </a:lnTo>
                <a:lnTo>
                  <a:pt x="0" y="6401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236" y="1643917"/>
            <a:ext cx="9392079" cy="3724127"/>
          </a:xfrm>
          <a:custGeom>
            <a:avLst/>
            <a:gdLst/>
            <a:ahLst/>
            <a:cxnLst/>
            <a:rect r="r" b="b" t="t" l="l"/>
            <a:pathLst>
              <a:path h="3724127" w="9392079">
                <a:moveTo>
                  <a:pt x="0" y="0"/>
                </a:moveTo>
                <a:lnTo>
                  <a:pt x="9392079" y="0"/>
                </a:lnTo>
                <a:lnTo>
                  <a:pt x="9392079" y="3724127"/>
                </a:lnTo>
                <a:lnTo>
                  <a:pt x="0" y="3724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" r="0" b="-1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30607" y="2650649"/>
            <a:ext cx="5546610" cy="1318774"/>
          </a:xfrm>
          <a:custGeom>
            <a:avLst/>
            <a:gdLst/>
            <a:ahLst/>
            <a:cxnLst/>
            <a:rect r="r" b="b" t="t" l="l"/>
            <a:pathLst>
              <a:path h="1318774" w="5546610">
                <a:moveTo>
                  <a:pt x="0" y="0"/>
                </a:moveTo>
                <a:lnTo>
                  <a:pt x="5546609" y="0"/>
                </a:lnTo>
                <a:lnTo>
                  <a:pt x="5546609" y="1318775"/>
                </a:lnTo>
                <a:lnTo>
                  <a:pt x="0" y="131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396474">
            <a:off x="10284668" y="1591613"/>
            <a:ext cx="1967882" cy="2118072"/>
          </a:xfrm>
          <a:custGeom>
            <a:avLst/>
            <a:gdLst/>
            <a:ahLst/>
            <a:cxnLst/>
            <a:rect r="r" b="b" t="t" l="l"/>
            <a:pathLst>
              <a:path h="2118072" w="1967882">
                <a:moveTo>
                  <a:pt x="0" y="0"/>
                </a:moveTo>
                <a:lnTo>
                  <a:pt x="1967881" y="0"/>
                </a:lnTo>
                <a:lnTo>
                  <a:pt x="1967881" y="2118072"/>
                </a:lnTo>
                <a:lnTo>
                  <a:pt x="0" y="2118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Debug_Challenge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236" y="1224036"/>
            <a:ext cx="9392079" cy="3724127"/>
          </a:xfrm>
          <a:custGeom>
            <a:avLst/>
            <a:gdLst/>
            <a:ahLst/>
            <a:cxnLst/>
            <a:rect r="r" b="b" t="t" l="l"/>
            <a:pathLst>
              <a:path h="3724127" w="9392079">
                <a:moveTo>
                  <a:pt x="0" y="0"/>
                </a:moveTo>
                <a:lnTo>
                  <a:pt x="9392079" y="0"/>
                </a:lnTo>
                <a:lnTo>
                  <a:pt x="9392079" y="3724128"/>
                </a:lnTo>
                <a:lnTo>
                  <a:pt x="0" y="372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" r="0" b="-1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54741" y="8092657"/>
            <a:ext cx="3962029" cy="1165643"/>
          </a:xfrm>
          <a:custGeom>
            <a:avLst/>
            <a:gdLst/>
            <a:ahLst/>
            <a:cxnLst/>
            <a:rect r="r" b="b" t="t" l="l"/>
            <a:pathLst>
              <a:path h="1165643" w="3962029">
                <a:moveTo>
                  <a:pt x="0" y="0"/>
                </a:moveTo>
                <a:lnTo>
                  <a:pt x="3962030" y="0"/>
                </a:lnTo>
                <a:lnTo>
                  <a:pt x="3962030" y="1165643"/>
                </a:lnTo>
                <a:lnTo>
                  <a:pt x="0" y="1165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29" r="-51252" b="-61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57208" y="5367436"/>
            <a:ext cx="4286792" cy="4749908"/>
          </a:xfrm>
          <a:custGeom>
            <a:avLst/>
            <a:gdLst/>
            <a:ahLst/>
            <a:cxnLst/>
            <a:rect r="r" b="b" t="t" l="l"/>
            <a:pathLst>
              <a:path h="4749908" w="4286792">
                <a:moveTo>
                  <a:pt x="0" y="0"/>
                </a:moveTo>
                <a:lnTo>
                  <a:pt x="4286792" y="0"/>
                </a:lnTo>
                <a:lnTo>
                  <a:pt x="4286792" y="4749908"/>
                </a:lnTo>
                <a:lnTo>
                  <a:pt x="0" y="4749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54741" y="2426713"/>
            <a:ext cx="5546610" cy="1318774"/>
          </a:xfrm>
          <a:custGeom>
            <a:avLst/>
            <a:gdLst/>
            <a:ahLst/>
            <a:cxnLst/>
            <a:rect r="r" b="b" t="t" l="l"/>
            <a:pathLst>
              <a:path h="1318774" w="5546610">
                <a:moveTo>
                  <a:pt x="0" y="0"/>
                </a:moveTo>
                <a:lnTo>
                  <a:pt x="5546610" y="0"/>
                </a:lnTo>
                <a:lnTo>
                  <a:pt x="5546610" y="1318774"/>
                </a:lnTo>
                <a:lnTo>
                  <a:pt x="0" y="1318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Debug_Challenge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396474">
            <a:off x="9864787" y="1242793"/>
            <a:ext cx="1967882" cy="2118072"/>
          </a:xfrm>
          <a:custGeom>
            <a:avLst/>
            <a:gdLst/>
            <a:ahLst/>
            <a:cxnLst/>
            <a:rect r="r" b="b" t="t" l="l"/>
            <a:pathLst>
              <a:path h="2118072" w="1967882">
                <a:moveTo>
                  <a:pt x="0" y="0"/>
                </a:moveTo>
                <a:lnTo>
                  <a:pt x="1967882" y="0"/>
                </a:lnTo>
                <a:lnTo>
                  <a:pt x="1967882" y="2118072"/>
                </a:lnTo>
                <a:lnTo>
                  <a:pt x="0" y="2118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96474">
            <a:off x="9436507" y="7033621"/>
            <a:ext cx="1967882" cy="2118072"/>
          </a:xfrm>
          <a:custGeom>
            <a:avLst/>
            <a:gdLst/>
            <a:ahLst/>
            <a:cxnLst/>
            <a:rect r="r" b="b" t="t" l="l"/>
            <a:pathLst>
              <a:path h="2118072" w="1967882">
                <a:moveTo>
                  <a:pt x="0" y="0"/>
                </a:moveTo>
                <a:lnTo>
                  <a:pt x="1967882" y="0"/>
                </a:lnTo>
                <a:lnTo>
                  <a:pt x="1967882" y="2118073"/>
                </a:lnTo>
                <a:lnTo>
                  <a:pt x="0" y="2118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3553" y="7139627"/>
            <a:ext cx="3413656" cy="60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5"/>
              </a:lnSpc>
              <a:spcBef>
                <a:spcPct val="0"/>
              </a:spcBef>
            </a:pPr>
            <a:r>
              <a:rPr lang="en-US" b="true" sz="3554" spc="-18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FIXED CODE :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205" y="1909559"/>
            <a:ext cx="7777525" cy="4297083"/>
          </a:xfrm>
          <a:custGeom>
            <a:avLst/>
            <a:gdLst/>
            <a:ahLst/>
            <a:cxnLst/>
            <a:rect r="r" b="b" t="t" l="l"/>
            <a:pathLst>
              <a:path h="4297083" w="7777525">
                <a:moveTo>
                  <a:pt x="0" y="0"/>
                </a:moveTo>
                <a:lnTo>
                  <a:pt x="7777525" y="0"/>
                </a:lnTo>
                <a:lnTo>
                  <a:pt x="7777525" y="4297083"/>
                </a:lnTo>
                <a:lnTo>
                  <a:pt x="0" y="429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Fix_The_Code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205" y="1909559"/>
            <a:ext cx="7777525" cy="4297083"/>
          </a:xfrm>
          <a:custGeom>
            <a:avLst/>
            <a:gdLst/>
            <a:ahLst/>
            <a:cxnLst/>
            <a:rect r="r" b="b" t="t" l="l"/>
            <a:pathLst>
              <a:path h="4297083" w="7777525">
                <a:moveTo>
                  <a:pt x="0" y="0"/>
                </a:moveTo>
                <a:lnTo>
                  <a:pt x="7777525" y="0"/>
                </a:lnTo>
                <a:lnTo>
                  <a:pt x="7777525" y="4297083"/>
                </a:lnTo>
                <a:lnTo>
                  <a:pt x="0" y="429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72940" y="1909559"/>
            <a:ext cx="5705370" cy="6356958"/>
          </a:xfrm>
          <a:custGeom>
            <a:avLst/>
            <a:gdLst/>
            <a:ahLst/>
            <a:cxnLst/>
            <a:rect r="r" b="b" t="t" l="l"/>
            <a:pathLst>
              <a:path h="6356958" w="5705370">
                <a:moveTo>
                  <a:pt x="0" y="0"/>
                </a:moveTo>
                <a:lnTo>
                  <a:pt x="5705370" y="0"/>
                </a:lnTo>
                <a:lnTo>
                  <a:pt x="570537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56067" y="265864"/>
            <a:ext cx="9709798" cy="76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3"/>
              </a:lnSpc>
            </a:pPr>
            <a:r>
              <a:rPr lang="en-US" sz="4467" b="true">
                <a:solidFill>
                  <a:srgbClr val="6AC6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❯❯</a:t>
            </a:r>
            <a:r>
              <a:rPr lang="en-US" sz="44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Fix_The_Code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82511" y="1147461"/>
            <a:ext cx="3257500" cy="58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4"/>
              </a:lnSpc>
              <a:spcBef>
                <a:spcPct val="0"/>
              </a:spcBef>
            </a:pPr>
            <a:r>
              <a:rPr lang="en-US" b="true" sz="34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6205" y="7041662"/>
            <a:ext cx="10306789" cy="240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9326" indent="-299663" lvl="1">
              <a:lnSpc>
                <a:spcPts val="3886"/>
              </a:lnSpc>
              <a:buFont typeface="Arial"/>
              <a:buChar char="•"/>
            </a:pPr>
            <a:r>
              <a:rPr lang="en-US" sz="277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blocking operation into chunks</a:t>
            </a:r>
          </a:p>
          <a:p>
            <a:pPr algn="just" marL="599326" indent="-299663" lvl="1">
              <a:lnSpc>
                <a:spcPts val="3886"/>
              </a:lnSpc>
              <a:spcBef>
                <a:spcPct val="0"/>
              </a:spcBef>
              <a:buFont typeface="Arial"/>
              <a:buChar char="•"/>
            </a:pPr>
            <a:r>
              <a:rPr lang="en-US" sz="277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So, even after a 2 min dealy, timeout executes because the event loop is controlled.</a:t>
            </a:r>
          </a:p>
          <a:p>
            <a:pPr algn="just" marL="599326" indent="-299663" lvl="1">
              <a:lnSpc>
                <a:spcPts val="3886"/>
              </a:lnSpc>
              <a:spcBef>
                <a:spcPct val="0"/>
              </a:spcBef>
              <a:buFont typeface="Arial"/>
              <a:buChar char="•"/>
            </a:pPr>
            <a:r>
              <a:rPr lang="en-US" sz="277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setIntermmediate queues chucks in the MacroTasks Queue, which prevents the blocking of other functions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58396"/>
            <a:ext cx="16230600" cy="5170207"/>
            <a:chOff x="0" y="0"/>
            <a:chExt cx="21640800" cy="68936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7792559" y="247650"/>
              <a:ext cx="6055682" cy="1883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21"/>
                </a:lnSpc>
              </a:pPr>
              <a:r>
                <a:rPr lang="en-US" sz="8280" spc="-149">
                  <a:solidFill>
                    <a:srgbClr val="FFFFFF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891073"/>
              <a:ext cx="21640800" cy="4002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FF5055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811" y="264811"/>
            <a:ext cx="763889" cy="763889"/>
          </a:xfrm>
          <a:custGeom>
            <a:avLst/>
            <a:gdLst/>
            <a:ahLst/>
            <a:cxnLst/>
            <a:rect r="r" b="b" t="t" l="l"/>
            <a:pathLst>
              <a:path h="763889" w="763889">
                <a:moveTo>
                  <a:pt x="0" y="0"/>
                </a:moveTo>
                <a:lnTo>
                  <a:pt x="763889" y="0"/>
                </a:lnTo>
                <a:lnTo>
                  <a:pt x="763889" y="763889"/>
                </a:lnTo>
                <a:lnTo>
                  <a:pt x="0" y="76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3390" y="885825"/>
            <a:ext cx="13221221" cy="127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4"/>
              </a:lnSpc>
              <a:spcBef>
                <a:spcPct val="0"/>
              </a:spcBef>
            </a:pPr>
            <a:r>
              <a:rPr lang="en-US" b="true" sz="7460" spc="-395">
                <a:solidFill>
                  <a:srgbClr val="00BF6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cd</a:t>
            </a:r>
            <a:r>
              <a:rPr lang="en-US" sz="7460" spc="-395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Content/Types_Of_IO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3390" y="3048408"/>
            <a:ext cx="12348276" cy="209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8870" indent="-649435" lvl="1">
              <a:lnSpc>
                <a:spcPts val="8422"/>
              </a:lnSpc>
              <a:buAutoNum type="arabicPeriod" startAt="1"/>
            </a:pPr>
            <a:r>
              <a:rPr lang="en-US" sz="6016" spc="-31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BLOCKING I/O</a:t>
            </a:r>
          </a:p>
          <a:p>
            <a:pPr algn="l" marL="1298870" indent="-649435" lvl="1">
              <a:lnSpc>
                <a:spcPts val="8422"/>
              </a:lnSpc>
              <a:spcBef>
                <a:spcPct val="0"/>
              </a:spcBef>
              <a:buAutoNum type="arabicPeriod" startAt="1"/>
            </a:pPr>
            <a:r>
              <a:rPr lang="en-US" sz="6016" spc="-31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NON - BLOCKING I/0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85075" y="3885692"/>
            <a:ext cx="6401308" cy="6401308"/>
          </a:xfrm>
          <a:custGeom>
            <a:avLst/>
            <a:gdLst/>
            <a:ahLst/>
            <a:cxnLst/>
            <a:rect r="r" b="b" t="t" l="l"/>
            <a:pathLst>
              <a:path h="6401308" w="6401308">
                <a:moveTo>
                  <a:pt x="0" y="0"/>
                </a:moveTo>
                <a:lnTo>
                  <a:pt x="6401308" y="0"/>
                </a:lnTo>
                <a:lnTo>
                  <a:pt x="6401308" y="6401308"/>
                </a:lnTo>
                <a:lnTo>
                  <a:pt x="0" y="6401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788" y="5951210"/>
            <a:ext cx="7913366" cy="3669824"/>
          </a:xfrm>
          <a:custGeom>
            <a:avLst/>
            <a:gdLst/>
            <a:ahLst/>
            <a:cxnLst/>
            <a:rect r="r" b="b" t="t" l="l"/>
            <a:pathLst>
              <a:path h="3669824" w="7913366">
                <a:moveTo>
                  <a:pt x="0" y="0"/>
                </a:moveTo>
                <a:lnTo>
                  <a:pt x="7913366" y="0"/>
                </a:lnTo>
                <a:lnTo>
                  <a:pt x="7913366" y="3669824"/>
                </a:lnTo>
                <a:lnTo>
                  <a:pt x="0" y="3669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8789" y="5951210"/>
            <a:ext cx="7913366" cy="3669824"/>
          </a:xfrm>
          <a:custGeom>
            <a:avLst/>
            <a:gdLst/>
            <a:ahLst/>
            <a:cxnLst/>
            <a:rect r="r" b="b" t="t" l="l"/>
            <a:pathLst>
              <a:path h="3669824" w="7913366">
                <a:moveTo>
                  <a:pt x="0" y="0"/>
                </a:moveTo>
                <a:lnTo>
                  <a:pt x="7913367" y="0"/>
                </a:lnTo>
                <a:lnTo>
                  <a:pt x="7913367" y="3669824"/>
                </a:lnTo>
                <a:lnTo>
                  <a:pt x="0" y="3669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417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96323" y="6358618"/>
            <a:ext cx="2271284" cy="947208"/>
            <a:chOff x="0" y="0"/>
            <a:chExt cx="598198" cy="249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8198" cy="249471"/>
            </a:xfrm>
            <a:custGeom>
              <a:avLst/>
              <a:gdLst/>
              <a:ahLst/>
              <a:cxnLst/>
              <a:rect r="r" b="b" t="t" l="l"/>
              <a:pathLst>
                <a:path h="249471" w="598198">
                  <a:moveTo>
                    <a:pt x="0" y="0"/>
                  </a:moveTo>
                  <a:lnTo>
                    <a:pt x="598198" y="0"/>
                  </a:lnTo>
                  <a:lnTo>
                    <a:pt x="598198" y="249471"/>
                  </a:lnTo>
                  <a:lnTo>
                    <a:pt x="0" y="249471"/>
                  </a:lnTo>
                  <a:close/>
                </a:path>
              </a:pathLst>
            </a:custGeom>
            <a:solidFill>
              <a:srgbClr val="3191D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598198" cy="201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367608" y="7810323"/>
            <a:ext cx="1110179" cy="759424"/>
            <a:chOff x="0" y="0"/>
            <a:chExt cx="292393" cy="2000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393" cy="200013"/>
            </a:xfrm>
            <a:custGeom>
              <a:avLst/>
              <a:gdLst/>
              <a:ahLst/>
              <a:cxnLst/>
              <a:rect r="r" b="b" t="t" l="l"/>
              <a:pathLst>
                <a:path h="200013" w="292393">
                  <a:moveTo>
                    <a:pt x="0" y="0"/>
                  </a:moveTo>
                  <a:lnTo>
                    <a:pt x="292393" y="0"/>
                  </a:lnTo>
                  <a:lnTo>
                    <a:pt x="292393" y="200013"/>
                  </a:lnTo>
                  <a:lnTo>
                    <a:pt x="0" y="200013"/>
                  </a:lnTo>
                  <a:close/>
                </a:path>
              </a:pathLst>
            </a:custGeom>
            <a:solidFill>
              <a:srgbClr val="3191D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292393" cy="152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981075"/>
            <a:ext cx="16432100" cy="91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163" indent="-284582" lvl="1">
              <a:lnSpc>
                <a:spcPts val="3690"/>
              </a:lnSpc>
              <a:spcBef>
                <a:spcPct val="0"/>
              </a:spcBef>
              <a:buFont typeface="Arial"/>
              <a:buChar char="•"/>
            </a:pPr>
            <a:r>
              <a:rPr lang="en-US" sz="2636" spc="-13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Blocking and non-blocking I/O refer to how input/</a:t>
            </a:r>
            <a:r>
              <a:rPr lang="en-US" sz="2636" spc="-13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output operations (like reading from a file, network, or console) are handled in a program.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2018927" y="3099773"/>
            <a:ext cx="11162927" cy="90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b="true" sz="6355" spc="-127">
                <a:solidFill>
                  <a:srgbClr val="D0A933"/>
                </a:solidFill>
                <a:latin typeface="ITC Benguiat Bold"/>
                <a:ea typeface="ITC Benguiat Bold"/>
                <a:cs typeface="ITC Benguiat Bold"/>
                <a:sym typeface="ITC Benguiat Bold"/>
              </a:rPr>
              <a:t>BLOCKING I/O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2945" y="3099773"/>
            <a:ext cx="11162927" cy="90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b="true" sz="6355" spc="-127">
                <a:solidFill>
                  <a:srgbClr val="D0A933"/>
                </a:solidFill>
                <a:latin typeface="ITC Benguiat Bold"/>
                <a:ea typeface="ITC Benguiat Bold"/>
                <a:cs typeface="ITC Benguiat Bold"/>
                <a:sym typeface="ITC Benguiat Bold"/>
              </a:rPr>
              <a:t>NON - BLOCKING I/O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4678" y="4153314"/>
            <a:ext cx="5635716" cy="106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8"/>
              </a:lnSpc>
              <a:spcBef>
                <a:spcPct val="0"/>
              </a:spcBef>
            </a:pPr>
            <a:r>
              <a:rPr lang="en-US" sz="3077" spc="-163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Execution is paused until the request is executed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02945" y="4153314"/>
            <a:ext cx="8785055" cy="160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sz="3080" spc="-163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Program continues to execute other tasks while checking if the I/O operation is finished.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87873" y="8522123"/>
            <a:ext cx="14456697" cy="37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4"/>
              </a:lnSpc>
              <a:spcBef>
                <a:spcPct val="0"/>
              </a:spcBef>
            </a:pPr>
            <a:r>
              <a:rPr lang="en-US" sz="2196" spc="-11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6336842" y="6301468"/>
            <a:ext cx="15320960" cy="51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6"/>
              </a:lnSpc>
              <a:spcBef>
                <a:spcPct val="0"/>
              </a:spcBef>
            </a:pPr>
            <a:r>
              <a:rPr lang="en-US" sz="3097" spc="-16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91346" y="7167046"/>
            <a:ext cx="2046251" cy="80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5"/>
              </a:lnSpc>
              <a:spcBef>
                <a:spcPct val="0"/>
              </a:spcBef>
            </a:pPr>
            <a:r>
              <a:rPr lang="en-US" sz="4804" spc="-25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704210" y="7615984"/>
            <a:ext cx="1110179" cy="759424"/>
            <a:chOff x="0" y="0"/>
            <a:chExt cx="292393" cy="2000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393" cy="200013"/>
            </a:xfrm>
            <a:custGeom>
              <a:avLst/>
              <a:gdLst/>
              <a:ahLst/>
              <a:cxnLst/>
              <a:rect r="r" b="b" t="t" l="l"/>
              <a:pathLst>
                <a:path h="200013" w="292393">
                  <a:moveTo>
                    <a:pt x="0" y="0"/>
                  </a:moveTo>
                  <a:lnTo>
                    <a:pt x="292393" y="0"/>
                  </a:lnTo>
                  <a:lnTo>
                    <a:pt x="292393" y="200013"/>
                  </a:lnTo>
                  <a:lnTo>
                    <a:pt x="0" y="200013"/>
                  </a:lnTo>
                  <a:close/>
                </a:path>
              </a:pathLst>
            </a:custGeom>
            <a:solidFill>
              <a:srgbClr val="3191D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292393" cy="152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974230" y="6435019"/>
            <a:ext cx="2230551" cy="759424"/>
            <a:chOff x="0" y="0"/>
            <a:chExt cx="587470" cy="20001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87470" cy="200013"/>
            </a:xfrm>
            <a:custGeom>
              <a:avLst/>
              <a:gdLst/>
              <a:ahLst/>
              <a:cxnLst/>
              <a:rect r="r" b="b" t="t" l="l"/>
              <a:pathLst>
                <a:path h="200013" w="587470">
                  <a:moveTo>
                    <a:pt x="0" y="0"/>
                  </a:moveTo>
                  <a:lnTo>
                    <a:pt x="587470" y="0"/>
                  </a:lnTo>
                  <a:lnTo>
                    <a:pt x="587470" y="200013"/>
                  </a:lnTo>
                  <a:lnTo>
                    <a:pt x="0" y="200013"/>
                  </a:lnTo>
                  <a:close/>
                </a:path>
              </a:pathLst>
            </a:custGeom>
            <a:solidFill>
              <a:srgbClr val="3191D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47625"/>
              <a:ext cx="587470" cy="152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460535" y="6498868"/>
            <a:ext cx="1542861" cy="600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1"/>
              </a:lnSpc>
              <a:spcBef>
                <a:spcPct val="0"/>
              </a:spcBef>
            </a:pPr>
            <a:r>
              <a:rPr lang="en-US" sz="3622" spc="-1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84991" y="7950584"/>
            <a:ext cx="1475412" cy="43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7"/>
              </a:lnSpc>
              <a:spcBef>
                <a:spcPct val="0"/>
              </a:spcBef>
            </a:pPr>
            <a:r>
              <a:rPr lang="en-US" sz="2605" spc="-13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96408" y="6520000"/>
            <a:ext cx="1542861" cy="600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1"/>
              </a:lnSpc>
              <a:spcBef>
                <a:spcPct val="0"/>
              </a:spcBef>
            </a:pPr>
            <a:r>
              <a:rPr lang="en-US" sz="3622" spc="-1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344993" y="7754051"/>
            <a:ext cx="1828615" cy="43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9"/>
              </a:lnSpc>
              <a:spcBef>
                <a:spcPct val="0"/>
              </a:spcBef>
            </a:pPr>
            <a:r>
              <a:rPr lang="en-US" sz="2635" spc="-13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36969"/>
            <a:ext cx="2303325" cy="4111435"/>
          </a:xfrm>
          <a:custGeom>
            <a:avLst/>
            <a:gdLst/>
            <a:ahLst/>
            <a:cxnLst/>
            <a:rect r="r" b="b" t="t" l="l"/>
            <a:pathLst>
              <a:path h="4111435" w="2303325">
                <a:moveTo>
                  <a:pt x="0" y="0"/>
                </a:moveTo>
                <a:lnTo>
                  <a:pt x="2303325" y="0"/>
                </a:lnTo>
                <a:lnTo>
                  <a:pt x="2303325" y="4111436"/>
                </a:lnTo>
                <a:lnTo>
                  <a:pt x="0" y="4111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85875"/>
            <a:ext cx="6890119" cy="95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8000" spc="-42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ANALOGY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759149" y="5834546"/>
            <a:ext cx="1997826" cy="1997826"/>
          </a:xfrm>
          <a:custGeom>
            <a:avLst/>
            <a:gdLst/>
            <a:ahLst/>
            <a:cxnLst/>
            <a:rect r="r" b="b" t="t" l="l"/>
            <a:pathLst>
              <a:path h="1997826" w="1997826">
                <a:moveTo>
                  <a:pt x="0" y="0"/>
                </a:moveTo>
                <a:lnTo>
                  <a:pt x="1997827" y="0"/>
                </a:lnTo>
                <a:lnTo>
                  <a:pt x="1997827" y="1997826"/>
                </a:lnTo>
                <a:lnTo>
                  <a:pt x="0" y="199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9149" y="3039135"/>
            <a:ext cx="1997826" cy="1997826"/>
          </a:xfrm>
          <a:custGeom>
            <a:avLst/>
            <a:gdLst/>
            <a:ahLst/>
            <a:cxnLst/>
            <a:rect r="r" b="b" t="t" l="l"/>
            <a:pathLst>
              <a:path h="1997826" w="1997826">
                <a:moveTo>
                  <a:pt x="0" y="0"/>
                </a:moveTo>
                <a:lnTo>
                  <a:pt x="1997827" y="0"/>
                </a:lnTo>
                <a:lnTo>
                  <a:pt x="1997827" y="1997827"/>
                </a:lnTo>
                <a:lnTo>
                  <a:pt x="0" y="1997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40296" y="1130893"/>
            <a:ext cx="8551492" cy="374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7"/>
              </a:lnSpc>
            </a:pPr>
            <a:r>
              <a:rPr lang="en-US" sz="3555" spc="-18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 a restaurant, the  waiter </a:t>
            </a:r>
            <a:r>
              <a:rPr lang="en-US" sz="3555" spc="-188" u="sng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takes multiple orders without waiting for one to be completed</a:t>
            </a:r>
            <a:r>
              <a:rPr lang="en-US" sz="3555" spc="-18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before moving to the next table.</a:t>
            </a:r>
          </a:p>
          <a:p>
            <a:pPr algn="ctr">
              <a:lnSpc>
                <a:spcPts val="4977"/>
              </a:lnSpc>
              <a:spcBef>
                <a:spcPct val="0"/>
              </a:spcBef>
            </a:pPr>
            <a:r>
              <a:rPr lang="en-US" b="true" sz="3555" spc="-188" u="sng">
                <a:solidFill>
                  <a:srgbClr val="00BF6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NON BLOCKING I/O</a:t>
            </a:r>
            <a:r>
              <a:rPr lang="en-US" sz="3555" spc="-188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works in a similar way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9656" y="6657026"/>
            <a:ext cx="7799644" cy="26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7"/>
              </a:lnSpc>
              <a:spcBef>
                <a:spcPct val="0"/>
              </a:spcBef>
            </a:pPr>
            <a:r>
              <a:rPr lang="en-US" sz="2962" spc="-15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Now, imagine a resta</a:t>
            </a:r>
            <a:r>
              <a:rPr lang="en-US" sz="2962" spc="-15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urant where a waiter takes one order at a time and </a:t>
            </a:r>
            <a:r>
              <a:rPr lang="en-US" sz="2962" spc="-157" u="sng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does not serve anyone else until the current order is fully prepared.</a:t>
            </a:r>
            <a:r>
              <a:rPr lang="en-US" sz="2962" spc="-15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b="true" sz="2962" spc="-157" u="sng">
                <a:solidFill>
                  <a:srgbClr val="00BF6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BLOCKING I/O</a:t>
            </a:r>
            <a:r>
              <a:rPr lang="en-US" sz="2962" spc="-15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works like this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305" y="3930042"/>
            <a:ext cx="4878965" cy="6356958"/>
          </a:xfrm>
          <a:custGeom>
            <a:avLst/>
            <a:gdLst/>
            <a:ahLst/>
            <a:cxnLst/>
            <a:rect r="r" b="b" t="t" l="l"/>
            <a:pathLst>
              <a:path h="6356958" w="4878965">
                <a:moveTo>
                  <a:pt x="0" y="0"/>
                </a:moveTo>
                <a:lnTo>
                  <a:pt x="4878966" y="0"/>
                </a:lnTo>
                <a:lnTo>
                  <a:pt x="487896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1636" y="280507"/>
            <a:ext cx="6984727" cy="134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72"/>
              </a:lnSpc>
            </a:pPr>
            <a:r>
              <a:rPr lang="en-US" sz="783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Good Server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845" y="2141359"/>
            <a:ext cx="1708080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 technical terms, a server is a software, or device that provides services or data to other clients over a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51636" y="6596851"/>
            <a:ext cx="1212201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 Good server must handle multiple client requests at the same time with less performance impact.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51636" y="4368001"/>
            <a:ext cx="1212201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There can be different type of servers - Web Servers, Database Servers, File Servers, SSH servers, etc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007" y="701079"/>
            <a:ext cx="18446458" cy="91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7"/>
              </a:lnSpc>
            </a:pPr>
            <a:r>
              <a:rPr lang="en-US" b="true" sz="7714" spc="-40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SINGLE THREAD VS MULTI THREADING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069468"/>
            <a:ext cx="18288000" cy="58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0357" indent="-375179" lvl="1">
              <a:lnSpc>
                <a:spcPts val="4865"/>
              </a:lnSpc>
              <a:buFont typeface="Arial"/>
              <a:buChar char="•"/>
            </a:pPr>
            <a:r>
              <a:rPr lang="en-US" sz="3475" spc="-184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In a process, a thread represents a unit of execution inside it.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9331093" y="3667305"/>
            <a:ext cx="19050" cy="447181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72416" y="4096038"/>
            <a:ext cx="8371584" cy="310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One single thread is executed at a time.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Uses fewer system resources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Slower for complex tasks, might freeze if a task takes too long.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No concurrency.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37236" y="4061369"/>
            <a:ext cx="8371584" cy="362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Process executes multiples threads at a time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Uses more system resources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Can handle multiple requests at once.</a:t>
            </a:r>
          </a:p>
          <a:p>
            <a:pPr algn="l" marL="637893" indent="-318946" lvl="1">
              <a:lnSpc>
                <a:spcPts val="4136"/>
              </a:lnSpc>
              <a:buAutoNum type="arabicPeriod" startAt="1"/>
            </a:pPr>
            <a:r>
              <a:rPr lang="en-US" sz="2954" spc="-15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Supports concurrency – multiple tasks run in parallel.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007" y="9082284"/>
            <a:ext cx="1759481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-15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Note that multi threading is not Non - Blocking I/O as tasks can be blocked if threads wait on resources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164" y="4649796"/>
            <a:ext cx="4049820" cy="5134479"/>
          </a:xfrm>
          <a:custGeom>
            <a:avLst/>
            <a:gdLst/>
            <a:ahLst/>
            <a:cxnLst/>
            <a:rect r="r" b="b" t="t" l="l"/>
            <a:pathLst>
              <a:path h="5134479" w="4049820">
                <a:moveTo>
                  <a:pt x="0" y="0"/>
                </a:moveTo>
                <a:lnTo>
                  <a:pt x="4049820" y="0"/>
                </a:lnTo>
                <a:lnTo>
                  <a:pt x="4049820" y="5134478"/>
                </a:lnTo>
                <a:lnTo>
                  <a:pt x="0" y="513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9164" y="491830"/>
            <a:ext cx="17341144" cy="123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b="true" sz="5548" spc="-294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CAN A CONCURRENCY LIKE MULTITHREADING BE             ACHIEVED WITH USING LESS RESOURCES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87872" y="2387559"/>
            <a:ext cx="12512256" cy="95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1"/>
              </a:lnSpc>
              <a:spcBef>
                <a:spcPct val="0"/>
              </a:spcBef>
            </a:pPr>
            <a:r>
              <a:rPr lang="en-US" b="true" sz="5507" spc="-291">
                <a:solidFill>
                  <a:srgbClr val="BC182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YES, </a:t>
            </a:r>
            <a:r>
              <a:rPr lang="en-US" sz="5507" spc="-291" u="sng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Asynchronous I/O</a:t>
            </a:r>
            <a:r>
              <a:rPr lang="en-US" sz="5507" spc="-2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does that.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56814" y="4573596"/>
            <a:ext cx="12293494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-21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It uses a single thread which switches between tasks without blocking.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-21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Concurrency is achieved via Non - Blocking I/O and </a:t>
            </a:r>
            <a:r>
              <a:rPr lang="en-US" b="true" sz="3999" spc="-211" u="sng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event loops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pc="-21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Uses less system resources as compared to multi-threading.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52850"/>
            <a:ext cx="3528364" cy="2334111"/>
            <a:chOff x="0" y="0"/>
            <a:chExt cx="929281" cy="614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281" cy="614745"/>
            </a:xfrm>
            <a:custGeom>
              <a:avLst/>
              <a:gdLst/>
              <a:ahLst/>
              <a:cxnLst/>
              <a:rect r="r" b="b" t="t" l="l"/>
              <a:pathLst>
                <a:path h="614745" w="929281">
                  <a:moveTo>
                    <a:pt x="0" y="0"/>
                  </a:moveTo>
                  <a:lnTo>
                    <a:pt x="929281" y="0"/>
                  </a:lnTo>
                  <a:lnTo>
                    <a:pt x="929281" y="614745"/>
                  </a:lnTo>
                  <a:lnTo>
                    <a:pt x="0" y="614745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929281" cy="567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52438"/>
            <a:ext cx="16874109" cy="78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6"/>
              </a:lnSpc>
            </a:pPr>
            <a:r>
              <a:rPr lang="en-US" sz="6690" spc="-354" b="true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❯❯ cd</a:t>
            </a:r>
            <a:r>
              <a:rPr lang="en-US" sz="6690" spc="-354" b="true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../Event_Driven_Architecture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06838"/>
            <a:ext cx="11408731" cy="40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7610" indent="-258805" lvl="1">
              <a:lnSpc>
                <a:spcPts val="3356"/>
              </a:lnSpc>
              <a:spcBef>
                <a:spcPct val="0"/>
              </a:spcBef>
              <a:buFont typeface="Arial"/>
              <a:buChar char="•"/>
            </a:pPr>
            <a:r>
              <a:rPr lang="en-US" sz="2397" spc="-127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USED TO HANDLE MULTIPLE TASKS CONCURRENTLY USING A SINGLE THREAD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80404" y="3819172"/>
            <a:ext cx="2555277" cy="2201466"/>
            <a:chOff x="0" y="0"/>
            <a:chExt cx="672995" cy="5798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2995" cy="579810"/>
            </a:xfrm>
            <a:custGeom>
              <a:avLst/>
              <a:gdLst/>
              <a:ahLst/>
              <a:cxnLst/>
              <a:rect r="r" b="b" t="t" l="l"/>
              <a:pathLst>
                <a:path h="579810" w="672995">
                  <a:moveTo>
                    <a:pt x="0" y="0"/>
                  </a:moveTo>
                  <a:lnTo>
                    <a:pt x="672995" y="0"/>
                  </a:lnTo>
                  <a:lnTo>
                    <a:pt x="672995" y="579810"/>
                  </a:lnTo>
                  <a:lnTo>
                    <a:pt x="0" y="57981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672995" cy="5321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87764" y="3752850"/>
            <a:ext cx="3261335" cy="695008"/>
            <a:chOff x="0" y="0"/>
            <a:chExt cx="858952" cy="1830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8952" cy="183047"/>
            </a:xfrm>
            <a:custGeom>
              <a:avLst/>
              <a:gdLst/>
              <a:ahLst/>
              <a:cxnLst/>
              <a:rect r="r" b="b" t="t" l="l"/>
              <a:pathLst>
                <a:path h="183047" w="858952">
                  <a:moveTo>
                    <a:pt x="0" y="0"/>
                  </a:moveTo>
                  <a:lnTo>
                    <a:pt x="858952" y="0"/>
                  </a:lnTo>
                  <a:lnTo>
                    <a:pt x="858952" y="183047"/>
                  </a:lnTo>
                  <a:lnTo>
                    <a:pt x="0" y="18304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858952" cy="135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87764" y="5391952"/>
            <a:ext cx="3261335" cy="695008"/>
            <a:chOff x="0" y="0"/>
            <a:chExt cx="858952" cy="1830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8952" cy="183047"/>
            </a:xfrm>
            <a:custGeom>
              <a:avLst/>
              <a:gdLst/>
              <a:ahLst/>
              <a:cxnLst/>
              <a:rect r="r" b="b" t="t" l="l"/>
              <a:pathLst>
                <a:path h="183047" w="858952">
                  <a:moveTo>
                    <a:pt x="0" y="0"/>
                  </a:moveTo>
                  <a:lnTo>
                    <a:pt x="858952" y="0"/>
                  </a:lnTo>
                  <a:lnTo>
                    <a:pt x="858952" y="183047"/>
                  </a:lnTo>
                  <a:lnTo>
                    <a:pt x="0" y="18304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858952" cy="135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4149412" y="4900855"/>
            <a:ext cx="190565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8335681" y="4100354"/>
            <a:ext cx="2052084" cy="819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8335681" y="4919905"/>
            <a:ext cx="2052084" cy="819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6328635" y="4167323"/>
            <a:ext cx="1458813" cy="141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3"/>
              </a:lnSpc>
            </a:pPr>
            <a:r>
              <a:rPr lang="en-US" b="true" sz="4109" spc="-217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EVENT</a:t>
            </a:r>
          </a:p>
          <a:p>
            <a:pPr algn="ctr">
              <a:lnSpc>
                <a:spcPts val="5753"/>
              </a:lnSpc>
              <a:spcBef>
                <a:spcPct val="0"/>
              </a:spcBef>
            </a:pPr>
            <a:r>
              <a:rPr lang="en-US" b="true" sz="4109" spc="-217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LOOP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72991" y="3795002"/>
            <a:ext cx="2301227" cy="54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sz="3241" spc="-17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TASK QUEUE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2866" y="4014629"/>
            <a:ext cx="2976546" cy="15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9"/>
              </a:lnSpc>
              <a:spcBef>
                <a:spcPct val="0"/>
              </a:spcBef>
            </a:pPr>
            <a:r>
              <a:rPr lang="en-US" b="true" sz="4414" spc="-233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96465" y="5453154"/>
            <a:ext cx="2909230" cy="39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4"/>
              </a:lnSpc>
              <a:spcBef>
                <a:spcPct val="0"/>
              </a:spcBef>
            </a:pPr>
            <a:r>
              <a:rPr lang="en-US" sz="2389" spc="-126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MICRO TASK QUEUE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868299" y="3752850"/>
            <a:ext cx="3261335" cy="734763"/>
            <a:chOff x="0" y="0"/>
            <a:chExt cx="858952" cy="19351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58952" cy="193518"/>
            </a:xfrm>
            <a:custGeom>
              <a:avLst/>
              <a:gdLst/>
              <a:ahLst/>
              <a:cxnLst/>
              <a:rect r="r" b="b" t="t" l="l"/>
              <a:pathLst>
                <a:path h="193518" w="858952">
                  <a:moveTo>
                    <a:pt x="0" y="0"/>
                  </a:moveTo>
                  <a:lnTo>
                    <a:pt x="858952" y="0"/>
                  </a:lnTo>
                  <a:lnTo>
                    <a:pt x="858952" y="193518"/>
                  </a:lnTo>
                  <a:lnTo>
                    <a:pt x="0" y="193518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47625"/>
              <a:ext cx="858952" cy="145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  <a:r>
                <a:rPr lang="en-US" b="true" sz="1599" spc="-84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TIMERS, I/O OPERATIONS, ETC.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68299" y="5391952"/>
            <a:ext cx="3261335" cy="695008"/>
            <a:chOff x="0" y="0"/>
            <a:chExt cx="858952" cy="1830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8952" cy="183047"/>
            </a:xfrm>
            <a:custGeom>
              <a:avLst/>
              <a:gdLst/>
              <a:ahLst/>
              <a:cxnLst/>
              <a:rect r="r" b="b" t="t" l="l"/>
              <a:pathLst>
                <a:path h="183047" w="858952">
                  <a:moveTo>
                    <a:pt x="0" y="0"/>
                  </a:moveTo>
                  <a:lnTo>
                    <a:pt x="858952" y="0"/>
                  </a:lnTo>
                  <a:lnTo>
                    <a:pt x="858952" y="183047"/>
                  </a:lnTo>
                  <a:lnTo>
                    <a:pt x="0" y="18304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47625"/>
              <a:ext cx="858952" cy="135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5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13552812" y="5739457"/>
            <a:ext cx="1315487" cy="20461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13649099" y="4100354"/>
            <a:ext cx="1219200" cy="198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5505933" y="5500171"/>
            <a:ext cx="2217572" cy="43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b="true" sz="2603" spc="-137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PROMISES ...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02828" y="6953736"/>
            <a:ext cx="17082344" cy="31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b="true" sz="2245" spc="-119" u="sng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CALL STACK</a:t>
            </a:r>
            <a:r>
              <a:rPr lang="en-US" sz="2245" spc="-11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- It is a stack data structure (last in, first out) which keeps track of the function running and the functions to be executed next.</a:t>
            </a:r>
          </a:p>
          <a:p>
            <a:pPr algn="l">
              <a:lnSpc>
                <a:spcPts val="3143"/>
              </a:lnSpc>
            </a:pPr>
          </a:p>
          <a:p>
            <a:pPr algn="l">
              <a:lnSpc>
                <a:spcPts val="3143"/>
              </a:lnSpc>
            </a:pPr>
            <a:r>
              <a:rPr lang="en-US" b="true" sz="2245" spc="-119" u="sng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TASK QUEUE</a:t>
            </a:r>
            <a:r>
              <a:rPr lang="en-US" sz="2245" spc="-11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- It is a queue data structure (first in, last out). Functions regarding web APIs such as timers (eg, setTimeout(), etc.), I/O operations, etc.</a:t>
            </a:r>
          </a:p>
          <a:p>
            <a:pPr algn="l">
              <a:lnSpc>
                <a:spcPts val="3143"/>
              </a:lnSpc>
            </a:pPr>
          </a:p>
          <a:p>
            <a:pPr algn="l">
              <a:lnSpc>
                <a:spcPts val="3143"/>
              </a:lnSpc>
              <a:spcBef>
                <a:spcPct val="0"/>
              </a:spcBef>
            </a:pPr>
            <a:r>
              <a:rPr lang="en-US" b="true" sz="2245" spc="-119" u="sng">
                <a:solidFill>
                  <a:srgbClr val="6AC66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MICRO TASK QUEUE</a:t>
            </a:r>
            <a:r>
              <a:rPr lang="en-US" sz="2245" spc="-11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- It is also a queue, but more prioritized than task queue. Functions regarding Promises (then(), catch(), finally()), the code after </a:t>
            </a:r>
            <a:r>
              <a:rPr lang="en-US" b="true" sz="2245" spc="-119">
                <a:solidFill>
                  <a:srgbClr val="00BF6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`await`</a:t>
            </a:r>
            <a:r>
              <a:rPr lang="en-US" sz="2245" spc="-119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keyword, queueMicroTask().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DAGiwv2Tk6s</dc:identifier>
  <dcterms:modified xsi:type="dcterms:W3CDTF">2011-08-01T06:04:30Z</dcterms:modified>
  <cp:revision>1</cp:revision>
  <dc:title>ECHO server</dc:title>
</cp:coreProperties>
</file>