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2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6726063"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3787" y="4243845"/>
            <a:ext cx="2307831" cy="276940"/>
          </a:xfrm>
          <a:prstGeom prst="rect">
            <a:avLst/>
          </a:prstGeom>
        </p:spPr>
      </p:pic>
      <p:sp>
        <p:nvSpPr>
          <p:cNvPr id="9" name="Rectangle 8"/>
          <p:cNvSpPr/>
          <p:nvPr/>
        </p:nvSpPr>
        <p:spPr bwMode="ltGray">
          <a:xfrm>
            <a:off x="0" y="2590078"/>
            <a:ext cx="6726064"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6833787" y="2590078"/>
            <a:ext cx="2307832"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510242" y="2733709"/>
            <a:ext cx="6069268" cy="1373070"/>
          </a:xfrm>
        </p:spPr>
        <p:txBody>
          <a:bodyPr anchor="b">
            <a:noAutofit/>
          </a:bodyPr>
          <a:lstStyle>
            <a:lvl1pPr algn="r">
              <a:defRPr sz="4800"/>
            </a:lvl1pPr>
          </a:lstStyle>
          <a:p>
            <a:r>
              <a:rPr lang="en-US"/>
              <a:t>Click to edit Master title style</a:t>
            </a:r>
            <a:endParaRPr lang="en-US" dirty="0"/>
          </a:p>
        </p:txBody>
      </p:sp>
      <p:sp>
        <p:nvSpPr>
          <p:cNvPr id="3" name="Subtitle 2"/>
          <p:cNvSpPr>
            <a:spLocks noGrp="1"/>
          </p:cNvSpPr>
          <p:nvPr>
            <p:ph type="subTitle" idx="1"/>
          </p:nvPr>
        </p:nvSpPr>
        <p:spPr>
          <a:xfrm>
            <a:off x="510241" y="4394040"/>
            <a:ext cx="6108101"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4555655" y="5936188"/>
            <a:ext cx="2057400" cy="365125"/>
          </a:xfrm>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533401" y="5936189"/>
            <a:ext cx="4021666" cy="365125"/>
          </a:xfrm>
        </p:spPr>
        <p:txBody>
          <a:bodyPr/>
          <a:lstStyle/>
          <a:p>
            <a:endParaRPr lang="en-US"/>
          </a:p>
        </p:txBody>
      </p:sp>
      <p:sp>
        <p:nvSpPr>
          <p:cNvPr id="6" name="Slide Number Placeholder 5"/>
          <p:cNvSpPr>
            <a:spLocks noGrp="1"/>
          </p:cNvSpPr>
          <p:nvPr>
            <p:ph type="sldNum" sz="quarter" idx="12"/>
          </p:nvPr>
        </p:nvSpPr>
        <p:spPr>
          <a:xfrm>
            <a:off x="7010399" y="2750337"/>
            <a:ext cx="1370293" cy="1356442"/>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80818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20" name="Group 19"/>
          <p:cNvGrpSpPr/>
          <p:nvPr/>
        </p:nvGrpSpPr>
        <p:grpSpPr>
          <a:xfrm>
            <a:off x="0" y="45720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3" y="4711617"/>
            <a:ext cx="6894770" cy="544482"/>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31639" y="609598"/>
            <a:ext cx="6896534"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3401" y="5256098"/>
            <a:ext cx="6894772" cy="5478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310"/>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1811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21" name="Group 20"/>
          <p:cNvGrpSpPr/>
          <p:nvPr/>
        </p:nvGrpSpPr>
        <p:grpSpPr>
          <a:xfrm>
            <a:off x="0" y="4572000"/>
            <a:ext cx="9161969" cy="1677035"/>
            <a:chOff x="0" y="2895600"/>
            <a:chExt cx="9161969" cy="1677035"/>
          </a:xfrm>
        </p:grpSpPr>
        <p:pic>
          <p:nvPicPr>
            <p:cNvPr id="22" name="Picture 21"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3" name="Picture 22"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4" name="Rectangle 23"/>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24255" y="609597"/>
            <a:ext cx="6896534"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8" y="4710340"/>
            <a:ext cx="6889151" cy="1101764"/>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1161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1954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29" name="Group 28"/>
          <p:cNvGrpSpPr/>
          <p:nvPr/>
        </p:nvGrpSpPr>
        <p:grpSpPr>
          <a:xfrm>
            <a:off x="0" y="4572000"/>
            <a:ext cx="9161969" cy="1677035"/>
            <a:chOff x="0" y="2895600"/>
            <a:chExt cx="9161969" cy="1677035"/>
          </a:xfrm>
        </p:grpSpPr>
        <p:pic>
          <p:nvPicPr>
            <p:cNvPr id="30" name="Picture 29"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1" name="Picture 30"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2" name="Rectangle 31"/>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67921" y="616983"/>
            <a:ext cx="642514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89438" y="3660763"/>
            <a:ext cx="5987731"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531638" y="4710340"/>
            <a:ext cx="6903919" cy="1101764"/>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
        <p:nvSpPr>
          <p:cNvPr id="27" name="TextBox 26"/>
          <p:cNvSpPr txBox="1"/>
          <p:nvPr/>
        </p:nvSpPr>
        <p:spPr>
          <a:xfrm>
            <a:off x="270932" y="748116"/>
            <a:ext cx="5334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28" name="TextBox 27"/>
          <p:cNvSpPr txBox="1"/>
          <p:nvPr/>
        </p:nvSpPr>
        <p:spPr>
          <a:xfrm>
            <a:off x="6967191" y="2998573"/>
            <a:ext cx="457200" cy="584777"/>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52278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22" name="Group 21"/>
          <p:cNvGrpSpPr/>
          <p:nvPr/>
        </p:nvGrpSpPr>
        <p:grpSpPr>
          <a:xfrm>
            <a:off x="0" y="4572000"/>
            <a:ext cx="9161969" cy="1677035"/>
            <a:chOff x="0" y="2895600"/>
            <a:chExt cx="9161969" cy="1677035"/>
          </a:xfrm>
        </p:grpSpPr>
        <p:pic>
          <p:nvPicPr>
            <p:cNvPr id="23" name="Picture 22"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4" name="Picture 23"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5" name="Rectangle 24"/>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8" y="4710340"/>
            <a:ext cx="6896534" cy="589812"/>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531639" y="5300150"/>
            <a:ext cx="6896534" cy="51195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856438" y="470992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8011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grpSp>
        <p:nvGrpSpPr>
          <p:cNvPr id="23" name="Group 22"/>
          <p:cNvGrpSpPr/>
          <p:nvPr/>
        </p:nvGrpSpPr>
        <p:grpSpPr>
          <a:xfrm>
            <a:off x="0" y="609600"/>
            <a:ext cx="9161969" cy="1677035"/>
            <a:chOff x="0" y="2895600"/>
            <a:chExt cx="9161969" cy="1677035"/>
          </a:xfrm>
        </p:grpSpPr>
        <p:pic>
          <p:nvPicPr>
            <p:cNvPr id="24" name="Picture 23"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5" name="Picture 24"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6" name="Rectangle 25"/>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15"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532629" y="2329489"/>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539777" y="3015290"/>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2878413"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2879710" y="3007906"/>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226136" y="2336873"/>
            <a:ext cx="219456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233520" y="3007905"/>
            <a:ext cx="219456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3010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grpSp>
        <p:nvGrpSpPr>
          <p:cNvPr id="34" name="Group 33"/>
          <p:cNvGrpSpPr/>
          <p:nvPr/>
        </p:nvGrpSpPr>
        <p:grpSpPr>
          <a:xfrm>
            <a:off x="0" y="609600"/>
            <a:ext cx="9161969" cy="1677035"/>
            <a:chOff x="0" y="2895600"/>
            <a:chExt cx="9161969" cy="1677035"/>
          </a:xfrm>
        </p:grpSpPr>
        <p:pic>
          <p:nvPicPr>
            <p:cNvPr id="35" name="Picture 34"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6" name="Picture 35"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7" name="Rectangle 36"/>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8" name="Rectangle 37"/>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0" name="Title 1"/>
          <p:cNvSpPr>
            <a:spLocks noGrp="1"/>
          </p:cNvSpPr>
          <p:nvPr>
            <p:ph type="title"/>
          </p:nvPr>
        </p:nvSpPr>
        <p:spPr>
          <a:xfrm>
            <a:off x="531639" y="753228"/>
            <a:ext cx="6896534"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32391" y="4297503"/>
            <a:ext cx="2192257"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532391" y="2336873"/>
            <a:ext cx="2192257"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32391" y="4873765"/>
            <a:ext cx="219225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2870497" y="4297503"/>
            <a:ext cx="221507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2870497" y="2336873"/>
            <a:ext cx="221507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2869483" y="4873764"/>
            <a:ext cx="2218004"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231028" y="4297503"/>
            <a:ext cx="2194333"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231027" y="2336873"/>
            <a:ext cx="2194333"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230934" y="4873762"/>
            <a:ext cx="2197239"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5856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16" name="Group 15"/>
          <p:cNvGrpSpPr/>
          <p:nvPr/>
        </p:nvGrpSpPr>
        <p:grpSpPr>
          <a:xfrm>
            <a:off x="0" y="609600"/>
            <a:ext cx="9161969" cy="1677035"/>
            <a:chOff x="0" y="2895600"/>
            <a:chExt cx="9161969" cy="1677035"/>
          </a:xfrm>
        </p:grpSpPr>
        <p:pic>
          <p:nvPicPr>
            <p:cNvPr id="17" name="Picture 16"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8" name="Picture 17"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9" name="Rectangle 18"/>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4075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4" name="Group 13"/>
          <p:cNvGrpSpPr/>
          <p:nvPr/>
        </p:nvGrpSpPr>
        <p:grpSpPr>
          <a:xfrm rot="5400000">
            <a:off x="4575305" y="2747178"/>
            <a:ext cx="6862555" cy="1368199"/>
            <a:chOff x="2281445" y="609600"/>
            <a:chExt cx="6862555" cy="1368199"/>
          </a:xfrm>
        </p:grpSpPr>
        <p:sp>
          <p:nvSpPr>
            <p:cNvPr id="12" name="Rectangle 11"/>
            <p:cNvSpPr/>
            <p:nvPr/>
          </p:nvSpPr>
          <p:spPr bwMode="ltGray">
            <a:xfrm>
              <a:off x="2281445" y="609601"/>
              <a:ext cx="5285695"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464798" y="609597"/>
            <a:ext cx="1069602" cy="446193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0241" y="609598"/>
            <a:ext cx="6576359"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029144" y="5936188"/>
            <a:ext cx="2057400" cy="365125"/>
          </a:xfrm>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510241" y="5936189"/>
            <a:ext cx="4518959" cy="365125"/>
          </a:xfrm>
        </p:spPr>
        <p:txBody>
          <a:bodyPr/>
          <a:lstStyle/>
          <a:p>
            <a:endParaRPr lang="en-US"/>
          </a:p>
        </p:txBody>
      </p:sp>
      <p:sp>
        <p:nvSpPr>
          <p:cNvPr id="6" name="Slide Number Placeholder 5"/>
          <p:cNvSpPr>
            <a:spLocks noGrp="1"/>
          </p:cNvSpPr>
          <p:nvPr>
            <p:ph type="sldNum" sz="quarter" idx="12"/>
          </p:nvPr>
        </p:nvSpPr>
        <p:spPr>
          <a:xfrm>
            <a:off x="7431152" y="5432500"/>
            <a:ext cx="1149636" cy="1273100"/>
          </a:xfrm>
        </p:spPr>
        <p:txBody>
          <a:bodyPr anchor="t"/>
          <a:lstStyle>
            <a:lvl1pPr algn="ctr">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29541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7" name="Group 26"/>
          <p:cNvGrpSpPr/>
          <p:nvPr/>
        </p:nvGrpSpPr>
        <p:grpSpPr>
          <a:xfrm>
            <a:off x="0" y="609600"/>
            <a:ext cx="9161969" cy="1677035"/>
            <a:chOff x="0" y="2895600"/>
            <a:chExt cx="9161969" cy="1677035"/>
          </a:xfrm>
        </p:grpSpPr>
        <p:pic>
          <p:nvPicPr>
            <p:cNvPr id="28" name="Picture 2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9" name="Picture 2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0" name="Rectangle 2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3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1283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8" name="Group 17"/>
          <p:cNvGrpSpPr/>
          <p:nvPr/>
        </p:nvGrpSpPr>
        <p:grpSpPr>
          <a:xfrm>
            <a:off x="0" y="2728432"/>
            <a:ext cx="9161969" cy="1677035"/>
            <a:chOff x="0" y="2895600"/>
            <a:chExt cx="9161969" cy="1677035"/>
          </a:xfrm>
        </p:grpSpPr>
        <p:pic>
          <p:nvPicPr>
            <p:cNvPr id="19" name="Picture 1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20" name="Picture 1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1" name="Rectangle 2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2869895"/>
            <a:ext cx="688915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531639" y="4232172"/>
            <a:ext cx="688915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65810" y="5936188"/>
            <a:ext cx="2057400" cy="365125"/>
          </a:xfrm>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a:xfrm>
            <a:off x="533400" y="5936189"/>
            <a:ext cx="4834673" cy="365125"/>
          </a:xfrm>
        </p:spPr>
        <p:txBody>
          <a:bodyPr/>
          <a:lstStyle/>
          <a:p>
            <a:endParaRPr lang="en-US"/>
          </a:p>
        </p:txBody>
      </p:sp>
      <p:sp>
        <p:nvSpPr>
          <p:cNvPr id="6" name="Slide Number Placeholder 5"/>
          <p:cNvSpPr>
            <a:spLocks noGrp="1"/>
          </p:cNvSpPr>
          <p:nvPr>
            <p:ph type="sldNum" sz="quarter" idx="12"/>
          </p:nvPr>
        </p:nvSpPr>
        <p:spPr>
          <a:xfrm>
            <a:off x="7856438" y="2869896"/>
            <a:ext cx="1149836" cy="109078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10887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3400" y="753228"/>
            <a:ext cx="6887390" cy="108093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33400" y="2336873"/>
            <a:ext cx="3357899"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061128" y="2336873"/>
            <a:ext cx="3359661"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956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28" name="Group 27"/>
          <p:cNvGrpSpPr/>
          <p:nvPr/>
        </p:nvGrpSpPr>
        <p:grpSpPr>
          <a:xfrm>
            <a:off x="0" y="609600"/>
            <a:ext cx="9161969" cy="1677035"/>
            <a:chOff x="0" y="2895600"/>
            <a:chExt cx="9161969" cy="1677035"/>
          </a:xfrm>
        </p:grpSpPr>
        <p:pic>
          <p:nvPicPr>
            <p:cNvPr id="29" name="Picture 28"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30" name="Picture 29"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31" name="Rectangle 30"/>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31"/>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30"/>
            <a:ext cx="6896534"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0988" y="2336874"/>
            <a:ext cx="3145080"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1638" y="3030009"/>
            <a:ext cx="336704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82646" y="2336873"/>
            <a:ext cx="3145527"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061129" y="3030009"/>
            <a:ext cx="3367044"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2436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p:cNvGrpSpPr/>
          <p:nvPr/>
        </p:nvGrpSpPr>
        <p:grpSpPr>
          <a:xfrm>
            <a:off x="0" y="609600"/>
            <a:ext cx="9161969" cy="1677035"/>
            <a:chOff x="0" y="2895600"/>
            <a:chExt cx="9161969" cy="1677035"/>
          </a:xfrm>
        </p:grpSpPr>
        <p:pic>
          <p:nvPicPr>
            <p:cNvPr id="16" name="Picture 15"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7" name="Picture 16"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18" name="Rectangle 17"/>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423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2" name="Picture 11" descr="HD-ShadowShort.png"/>
          <p:cNvPicPr>
            <a:picLocks noChangeAspect="1"/>
          </p:cNvPicPr>
          <p:nvPr/>
        </p:nvPicPr>
        <p:blipFill rotWithShape="1">
          <a:blip r:embed="rId2">
            <a:extLst>
              <a:ext uri="{28A0092B-C50C-407E-A947-70E740481C1C}">
                <a14:useLocalDpi xmlns:a14="http://schemas.microsoft.com/office/drawing/2010/main" val="0"/>
              </a:ext>
            </a:extLst>
          </a:blip>
          <a:srcRect r="9871"/>
          <a:stretch/>
        </p:blipFill>
        <p:spPr>
          <a:xfrm>
            <a:off x="7717217" y="1973262"/>
            <a:ext cx="1444752" cy="144270"/>
          </a:xfrm>
          <a:prstGeom prst="rect">
            <a:avLst/>
          </a:prstGeom>
        </p:spPr>
      </p:pic>
      <p:sp>
        <p:nvSpPr>
          <p:cNvPr id="14" name="Rectangle 13"/>
          <p:cNvSpPr/>
          <p:nvPr/>
        </p:nvSpPr>
        <p:spPr>
          <a:xfrm>
            <a:off x="7710769" y="609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28950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7"/>
            <a:ext cx="6896534"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3514385" y="2336874"/>
            <a:ext cx="3913788"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3401" y="2336873"/>
            <a:ext cx="2796240"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9922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p:cNvGrpSpPr/>
          <p:nvPr/>
        </p:nvGrpSpPr>
        <p:grpSpPr>
          <a:xfrm>
            <a:off x="0" y="609600"/>
            <a:ext cx="9161969" cy="1677035"/>
            <a:chOff x="0" y="2895600"/>
            <a:chExt cx="9161969" cy="1677035"/>
          </a:xfrm>
        </p:grpSpPr>
        <p:pic>
          <p:nvPicPr>
            <p:cNvPr id="18" name="Picture 17" descr="HD-ShadowLong.png"/>
            <p:cNvPicPr>
              <a:picLocks noChangeAspect="1"/>
            </p:cNvPicPr>
            <p:nvPr/>
          </p:nvPicPr>
          <p:blipFill rotWithShape="1">
            <a:blip r:embed="rId2">
              <a:extLst>
                <a:ext uri="{28A0092B-C50C-407E-A947-70E740481C1C}">
                  <a14:useLocalDpi xmlns:a14="http://schemas.microsoft.com/office/drawing/2010/main" val="0"/>
                </a:ext>
              </a:extLst>
            </a:blip>
            <a:srcRect l="26982" r="-217"/>
            <a:stretch/>
          </p:blipFill>
          <p:spPr>
            <a:xfrm>
              <a:off x="0" y="4251471"/>
              <a:ext cx="7644384" cy="321164"/>
            </a:xfrm>
            <a:prstGeom prst="rect">
              <a:avLst/>
            </a:prstGeom>
          </p:spPr>
        </p:pic>
        <p:pic>
          <p:nvPicPr>
            <p:cNvPr id="19" name="Picture 18" descr="HD-ShadowShort.png"/>
            <p:cNvPicPr>
              <a:picLocks noChangeAspect="1"/>
            </p:cNvPicPr>
            <p:nvPr/>
          </p:nvPicPr>
          <p:blipFill rotWithShape="1">
            <a:blip r:embed="rId3">
              <a:extLst>
                <a:ext uri="{28A0092B-C50C-407E-A947-70E740481C1C}">
                  <a14:useLocalDpi xmlns:a14="http://schemas.microsoft.com/office/drawing/2010/main" val="0"/>
                </a:ext>
              </a:extLst>
            </a:blip>
            <a:srcRect r="9871"/>
            <a:stretch/>
          </p:blipFill>
          <p:spPr>
            <a:xfrm>
              <a:off x="7717217" y="4259262"/>
              <a:ext cx="1444752" cy="144270"/>
            </a:xfrm>
            <a:prstGeom prst="rect">
              <a:avLst/>
            </a:prstGeom>
          </p:spPr>
        </p:pic>
        <p:sp>
          <p:nvSpPr>
            <p:cNvPr id="20" name="Rectangle 19"/>
            <p:cNvSpPr/>
            <p:nvPr/>
          </p:nvSpPr>
          <p:spPr bwMode="ltGray">
            <a:xfrm>
              <a:off x="0" y="2895600"/>
              <a:ext cx="7567140"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7710769" y="2895600"/>
              <a:ext cx="1433231"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31639" y="753228"/>
            <a:ext cx="6896534"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10956" y="2336874"/>
            <a:ext cx="3917217"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31638" y="2336874"/>
            <a:ext cx="2798487"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016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7" name="Picture 3" descr="C:\Users\James\Desktop\msft\Berlin\build Assets\hashOverlaySD-FullResolve.png"/>
          <p:cNvPicPr>
            <a:picLocks noChangeAspect="1" noChangeArrowheads="1"/>
          </p:cNvPicPr>
          <p:nvPr/>
        </p:nvPicPr>
        <p:blipFill>
          <a:blip r:embed="rId19">
            <a:alphaModFix amt="10000"/>
            <a:extLst>
              <a:ext uri="{28A0092B-C50C-407E-A947-70E740481C1C}">
                <a14:useLocalDpi xmlns:a14="http://schemas.microsoft.com/office/drawing/2010/main" val="0"/>
              </a:ext>
            </a:extLst>
          </a:blip>
          <a:srcRect/>
          <a:stretch>
            <a:fillRect/>
          </a:stretch>
        </p:blipFill>
        <p:spPr bwMode="auto">
          <a:xfrm>
            <a:off x="0" y="1"/>
            <a:ext cx="9144000" cy="6858000"/>
          </a:xfrm>
          <a:prstGeom prst="rect">
            <a:avLst/>
          </a:prstGeom>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531639" y="753228"/>
            <a:ext cx="6896534"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2336873"/>
            <a:ext cx="6887389"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67881" y="5936188"/>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10/15/2025</a:t>
            </a:fld>
            <a:endParaRPr lang="en-US"/>
          </a:p>
        </p:txBody>
      </p:sp>
      <p:sp>
        <p:nvSpPr>
          <p:cNvPr id="5" name="Footer Placeholder 4"/>
          <p:cNvSpPr>
            <a:spLocks noGrp="1"/>
          </p:cNvSpPr>
          <p:nvPr>
            <p:ph type="ftr" sz="quarter" idx="3"/>
          </p:nvPr>
        </p:nvSpPr>
        <p:spPr>
          <a:xfrm>
            <a:off x="533400" y="5936189"/>
            <a:ext cx="4834673"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48600" y="753228"/>
            <a:ext cx="1157674"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87909804"/>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Customer Data Prediction</a:t>
            </a:r>
          </a:p>
        </p:txBody>
      </p:sp>
      <p:sp>
        <p:nvSpPr>
          <p:cNvPr id="3" name="Subtitle 2"/>
          <p:cNvSpPr>
            <a:spLocks noGrp="1"/>
          </p:cNvSpPr>
          <p:nvPr>
            <p:ph type="subTitle" idx="1"/>
          </p:nvPr>
        </p:nvSpPr>
        <p:spPr/>
        <p:txBody>
          <a:bodyPr>
            <a:normAutofit fontScale="92500" lnSpcReduction="10000"/>
          </a:bodyPr>
          <a:lstStyle/>
          <a:p>
            <a:r>
              <a:t>Arka Jain University</a:t>
            </a:r>
          </a:p>
          <a:p>
            <a:r>
              <a:t>Saksham Kumar</a:t>
            </a:r>
          </a:p>
          <a:p>
            <a:r>
              <a:t>October 15,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Acknowledgement</a:t>
            </a:r>
          </a:p>
        </p:txBody>
      </p:sp>
      <p:sp>
        <p:nvSpPr>
          <p:cNvPr id="3" name="Content Placeholder 2"/>
          <p:cNvSpPr>
            <a:spLocks noGrp="1"/>
          </p:cNvSpPr>
          <p:nvPr>
            <p:ph idx="1"/>
          </p:nvPr>
        </p:nvSpPr>
        <p:spPr/>
        <p:txBody>
          <a:bodyPr/>
          <a:lstStyle/>
          <a:p>
            <a:r>
              <a:t>I would like to express my sincere gratitude to Arka Jain University for providing resources and guidance to complete this project successfully.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The objective of this project is to analyze customer data and build predictive models using classification, regression, and clustering techniques in IBM SPSS Modeler to understand customer behavior and predict future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Technologies</a:t>
            </a:r>
          </a:p>
        </p:txBody>
      </p:sp>
      <p:sp>
        <p:nvSpPr>
          <p:cNvPr id="3" name="Content Placeholder 2"/>
          <p:cNvSpPr>
            <a:spLocks noGrp="1"/>
          </p:cNvSpPr>
          <p:nvPr>
            <p:ph idx="1"/>
          </p:nvPr>
        </p:nvSpPr>
        <p:spPr/>
        <p:txBody>
          <a:bodyPr/>
          <a:lstStyle/>
          <a:p>
            <a:r>
              <a:t>• IBM SPSS Modeler</a:t>
            </a:r>
          </a:p>
          <a:p>
            <a:r>
              <a:t>• IBM Cloud Pak for Data</a:t>
            </a:r>
          </a:p>
          <a:p>
            <a:r>
              <a:t>• Customer.csv dataset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 Data imported and cleaned in IBM SPSS Modeler.</a:t>
            </a:r>
          </a:p>
          <a:p>
            <a:r>
              <a:t>• Three models built: Classification, Regression, Clustering.</a:t>
            </a:r>
          </a:p>
          <a:p>
            <a:r>
              <a:t>• Models evaluated for performance and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Classification Model</a:t>
            </a:r>
          </a:p>
        </p:txBody>
      </p:sp>
      <p:sp>
        <p:nvSpPr>
          <p:cNvPr id="3" name="Content Placeholder 2"/>
          <p:cNvSpPr>
            <a:spLocks noGrp="1"/>
          </p:cNvSpPr>
          <p:nvPr>
            <p:ph idx="1"/>
          </p:nvPr>
        </p:nvSpPr>
        <p:spPr/>
        <p:txBody>
          <a:bodyPr/>
          <a:lstStyle/>
          <a:p>
            <a:r>
              <a:t>Used to categorize customer outcomes.</a:t>
            </a:r>
          </a:p>
          <a:p>
            <a:r>
              <a:t>Helps identify customer groups likely to perform certain actions.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Regression Model</a:t>
            </a:r>
          </a:p>
        </p:txBody>
      </p:sp>
      <p:sp>
        <p:nvSpPr>
          <p:cNvPr id="3" name="Content Placeholder 2"/>
          <p:cNvSpPr>
            <a:spLocks noGrp="1"/>
          </p:cNvSpPr>
          <p:nvPr>
            <p:ph idx="1"/>
          </p:nvPr>
        </p:nvSpPr>
        <p:spPr/>
        <p:txBody>
          <a:bodyPr/>
          <a:lstStyle/>
          <a:p>
            <a:r>
              <a:t>Predicts numerical metrics such as spending or satisfaction.</a:t>
            </a:r>
          </a:p>
          <a:p>
            <a:r>
              <a:t>Helps estimate customer trends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Clustering Model</a:t>
            </a:r>
          </a:p>
        </p:txBody>
      </p:sp>
      <p:sp>
        <p:nvSpPr>
          <p:cNvPr id="3" name="Content Placeholder 2"/>
          <p:cNvSpPr>
            <a:spLocks noGrp="1"/>
          </p:cNvSpPr>
          <p:nvPr>
            <p:ph idx="1"/>
          </p:nvPr>
        </p:nvSpPr>
        <p:spPr/>
        <p:txBody>
          <a:bodyPr/>
          <a:lstStyle/>
          <a:p>
            <a:r>
              <a:t>Segments customers into natural groups.</a:t>
            </a:r>
          </a:p>
          <a:p>
            <a:r>
              <a:t>Useful for personalized marketing and product recommendations.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Analysis</a:t>
            </a:r>
          </a:p>
        </p:txBody>
      </p:sp>
      <p:sp>
        <p:nvSpPr>
          <p:cNvPr id="3" name="Content Placeholder 2"/>
          <p:cNvSpPr>
            <a:spLocks noGrp="1"/>
          </p:cNvSpPr>
          <p:nvPr>
            <p:ph idx="1"/>
          </p:nvPr>
        </p:nvSpPr>
        <p:spPr/>
        <p:txBody>
          <a:bodyPr/>
          <a:lstStyle/>
          <a:p>
            <a:r>
              <a:t>Models achieved good predictive performance.</a:t>
            </a:r>
          </a:p>
          <a:p>
            <a:r>
              <a:t>Customer data was successfully segmented and analyzed.</a:t>
            </a:r>
          </a:p>
          <a:p>
            <a:r>
              <a:t>Insights can guide future marketing and customer retention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Project demonstrates the use of IBM SPSS Modeler for predictive analytics.</a:t>
            </a:r>
          </a:p>
          <a:p>
            <a:r>
              <a:t>Classification, Regression, and Clustering provide valuable insights.</a:t>
            </a:r>
          </a:p>
          <a:p>
            <a:r>
              <a:t>Helps businesses make data-driven decisions.</a:t>
            </a:r>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7</TotalTime>
  <Words>228</Words>
  <Application>Microsoft Office PowerPoint</Application>
  <PresentationFormat>On-screen Show (4:3)</PresentationFormat>
  <Paragraphs>33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Trebuchet MS</vt:lpstr>
      <vt:lpstr>Berlin</vt:lpstr>
      <vt:lpstr>Customer Data Prediction</vt:lpstr>
      <vt:lpstr>Objective</vt:lpstr>
      <vt:lpstr>Tools and Technologies</vt:lpstr>
      <vt:lpstr>Methodology</vt:lpstr>
      <vt:lpstr>Classification Model</vt:lpstr>
      <vt:lpstr>Regression Model</vt:lpstr>
      <vt:lpstr>Clustering Model</vt:lpstr>
      <vt:lpstr>Results and Analysis</vt:lpstr>
      <vt:lpstr>Conclusion</vt:lpstr>
      <vt:lpstr>Acknowledgement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Saksham Kumar</cp:lastModifiedBy>
  <cp:revision>2</cp:revision>
  <dcterms:created xsi:type="dcterms:W3CDTF">2013-01-27T09:14:16Z</dcterms:created>
  <dcterms:modified xsi:type="dcterms:W3CDTF">2025-10-15T17:48:52Z</dcterms:modified>
  <cp:category/>
</cp:coreProperties>
</file>