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4"/>
    <p:sldMasterId id="2147483721" r:id="rId5"/>
  </p:sldMasterIdLst>
  <p:notesMasterIdLst>
    <p:notesMasterId r:id="rId23"/>
  </p:notesMasterIdLst>
  <p:handoutMasterIdLst>
    <p:handoutMasterId r:id="rId24"/>
  </p:handoutMasterIdLst>
  <p:sldIdLst>
    <p:sldId id="370" r:id="rId6"/>
    <p:sldId id="323" r:id="rId7"/>
    <p:sldId id="337" r:id="rId8"/>
    <p:sldId id="354" r:id="rId9"/>
    <p:sldId id="371" r:id="rId10"/>
    <p:sldId id="355" r:id="rId11"/>
    <p:sldId id="356" r:id="rId12"/>
    <p:sldId id="377" r:id="rId13"/>
    <p:sldId id="372" r:id="rId14"/>
    <p:sldId id="374" r:id="rId15"/>
    <p:sldId id="375" r:id="rId16"/>
    <p:sldId id="379" r:id="rId17"/>
    <p:sldId id="381" r:id="rId18"/>
    <p:sldId id="376" r:id="rId19"/>
    <p:sldId id="373" r:id="rId20"/>
    <p:sldId id="369" r:id="rId21"/>
    <p:sldId id="368"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1D"/>
    <a:srgbClr val="6D6E71"/>
    <a:srgbClr val="E31837"/>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567" autoAdjust="0"/>
  </p:normalViewPr>
  <p:slideViewPr>
    <p:cSldViewPr snapToGrid="0" showGuides="1">
      <p:cViewPr varScale="1">
        <p:scale>
          <a:sx n="72" d="100"/>
          <a:sy n="72" d="100"/>
        </p:scale>
        <p:origin x="456" y="78"/>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2/20/2020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2/20/2020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3A218D-F311-4799-90C5-974E162849B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6308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231483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D62B17-BE92-4B69-890A-98798F275FFF}"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1564880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11" descr="Mahindra Logo.png"/>
          <p:cNvPicPr>
            <a:picLocks noChangeAspect="1"/>
          </p:cNvPicPr>
          <p:nvPr/>
        </p:nvPicPr>
        <p:blipFill>
          <a:blip r:embed="rId2"/>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04369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90198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9099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919896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extLst>
      <p:ext uri="{BB962C8B-B14F-4D97-AF65-F5344CB8AC3E}">
        <p14:creationId xmlns:p14="http://schemas.microsoft.com/office/powerpoint/2010/main" val="1281919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3267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171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2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7315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3979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264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10" name="Picture 11" descr="Mahindra Logo.png"/>
          <p:cNvPicPr>
            <a:picLocks noChangeAspect="1"/>
          </p:cNvPicPr>
          <p:nvPr userDrawn="1"/>
        </p:nvPicPr>
        <p:blipFill>
          <a:blip r:embed="rId2">
            <a:biLevel thresh="25000"/>
          </a:blip>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9990932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7427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9908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5322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0907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0769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63668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66418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94769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2915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523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19207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0685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93014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1832784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333320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4418426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13956545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1721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787955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23051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944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5206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057715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922806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6423007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313637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607140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331711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extLst>
      <p:ext uri="{BB962C8B-B14F-4D97-AF65-F5344CB8AC3E}">
        <p14:creationId xmlns:p14="http://schemas.microsoft.com/office/powerpoint/2010/main" val="114443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1553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269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5705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3320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2019 Tech Mahindra. All rights reserved.</a:t>
            </a:r>
          </a:p>
        </p:txBody>
      </p:sp>
    </p:spTree>
    <p:extLst>
      <p:ext uri="{BB962C8B-B14F-4D97-AF65-F5344CB8AC3E}">
        <p14:creationId xmlns:p14="http://schemas.microsoft.com/office/powerpoint/2010/main" val="21058111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2/20/2020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793191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686" r:id="rId20"/>
    <p:sldLayoutId id="2147483678" r:id="rId21"/>
    <p:sldLayoutId id="2147483679" r:id="rId22"/>
    <p:sldLayoutId id="2147483680" r:id="rId23"/>
    <p:sldLayoutId id="2147483689" r:id="rId24"/>
    <p:sldLayoutId id="2147483690" r:id="rId25"/>
    <p:sldLayoutId id="2147483682" r:id="rId26"/>
    <p:sldLayoutId id="2147483683" r:id="rId27"/>
    <p:sldLayoutId id="2147483684" r:id="rId28"/>
    <p:sldLayoutId id="2147483691" r:id="rId29"/>
    <p:sldLayoutId id="2147483692" r:id="rId30"/>
    <p:sldLayoutId id="2147483708" r:id="rId31"/>
    <p:sldLayoutId id="2147483709" r:id="rId32"/>
    <p:sldLayoutId id="2147483710" r:id="rId33"/>
    <p:sldLayoutId id="2147483711" r:id="rId34"/>
    <p:sldLayoutId id="2147483712" r:id="rId35"/>
    <p:sldLayoutId id="2147483713" r:id="rId36"/>
    <p:sldLayoutId id="2147483714" r:id="rId37"/>
    <p:sldLayoutId id="2147483715" r:id="rId38"/>
    <p:sldLayoutId id="2147483716" r:id="rId39"/>
    <p:sldLayoutId id="2147483717" r:id="rId40"/>
    <p:sldLayoutId id="2147483718" r:id="rId41"/>
    <p:sldLayoutId id="2147483719" r:id="rId42"/>
    <p:sldLayoutId id="2147483720" r:id="rId43"/>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756077" y="3335416"/>
            <a:ext cx="5339923" cy="923330"/>
          </a:xfrm>
          <a:prstGeom prst="rect">
            <a:avLst/>
          </a:prstGeom>
          <a:noFill/>
        </p:spPr>
        <p:txBody>
          <a:bodyPr wrap="none" lIns="91440" tIns="45720" rIns="91440" bIns="4572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w="6600">
                  <a:solidFill>
                    <a:srgbClr val="A7A9AC"/>
                  </a:solidFill>
                  <a:prstDash val="solid"/>
                </a:ln>
                <a:solidFill>
                  <a:srgbClr val="FFFFFF"/>
                </a:solidFill>
                <a:effectLst>
                  <a:outerShdw dist="38100" dir="2700000" algn="tl" rotWithShape="0">
                    <a:srgbClr val="A7A9AC"/>
                  </a:outerShdw>
                </a:effectLst>
                <a:uLnTx/>
                <a:uFillTx/>
                <a:latin typeface="Arial" charset="0"/>
                <a:ea typeface="+mn-ea"/>
                <a:cs typeface="Arial" charset="0"/>
              </a:rPr>
              <a:t>SMART DRONE</a:t>
            </a:r>
          </a:p>
        </p:txBody>
      </p:sp>
      <p:sp>
        <p:nvSpPr>
          <p:cNvPr id="3" name="TextBox 2"/>
          <p:cNvSpPr txBox="1"/>
          <p:nvPr/>
        </p:nvSpPr>
        <p:spPr>
          <a:xfrm>
            <a:off x="1017552" y="4489565"/>
            <a:ext cx="4122619" cy="9848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600" dirty="0">
                <a:solidFill>
                  <a:schemeClr val="bg1"/>
                </a:solidFill>
              </a:rPr>
              <a:t>BY –</a:t>
            </a:r>
          </a:p>
          <a:p>
            <a:pPr>
              <a:buClr>
                <a:schemeClr val="tx2"/>
              </a:buClr>
            </a:pPr>
            <a:r>
              <a:rPr lang="en-US" sz="1600" dirty="0">
                <a:solidFill>
                  <a:schemeClr val="bg1"/>
                </a:solidFill>
              </a:rPr>
              <a:t>SHUBHANKAR GUPTA (PRN-1614110139)</a:t>
            </a:r>
          </a:p>
          <a:p>
            <a:pPr>
              <a:buClr>
                <a:schemeClr val="tx2"/>
              </a:buClr>
            </a:pPr>
            <a:r>
              <a:rPr lang="en-US" sz="1600" dirty="0">
                <a:solidFill>
                  <a:schemeClr val="bg1"/>
                </a:solidFill>
              </a:rPr>
              <a:t>SAKSHAM GUPTA (PRN-1614110140)</a:t>
            </a:r>
          </a:p>
          <a:p>
            <a:pPr>
              <a:buClr>
                <a:schemeClr val="tx2"/>
              </a:buClr>
            </a:pPr>
            <a:r>
              <a:rPr lang="en-US" sz="1600" dirty="0">
                <a:solidFill>
                  <a:schemeClr val="bg1"/>
                </a:solidFill>
              </a:rPr>
              <a:t>SHASHWAT PANDE (PRN-1614110170)</a:t>
            </a:r>
          </a:p>
        </p:txBody>
      </p:sp>
      <p:sp>
        <p:nvSpPr>
          <p:cNvPr id="4" name="TextBox 3">
            <a:extLst>
              <a:ext uri="{FF2B5EF4-FFF2-40B4-BE49-F238E27FC236}">
                <a16:creationId xmlns:a16="http://schemas.microsoft.com/office/drawing/2014/main" id="{8E0CC91E-0FAE-4605-BF27-6E4FA025999C}"/>
              </a:ext>
            </a:extLst>
          </p:cNvPr>
          <p:cNvSpPr txBox="1"/>
          <p:nvPr/>
        </p:nvSpPr>
        <p:spPr>
          <a:xfrm>
            <a:off x="6471822" y="4489565"/>
            <a:ext cx="3346881" cy="1200329"/>
          </a:xfrm>
          <a:prstGeom prst="rect">
            <a:avLst/>
          </a:prstGeom>
          <a:noFill/>
        </p:spPr>
        <p:txBody>
          <a:bodyPr wrap="square" rtlCol="0">
            <a:spAutoFit/>
          </a:bodyPr>
          <a:lstStyle/>
          <a:p>
            <a:r>
              <a:rPr lang="en-IN" dirty="0">
                <a:solidFill>
                  <a:schemeClr val="bg1"/>
                </a:solidFill>
              </a:rPr>
              <a:t>UNDER THE GUIDANCE OF:</a:t>
            </a:r>
          </a:p>
          <a:p>
            <a:r>
              <a:rPr lang="en-IN" dirty="0">
                <a:solidFill>
                  <a:schemeClr val="bg1"/>
                </a:solidFill>
              </a:rPr>
              <a:t>Prof. S.U.RASAL</a:t>
            </a: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780980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C14533-0CB1-4641-A0FD-FAD15B466306}"/>
              </a:ext>
            </a:extLst>
          </p:cNvPr>
          <p:cNvSpPr>
            <a:spLocks noGrp="1"/>
          </p:cNvSpPr>
          <p:nvPr>
            <p:ph type="title"/>
          </p:nvPr>
        </p:nvSpPr>
        <p:spPr>
          <a:xfrm>
            <a:off x="611715" y="781878"/>
            <a:ext cx="10968567" cy="633312"/>
          </a:xfrm>
        </p:spPr>
        <p:txBody>
          <a:bodyPr>
            <a:normAutofit fontScale="90000"/>
          </a:bodyPr>
          <a:lstStyle/>
          <a:p>
            <a:pPr algn="ctr"/>
            <a:r>
              <a:rPr lang="en-US" sz="2400" dirty="0">
                <a:solidFill>
                  <a:schemeClr val="tx1"/>
                </a:solidFill>
              </a:rPr>
              <a:t>License Plate </a:t>
            </a:r>
            <a:br>
              <a:rPr lang="en-IN" dirty="0"/>
            </a:br>
            <a:endParaRPr lang="en-IN" dirty="0"/>
          </a:p>
        </p:txBody>
      </p:sp>
      <p:pic>
        <p:nvPicPr>
          <p:cNvPr id="3" name="Picture 2">
            <a:extLst>
              <a:ext uri="{FF2B5EF4-FFF2-40B4-BE49-F238E27FC236}">
                <a16:creationId xmlns:a16="http://schemas.microsoft.com/office/drawing/2014/main" id="{3E64B106-ACCB-4735-93C8-E369F83F3EF9}"/>
              </a:ext>
            </a:extLst>
          </p:cNvPr>
          <p:cNvPicPr>
            <a:picLocks noChangeAspect="1"/>
          </p:cNvPicPr>
          <p:nvPr/>
        </p:nvPicPr>
        <p:blipFill>
          <a:blip r:embed="rId2"/>
          <a:stretch>
            <a:fillRect/>
          </a:stretch>
        </p:blipFill>
        <p:spPr>
          <a:xfrm>
            <a:off x="2990249" y="1098534"/>
            <a:ext cx="6615411" cy="4398729"/>
          </a:xfrm>
          <a:prstGeom prst="rect">
            <a:avLst/>
          </a:prstGeom>
        </p:spPr>
      </p:pic>
    </p:spTree>
    <p:extLst>
      <p:ext uri="{BB962C8B-B14F-4D97-AF65-F5344CB8AC3E}">
        <p14:creationId xmlns:p14="http://schemas.microsoft.com/office/powerpoint/2010/main" val="403599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E7EED46-970B-4E5D-957A-5B7577B9417C}"/>
              </a:ext>
            </a:extLst>
          </p:cNvPr>
          <p:cNvSpPr txBox="1"/>
          <p:nvPr/>
        </p:nvSpPr>
        <p:spPr>
          <a:xfrm>
            <a:off x="3591340" y="774623"/>
            <a:ext cx="5870712" cy="830997"/>
          </a:xfrm>
          <a:prstGeom prst="rect">
            <a:avLst/>
          </a:prstGeom>
          <a:noFill/>
        </p:spPr>
        <p:txBody>
          <a:bodyPr wrap="square" rtlCol="0">
            <a:spAutoFit/>
          </a:bodyPr>
          <a:lstStyle/>
          <a:p>
            <a:r>
              <a:rPr lang="en-US" sz="2400" b="1" dirty="0"/>
              <a:t>License Plate Character Recognition</a:t>
            </a:r>
            <a:br>
              <a:rPr lang="en-IN" sz="2400" b="1" dirty="0"/>
            </a:br>
            <a:endParaRPr lang="en-IN" sz="2400" b="1" dirty="0"/>
          </a:p>
        </p:txBody>
      </p:sp>
      <p:sp>
        <p:nvSpPr>
          <p:cNvPr id="9" name="TextBox 8">
            <a:extLst>
              <a:ext uri="{FF2B5EF4-FFF2-40B4-BE49-F238E27FC236}">
                <a16:creationId xmlns:a16="http://schemas.microsoft.com/office/drawing/2014/main" id="{349A8478-633C-45A2-B24E-82C907359A4B}"/>
              </a:ext>
            </a:extLst>
          </p:cNvPr>
          <p:cNvSpPr txBox="1"/>
          <p:nvPr/>
        </p:nvSpPr>
        <p:spPr>
          <a:xfrm>
            <a:off x="2080590" y="1434206"/>
            <a:ext cx="6822653"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Input-Individual characters</a:t>
            </a:r>
          </a:p>
          <a:p>
            <a:pPr marL="285750" indent="-285750">
              <a:buFont typeface="Wingdings" panose="05000000000000000000" pitchFamily="2" charset="2"/>
              <a:buChar char="Ø"/>
            </a:pPr>
            <a:r>
              <a:rPr lang="en-IN" sz="2400" dirty="0"/>
              <a:t>OCR-45fps</a:t>
            </a:r>
          </a:p>
        </p:txBody>
      </p:sp>
      <p:pic>
        <p:nvPicPr>
          <p:cNvPr id="11" name="Picture 10">
            <a:extLst>
              <a:ext uri="{FF2B5EF4-FFF2-40B4-BE49-F238E27FC236}">
                <a16:creationId xmlns:a16="http://schemas.microsoft.com/office/drawing/2014/main" id="{412E85C1-EC0D-41F1-BDC7-E1CE0632A0D7}"/>
              </a:ext>
            </a:extLst>
          </p:cNvPr>
          <p:cNvPicPr>
            <a:picLocks noChangeAspect="1"/>
          </p:cNvPicPr>
          <p:nvPr/>
        </p:nvPicPr>
        <p:blipFill>
          <a:blip r:embed="rId2"/>
          <a:stretch>
            <a:fillRect/>
          </a:stretch>
        </p:blipFill>
        <p:spPr>
          <a:xfrm>
            <a:off x="2851435" y="2516130"/>
            <a:ext cx="6915418" cy="3893655"/>
          </a:xfrm>
          <a:prstGeom prst="rect">
            <a:avLst/>
          </a:prstGeom>
        </p:spPr>
      </p:pic>
    </p:spTree>
    <p:extLst>
      <p:ext uri="{BB962C8B-B14F-4D97-AF65-F5344CB8AC3E}">
        <p14:creationId xmlns:p14="http://schemas.microsoft.com/office/powerpoint/2010/main" val="19096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540622-BEB0-4F06-9599-CBBA35D9C760}"/>
              </a:ext>
            </a:extLst>
          </p:cNvPr>
          <p:cNvSpPr>
            <a:spLocks noGrp="1"/>
          </p:cNvSpPr>
          <p:nvPr>
            <p:ph type="title"/>
          </p:nvPr>
        </p:nvSpPr>
        <p:spPr>
          <a:xfrm>
            <a:off x="954157" y="764795"/>
            <a:ext cx="10483482" cy="339846"/>
          </a:xfrm>
        </p:spPr>
        <p:txBody>
          <a:bodyPr>
            <a:normAutofit fontScale="90000"/>
          </a:bodyPr>
          <a:lstStyle/>
          <a:p>
            <a:pPr algn="ctr"/>
            <a:r>
              <a:rPr lang="en-US" sz="2400" dirty="0">
                <a:solidFill>
                  <a:schemeClr val="tx1"/>
                </a:solidFill>
              </a:rPr>
              <a:t>Model working</a:t>
            </a:r>
            <a:br>
              <a:rPr lang="en-IN" dirty="0"/>
            </a:br>
            <a:endParaRPr lang="en-IN" dirty="0"/>
          </a:p>
        </p:txBody>
      </p:sp>
      <p:sp>
        <p:nvSpPr>
          <p:cNvPr id="6" name="Rectangle 5">
            <a:extLst>
              <a:ext uri="{FF2B5EF4-FFF2-40B4-BE49-F238E27FC236}">
                <a16:creationId xmlns:a16="http://schemas.microsoft.com/office/drawing/2014/main" id="{41DDD3F7-FB92-48E7-95DC-0AD09A5529CA}"/>
              </a:ext>
            </a:extLst>
          </p:cNvPr>
          <p:cNvSpPr/>
          <p:nvPr/>
        </p:nvSpPr>
        <p:spPr>
          <a:xfrm>
            <a:off x="954157" y="1104641"/>
            <a:ext cx="10655760" cy="4154984"/>
          </a:xfrm>
          <a:prstGeom prst="rect">
            <a:avLst/>
          </a:prstGeom>
        </p:spPr>
        <p:txBody>
          <a:bodyPr wrap="square">
            <a:spAutoFit/>
          </a:bodyPr>
          <a:lstStyle/>
          <a:p>
            <a:pPr marL="285750" indent="-285750">
              <a:buFont typeface="Wingdings" panose="05000000000000000000" pitchFamily="2" charset="2"/>
              <a:buChar char="Ø"/>
            </a:pPr>
            <a:r>
              <a:rPr lang="en-US" sz="2400" dirty="0"/>
              <a:t>The flight control loop and the license plate recognition pipeline.</a:t>
            </a:r>
            <a:r>
              <a:rPr lang="en-IN" sz="2400" dirty="0"/>
              <a:t> </a:t>
            </a:r>
          </a:p>
          <a:p>
            <a:endParaRPr lang="en-IN" sz="2400" dirty="0"/>
          </a:p>
          <a:p>
            <a:pPr marL="285750" indent="-285750">
              <a:buFont typeface="Wingdings" panose="05000000000000000000" pitchFamily="2" charset="2"/>
              <a:buChar char="Ø"/>
            </a:pPr>
            <a:r>
              <a:rPr lang="en-IN" sz="2400" dirty="0"/>
              <a:t>Receive navigation data, license plate image, send control and configuration commands and to receive the video data for processing. </a:t>
            </a:r>
            <a:r>
              <a:rPr lang="en-US" sz="2400" dirty="0"/>
              <a:t> </a:t>
            </a:r>
          </a:p>
          <a:p>
            <a:endParaRPr lang="en-US" sz="2400" dirty="0"/>
          </a:p>
          <a:p>
            <a:pPr marL="285750" indent="-285750">
              <a:buFont typeface="Wingdings" panose="05000000000000000000" pitchFamily="2" charset="2"/>
              <a:buChar char="Ø"/>
            </a:pPr>
            <a:r>
              <a:rPr lang="en-US" sz="2400" dirty="0"/>
              <a:t>Navigation data and images are received by the host computer from the drone.</a:t>
            </a:r>
          </a:p>
          <a:p>
            <a:endParaRPr lang="en-US" sz="2400" dirty="0"/>
          </a:p>
          <a:p>
            <a:pPr marL="285750" indent="-285750">
              <a:buFont typeface="Wingdings" panose="05000000000000000000" pitchFamily="2" charset="2"/>
              <a:buChar char="Ø"/>
            </a:pPr>
            <a:r>
              <a:rPr lang="en-US" sz="2400" dirty="0"/>
              <a:t>Analysis of image.</a:t>
            </a:r>
          </a:p>
          <a:p>
            <a:endParaRPr lang="en-US" sz="2400" dirty="0"/>
          </a:p>
          <a:p>
            <a:pPr marL="285750" indent="-285750">
              <a:buFont typeface="Wingdings" panose="05000000000000000000" pitchFamily="2" charset="2"/>
              <a:buChar char="Ø"/>
            </a:pPr>
            <a:r>
              <a:rPr lang="en-US" sz="2400" dirty="0"/>
              <a:t>License plate number processing.</a:t>
            </a:r>
          </a:p>
        </p:txBody>
      </p:sp>
    </p:spTree>
    <p:extLst>
      <p:ext uri="{BB962C8B-B14F-4D97-AF65-F5344CB8AC3E}">
        <p14:creationId xmlns:p14="http://schemas.microsoft.com/office/powerpoint/2010/main" val="358861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540622-BEB0-4F06-9599-CBBA35D9C760}"/>
              </a:ext>
            </a:extLst>
          </p:cNvPr>
          <p:cNvSpPr>
            <a:spLocks noGrp="1"/>
          </p:cNvSpPr>
          <p:nvPr>
            <p:ph type="title"/>
          </p:nvPr>
        </p:nvSpPr>
        <p:spPr>
          <a:xfrm>
            <a:off x="954157" y="1223857"/>
            <a:ext cx="10483482" cy="265044"/>
          </a:xfrm>
        </p:spPr>
        <p:txBody>
          <a:bodyPr>
            <a:normAutofit fontScale="90000"/>
          </a:bodyPr>
          <a:lstStyle/>
          <a:p>
            <a:pPr algn="ctr"/>
            <a:r>
              <a:rPr lang="en-US" sz="4000" dirty="0">
                <a:solidFill>
                  <a:schemeClr val="tx1"/>
                </a:solidFill>
                <a:latin typeface="Times New Roman" panose="02020603050405020304" pitchFamily="18" charset="0"/>
                <a:cs typeface="Times New Roman" panose="02020603050405020304" pitchFamily="18" charset="0"/>
              </a:rPr>
              <a:t>Salient Features</a:t>
            </a:r>
            <a:br>
              <a:rPr lang="en-IN" dirty="0"/>
            </a:br>
            <a:endParaRPr lang="en-IN" dirty="0"/>
          </a:p>
        </p:txBody>
      </p:sp>
      <p:sp>
        <p:nvSpPr>
          <p:cNvPr id="6" name="Rectangle 5">
            <a:extLst>
              <a:ext uri="{FF2B5EF4-FFF2-40B4-BE49-F238E27FC236}">
                <a16:creationId xmlns:a16="http://schemas.microsoft.com/office/drawing/2014/main" id="{41DDD3F7-FB92-48E7-95DC-0AD09A5529CA}"/>
              </a:ext>
            </a:extLst>
          </p:cNvPr>
          <p:cNvSpPr/>
          <p:nvPr/>
        </p:nvSpPr>
        <p:spPr>
          <a:xfrm>
            <a:off x="954157" y="2085301"/>
            <a:ext cx="10483482" cy="3416320"/>
          </a:xfrm>
          <a:prstGeom prst="rect">
            <a:avLst/>
          </a:prstGeom>
        </p:spPr>
        <p:txBody>
          <a:bodyPr wrap="square">
            <a:spAutoFit/>
          </a:bodyPr>
          <a:lstStyle/>
          <a:p>
            <a:pPr marL="285750" lvl="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traffic monitoring solution that checks for any vehicles being parked at illegal parking spaces.</a:t>
            </a:r>
          </a:p>
          <a:p>
            <a:pPr marL="285750" lvl="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Offer solution to the owner by redirecting them to legal parking lots provided by the local government.</a:t>
            </a:r>
          </a:p>
          <a:p>
            <a:pPr marL="285750" lvl="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Failure in compliance of using these legal parking lots enables them in being legible for a government issued fine.</a:t>
            </a:r>
          </a:p>
          <a:p>
            <a:pPr marL="285750" lvl="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will ensure in smooth traffic flow as well as reducing the pollution to greater extent.</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Detection of stolen, blacklisted, </a:t>
            </a:r>
            <a:r>
              <a:rPr lang="en-US" sz="2400">
                <a:latin typeface="Times New Roman" panose="02020603050405020304" pitchFamily="18" charset="0"/>
                <a:cs typeface="Times New Roman" panose="02020603050405020304" pitchFamily="18" charset="0"/>
              </a:rPr>
              <a:t>unregistered cars.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00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FA72C-90C3-4D9A-85E7-4058A91E80C7}"/>
              </a:ext>
            </a:extLst>
          </p:cNvPr>
          <p:cNvSpPr>
            <a:spLocks noGrp="1"/>
          </p:cNvSpPr>
          <p:nvPr>
            <p:ph type="title"/>
          </p:nvPr>
        </p:nvSpPr>
        <p:spPr>
          <a:xfrm>
            <a:off x="751242" y="824730"/>
            <a:ext cx="10968567" cy="369332"/>
          </a:xfrm>
        </p:spPr>
        <p:txBody>
          <a:bodyPr>
            <a:normAutofit fontScale="90000"/>
          </a:bodyPr>
          <a:lstStyle/>
          <a:p>
            <a:pPr algn="ctr"/>
            <a:r>
              <a:rPr lang="en-IN" sz="2400" dirty="0">
                <a:solidFill>
                  <a:schemeClr val="tx1"/>
                </a:solidFill>
              </a:rPr>
              <a:t>Suggesting Nearest Location</a:t>
            </a:r>
          </a:p>
        </p:txBody>
      </p:sp>
      <p:sp>
        <p:nvSpPr>
          <p:cNvPr id="6" name="Rectangle 5">
            <a:extLst>
              <a:ext uri="{FF2B5EF4-FFF2-40B4-BE49-F238E27FC236}">
                <a16:creationId xmlns:a16="http://schemas.microsoft.com/office/drawing/2014/main" id="{1274E9A6-A02F-4AB5-B972-61E567949B3C}"/>
              </a:ext>
            </a:extLst>
          </p:cNvPr>
          <p:cNvSpPr/>
          <p:nvPr/>
        </p:nvSpPr>
        <p:spPr>
          <a:xfrm>
            <a:off x="751242" y="1555787"/>
            <a:ext cx="10748782" cy="4154984"/>
          </a:xfrm>
          <a:prstGeom prst="rect">
            <a:avLst/>
          </a:prstGeom>
        </p:spPr>
        <p:txBody>
          <a:bodyPr wrap="square">
            <a:spAutoFit/>
          </a:bodyPr>
          <a:lstStyle/>
          <a:p>
            <a:pPr marL="285750" indent="-285750">
              <a:buFont typeface="Wingdings" panose="05000000000000000000" pitchFamily="2" charset="2"/>
              <a:buChar char="Ø"/>
            </a:pPr>
            <a:r>
              <a:rPr lang="en-IN" sz="2400" dirty="0"/>
              <a:t>These messages would be sent to user’s mobile phone and alert him about specific events recorded by my Pi. </a:t>
            </a:r>
          </a:p>
          <a:p>
            <a:pPr marL="285750" indent="-285750">
              <a:buFont typeface="Wingdings" panose="05000000000000000000" pitchFamily="2" charset="2"/>
              <a:buChar char="Ø"/>
            </a:pPr>
            <a:r>
              <a:rPr lang="en-IN" sz="2400" dirty="0"/>
              <a:t>The only reliable solution is to use an SMS Gateway.</a:t>
            </a:r>
          </a:p>
          <a:p>
            <a:pPr marL="285750" indent="-285750">
              <a:buFont typeface="Wingdings" panose="05000000000000000000" pitchFamily="2" charset="2"/>
              <a:buChar char="Ø"/>
            </a:pPr>
            <a:r>
              <a:rPr lang="en-US" sz="2400" dirty="0"/>
              <a:t>Radio Frequency signals sent from satellites and ground stations are received by the GPS. GPS makes use of these signals to determine its exact position.</a:t>
            </a:r>
            <a:endParaRPr lang="en-IN" sz="2400" dirty="0"/>
          </a:p>
          <a:p>
            <a:pPr marL="285750" indent="-285750">
              <a:buFont typeface="Wingdings" panose="05000000000000000000" pitchFamily="2" charset="2"/>
              <a:buChar char="Ø"/>
            </a:pPr>
            <a:r>
              <a:rPr lang="en-US" sz="2400" dirty="0"/>
              <a:t>The signals received from the satellites and ground stations contain time stamps of the time when the signals were transmitted. </a:t>
            </a:r>
          </a:p>
          <a:p>
            <a:pPr marL="285750" indent="-285750">
              <a:buFont typeface="Wingdings" panose="05000000000000000000" pitchFamily="2" charset="2"/>
              <a:buChar char="Ø"/>
            </a:pPr>
            <a:r>
              <a:rPr lang="en-US" sz="2400" dirty="0"/>
              <a:t>Using the speed of the signal, the distance between the satellites and the GPS receiver can be determined using a simple formula for distance using speed and time.</a:t>
            </a:r>
            <a:endParaRPr lang="en-IN" sz="2400" dirty="0"/>
          </a:p>
        </p:txBody>
      </p:sp>
    </p:spTree>
    <p:extLst>
      <p:ext uri="{BB962C8B-B14F-4D97-AF65-F5344CB8AC3E}">
        <p14:creationId xmlns:p14="http://schemas.microsoft.com/office/powerpoint/2010/main" val="3187684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D9FC7-B254-4614-845D-400D76E09E57}"/>
              </a:ext>
            </a:extLst>
          </p:cNvPr>
          <p:cNvSpPr>
            <a:spLocks noGrp="1"/>
          </p:cNvSpPr>
          <p:nvPr>
            <p:ph type="title"/>
          </p:nvPr>
        </p:nvSpPr>
        <p:spPr>
          <a:xfrm>
            <a:off x="2732641" y="2357088"/>
            <a:ext cx="7902807" cy="1846659"/>
          </a:xfrm>
        </p:spPr>
        <p:txBody>
          <a:bodyPr>
            <a:normAutofit fontScale="90000"/>
          </a:bodyPr>
          <a:lstStyle/>
          <a:p>
            <a:r>
              <a:rPr lang="en-IN" sz="6000" dirty="0">
                <a:solidFill>
                  <a:srgbClr val="F3901D"/>
                </a:solidFill>
                <a:latin typeface="Comic Sans MS" panose="030F0702030302020204" pitchFamily="66" charset="0"/>
              </a:rPr>
              <a:t>BENEFITS &amp; FUTURE SCOPE</a:t>
            </a:r>
          </a:p>
        </p:txBody>
      </p:sp>
    </p:spTree>
    <p:extLst>
      <p:ext uri="{BB962C8B-B14F-4D97-AF65-F5344CB8AC3E}">
        <p14:creationId xmlns:p14="http://schemas.microsoft.com/office/powerpoint/2010/main" val="367930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AAB525-4E4A-4A0B-B7E5-15F375D16EB1}"/>
              </a:ext>
            </a:extLst>
          </p:cNvPr>
          <p:cNvSpPr>
            <a:spLocks noGrp="1"/>
          </p:cNvSpPr>
          <p:nvPr>
            <p:ph type="title"/>
          </p:nvPr>
        </p:nvSpPr>
        <p:spPr/>
        <p:txBody>
          <a:bodyPr>
            <a:normAutofit fontScale="90000"/>
          </a:bodyPr>
          <a:lstStyle/>
          <a:p>
            <a:pPr algn="ctr"/>
            <a:r>
              <a:rPr lang="en-IN" dirty="0"/>
              <a:t>Conclusion</a:t>
            </a:r>
          </a:p>
        </p:txBody>
      </p:sp>
      <p:sp>
        <p:nvSpPr>
          <p:cNvPr id="6" name="Rectangle 5">
            <a:extLst>
              <a:ext uri="{FF2B5EF4-FFF2-40B4-BE49-F238E27FC236}">
                <a16:creationId xmlns:a16="http://schemas.microsoft.com/office/drawing/2014/main" id="{DDBDA1C5-9BA0-4337-A1E3-AE84144E5732}"/>
              </a:ext>
            </a:extLst>
          </p:cNvPr>
          <p:cNvSpPr/>
          <p:nvPr/>
        </p:nvSpPr>
        <p:spPr>
          <a:xfrm>
            <a:off x="641349" y="1633855"/>
            <a:ext cx="10029609" cy="3046988"/>
          </a:xfrm>
          <a:prstGeom prst="rect">
            <a:avLst/>
          </a:prstGeom>
        </p:spPr>
        <p:txBody>
          <a:bodyPr wrap="square">
            <a:spAutoFit/>
          </a:bodyPr>
          <a:lstStyle/>
          <a:p>
            <a:pPr marL="342900" indent="-342900" algn="just">
              <a:buFont typeface="Wingdings" panose="05000000000000000000" pitchFamily="2" charset="2"/>
              <a:buChar char="Ø"/>
            </a:pPr>
            <a:r>
              <a:rPr lang="en-IN" sz="2400" dirty="0"/>
              <a:t>The drone can be used to subvert the role of actual traffic personnel by automatically chastising the wrongful owner.</a:t>
            </a:r>
          </a:p>
          <a:p>
            <a:pPr marL="342900" indent="-342900" algn="just">
              <a:buFont typeface="Wingdings" panose="05000000000000000000" pitchFamily="2" charset="2"/>
              <a:buChar char="Ø"/>
            </a:pPr>
            <a:r>
              <a:rPr lang="en-IN" sz="2400" dirty="0"/>
              <a:t>Help make the road less congested and more immune to traffic related accidents.</a:t>
            </a:r>
          </a:p>
          <a:p>
            <a:pPr marL="342900" indent="-342900" algn="just">
              <a:buFont typeface="Wingdings" panose="05000000000000000000" pitchFamily="2" charset="2"/>
              <a:buChar char="Ø"/>
            </a:pPr>
            <a:r>
              <a:rPr lang="en-IN" sz="2400" dirty="0"/>
              <a:t>Bring a more successful, accurate and organized way of handling the traffic plight of high-density areas.</a:t>
            </a:r>
          </a:p>
          <a:p>
            <a:pPr marL="342900" indent="-342900" algn="just">
              <a:buFont typeface="Wingdings" panose="05000000000000000000" pitchFamily="2" charset="2"/>
              <a:buChar char="Ø"/>
            </a:pPr>
            <a:r>
              <a:rPr lang="en-IN" sz="2400" dirty="0"/>
              <a:t>Help us tackle the problem of illegal encroachment of roads and reduce the carbon emissions.</a:t>
            </a:r>
          </a:p>
        </p:txBody>
      </p:sp>
    </p:spTree>
    <p:extLst>
      <p:ext uri="{BB962C8B-B14F-4D97-AF65-F5344CB8AC3E}">
        <p14:creationId xmlns:p14="http://schemas.microsoft.com/office/powerpoint/2010/main" val="318523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355136" y="2644170"/>
            <a:ext cx="7481728" cy="1569660"/>
          </a:xfrm>
          <a:prstGeom prst="rect">
            <a:avLst/>
          </a:prstGeom>
          <a:noFill/>
        </p:spPr>
        <p:txBody>
          <a:bodyPr wrap="none" lIns="91440" tIns="45720" rIns="91440" bIns="45720">
            <a:spAutoFit/>
          </a:bodyPr>
          <a:lstStyle/>
          <a:p>
            <a:pPr algn="ctr"/>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83501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Title 3"/>
          <p:cNvSpPr>
            <a:spLocks noGrp="1"/>
          </p:cNvSpPr>
          <p:nvPr>
            <p:ph type="title"/>
          </p:nvPr>
        </p:nvSpPr>
        <p:spPr>
          <a:xfrm>
            <a:off x="1503393" y="380847"/>
            <a:ext cx="8226425" cy="492125"/>
          </a:xfrm>
        </p:spPr>
        <p:txBody>
          <a:bodyPr>
            <a:normAutofit fontScale="90000"/>
          </a:bodyPr>
          <a:lstStyle/>
          <a:p>
            <a:pPr algn="ctr"/>
            <a:r>
              <a:rPr lang="en-US" dirty="0">
                <a:latin typeface="Arial" charset="0"/>
                <a:cs typeface="Arial" charset="0"/>
              </a:rPr>
              <a:t>OBJECTIVES</a:t>
            </a:r>
            <a:endParaRPr dirty="0">
              <a:latin typeface="Arial" charset="0"/>
              <a:cs typeface="Arial" charset="0"/>
            </a:endParaRPr>
          </a:p>
        </p:txBody>
      </p:sp>
      <p:sp>
        <p:nvSpPr>
          <p:cNvPr id="12290" name="Text Placeholder 4"/>
          <p:cNvSpPr>
            <a:spLocks noGrp="1"/>
          </p:cNvSpPr>
          <p:nvPr>
            <p:ph type="body" sz="quarter" idx="13"/>
          </p:nvPr>
        </p:nvSpPr>
        <p:spPr>
          <a:xfrm>
            <a:off x="1109663" y="1385980"/>
            <a:ext cx="7395145" cy="5170646"/>
          </a:xfrm>
        </p:spPr>
        <p:txBody>
          <a:bodyPr>
            <a:normAutofit lnSpcReduction="10000"/>
          </a:bodyPr>
          <a:lstStyle/>
          <a:p>
            <a:pPr>
              <a:spcBef>
                <a:spcPct val="0"/>
              </a:spcBef>
              <a:spcAft>
                <a:spcPct val="0"/>
              </a:spcAft>
              <a:buFont typeface="Wingdings" panose="05000000000000000000" pitchFamily="2" charset="2"/>
              <a:buChar char="Ø"/>
            </a:pPr>
            <a:r>
              <a:rPr lang="en-US" sz="2400" dirty="0">
                <a:solidFill>
                  <a:schemeClr val="tx1"/>
                </a:solidFill>
                <a:latin typeface="Arial" charset="0"/>
                <a:cs typeface="Arial" charset="0"/>
              </a:rPr>
              <a:t>INTRODUCTION</a:t>
            </a:r>
          </a:p>
          <a:p>
            <a:pPr>
              <a:spcBef>
                <a:spcPct val="0"/>
              </a:spcBef>
              <a:spcAft>
                <a:spcPct val="0"/>
              </a:spcAft>
              <a:buFont typeface="Wingdings" panose="05000000000000000000" pitchFamily="2" charset="2"/>
              <a:buChar char="Ø"/>
            </a:pPr>
            <a:endParaRPr sz="2400" dirty="0">
              <a:solidFill>
                <a:schemeClr val="tx1"/>
              </a:solidFill>
              <a:latin typeface="Arial" charset="0"/>
              <a:cs typeface="Arial" charset="0"/>
            </a:endParaRPr>
          </a:p>
          <a:p>
            <a:pPr>
              <a:spcBef>
                <a:spcPct val="0"/>
              </a:spcBef>
              <a:spcAft>
                <a:spcPct val="0"/>
              </a:spcAft>
              <a:buFont typeface="Wingdings" panose="05000000000000000000" pitchFamily="2" charset="2"/>
              <a:buChar char="Ø"/>
            </a:pPr>
            <a:r>
              <a:rPr lang="en-US" sz="2400" dirty="0">
                <a:solidFill>
                  <a:schemeClr val="tx1"/>
                </a:solidFill>
                <a:latin typeface="Arial" charset="0"/>
                <a:cs typeface="Arial" charset="0"/>
              </a:rPr>
              <a:t>HOW IT’S MADE?</a:t>
            </a:r>
          </a:p>
          <a:p>
            <a:pPr>
              <a:spcBef>
                <a:spcPct val="0"/>
              </a:spcBef>
              <a:spcAft>
                <a:spcPct val="0"/>
              </a:spcAft>
              <a:buFont typeface="Wingdings" panose="05000000000000000000" pitchFamily="2" charset="2"/>
              <a:buChar char="Ø"/>
            </a:pPr>
            <a:endParaRPr lang="en-US" sz="2400" dirty="0">
              <a:solidFill>
                <a:schemeClr val="tx1"/>
              </a:solidFill>
              <a:latin typeface="Arial" charset="0"/>
              <a:cs typeface="Arial" charset="0"/>
            </a:endParaRPr>
          </a:p>
          <a:p>
            <a:pPr>
              <a:spcBef>
                <a:spcPct val="0"/>
              </a:spcBef>
              <a:spcAft>
                <a:spcPct val="0"/>
              </a:spcAft>
              <a:buFont typeface="Wingdings" panose="05000000000000000000" pitchFamily="2" charset="2"/>
              <a:buChar char="Ø"/>
            </a:pPr>
            <a:r>
              <a:rPr lang="en-US" sz="2400" dirty="0">
                <a:solidFill>
                  <a:schemeClr val="tx1"/>
                </a:solidFill>
                <a:latin typeface="Arial" charset="0"/>
                <a:cs typeface="Arial" charset="0"/>
              </a:rPr>
              <a:t>WHAT IT LOOKS LIKE</a:t>
            </a:r>
          </a:p>
          <a:p>
            <a:pPr>
              <a:spcBef>
                <a:spcPct val="0"/>
              </a:spcBef>
              <a:spcAft>
                <a:spcPct val="0"/>
              </a:spcAft>
              <a:buFont typeface="Wingdings" panose="05000000000000000000" pitchFamily="2" charset="2"/>
              <a:buChar char="Ø"/>
            </a:pPr>
            <a:endParaRPr sz="2400" dirty="0">
              <a:solidFill>
                <a:schemeClr val="tx1"/>
              </a:solidFill>
              <a:latin typeface="Arial" charset="0"/>
              <a:cs typeface="Arial" charset="0"/>
            </a:endParaRPr>
          </a:p>
          <a:p>
            <a:pPr>
              <a:spcBef>
                <a:spcPct val="0"/>
              </a:spcBef>
              <a:spcAft>
                <a:spcPct val="0"/>
              </a:spcAft>
              <a:buFont typeface="Wingdings" panose="05000000000000000000" pitchFamily="2" charset="2"/>
              <a:buChar char="Ø"/>
            </a:pPr>
            <a:r>
              <a:rPr lang="en-US" sz="2400" dirty="0">
                <a:solidFill>
                  <a:schemeClr val="tx1"/>
                </a:solidFill>
                <a:latin typeface="Arial" charset="0"/>
                <a:cs typeface="Arial" charset="0"/>
              </a:rPr>
              <a:t>HOW IT WORKS?</a:t>
            </a:r>
          </a:p>
          <a:p>
            <a:pPr>
              <a:spcBef>
                <a:spcPct val="0"/>
              </a:spcBef>
              <a:spcAft>
                <a:spcPct val="0"/>
              </a:spcAft>
              <a:buFont typeface="Wingdings" panose="05000000000000000000" pitchFamily="2" charset="2"/>
              <a:buChar char="Ø"/>
            </a:pPr>
            <a:endParaRPr lang="en-US" sz="2400" dirty="0">
              <a:solidFill>
                <a:schemeClr val="tx1"/>
              </a:solidFill>
              <a:latin typeface="Arial" charset="0"/>
              <a:cs typeface="Arial" charset="0"/>
            </a:endParaRPr>
          </a:p>
          <a:p>
            <a:pPr>
              <a:spcBef>
                <a:spcPct val="0"/>
              </a:spcBef>
              <a:spcAft>
                <a:spcPct val="0"/>
              </a:spcAft>
              <a:buFont typeface="Wingdings" panose="05000000000000000000" pitchFamily="2" charset="2"/>
              <a:buChar char="Ø"/>
            </a:pPr>
            <a:r>
              <a:rPr lang="en-US" sz="2400" dirty="0">
                <a:solidFill>
                  <a:schemeClr val="tx1"/>
                </a:solidFill>
                <a:latin typeface="Arial" charset="0"/>
                <a:cs typeface="Arial" charset="0"/>
              </a:rPr>
              <a:t>LICENSE PLATE RECOGNITION PIPELINE</a:t>
            </a:r>
          </a:p>
          <a:p>
            <a:pPr>
              <a:spcBef>
                <a:spcPct val="0"/>
              </a:spcBef>
              <a:spcAft>
                <a:spcPct val="0"/>
              </a:spcAft>
            </a:pPr>
            <a:endParaRPr lang="en-US" sz="2400" dirty="0">
              <a:solidFill>
                <a:schemeClr val="tx1"/>
              </a:solidFill>
              <a:latin typeface="Arial" charset="0"/>
              <a:cs typeface="Arial" charset="0"/>
            </a:endParaRPr>
          </a:p>
          <a:p>
            <a:pPr>
              <a:spcBef>
                <a:spcPct val="0"/>
              </a:spcBef>
              <a:spcAft>
                <a:spcPct val="0"/>
              </a:spcAft>
              <a:buFont typeface="Wingdings" panose="05000000000000000000" pitchFamily="2" charset="2"/>
              <a:buChar char="Ø"/>
            </a:pPr>
            <a:r>
              <a:rPr lang="en-US" sz="2400" dirty="0">
                <a:solidFill>
                  <a:schemeClr val="tx1"/>
                </a:solidFill>
                <a:latin typeface="Arial" charset="0"/>
                <a:cs typeface="Arial" charset="0"/>
              </a:rPr>
              <a:t>MODEL WORKING</a:t>
            </a:r>
          </a:p>
          <a:p>
            <a:pPr>
              <a:spcBef>
                <a:spcPct val="0"/>
              </a:spcBef>
              <a:spcAft>
                <a:spcPct val="0"/>
              </a:spcAft>
            </a:pPr>
            <a:endParaRPr lang="en-US" sz="2400" dirty="0">
              <a:solidFill>
                <a:schemeClr val="tx1"/>
              </a:solidFill>
              <a:latin typeface="Arial" charset="0"/>
              <a:cs typeface="Arial" charset="0"/>
            </a:endParaRPr>
          </a:p>
          <a:p>
            <a:pPr>
              <a:spcBef>
                <a:spcPct val="0"/>
              </a:spcBef>
              <a:spcAft>
                <a:spcPct val="0"/>
              </a:spcAft>
              <a:buFont typeface="Wingdings" panose="05000000000000000000" pitchFamily="2" charset="2"/>
              <a:buChar char="Ø"/>
            </a:pPr>
            <a:r>
              <a:rPr lang="en-US" sz="2400" dirty="0">
                <a:solidFill>
                  <a:schemeClr val="tx1"/>
                </a:solidFill>
                <a:latin typeface="Arial" charset="0"/>
                <a:cs typeface="Arial" charset="0"/>
              </a:rPr>
              <a:t>BENEFITS &amp; FUTURE SCOPE</a:t>
            </a:r>
          </a:p>
          <a:p>
            <a:pPr marL="0" indent="0">
              <a:spcBef>
                <a:spcPct val="0"/>
              </a:spcBef>
              <a:spcAft>
                <a:spcPct val="0"/>
              </a:spcAft>
              <a:buNone/>
            </a:pPr>
            <a:endParaRPr lang="en-US" sz="2400" dirty="0">
              <a:solidFill>
                <a:schemeClr val="tx1"/>
              </a:solidFill>
              <a:latin typeface="Arial" charset="0"/>
              <a:cs typeface="Arial" charset="0"/>
            </a:endParaRPr>
          </a:p>
          <a:p>
            <a:pPr>
              <a:spcBef>
                <a:spcPct val="0"/>
              </a:spcBef>
              <a:spcAft>
                <a:spcPct val="0"/>
              </a:spcAft>
              <a:buFont typeface="Wingdings" panose="05000000000000000000" pitchFamily="2" charset="2"/>
              <a:buChar char="Ø"/>
            </a:pPr>
            <a:r>
              <a:rPr lang="en-US" sz="2400" dirty="0">
                <a:solidFill>
                  <a:schemeClr val="tx1"/>
                </a:solidFill>
                <a:latin typeface="Arial" charset="0"/>
                <a:cs typeface="Arial" charset="0"/>
              </a:rPr>
              <a:t>CONCLUSION</a:t>
            </a:r>
            <a:endParaRPr sz="2400" dirty="0">
              <a:solidFill>
                <a:schemeClr val="tx1"/>
              </a:solidFill>
              <a:latin typeface="Arial" charset="0"/>
              <a:cs typeface="Arial" charset="0"/>
            </a:endParaRPr>
          </a:p>
          <a:p>
            <a:pPr>
              <a:spcBef>
                <a:spcPct val="0"/>
              </a:spcBef>
              <a:spcAft>
                <a:spcPct val="0"/>
              </a:spcAft>
            </a:pPr>
            <a:endParaRPr sz="2400" dirty="0">
              <a:solidFill>
                <a:schemeClr val="tx1"/>
              </a:solidFill>
              <a:latin typeface="Arial"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algn="ctr"/>
            <a:r>
              <a:rPr lang="en-US" dirty="0">
                <a:latin typeface="Arial" charset="0"/>
                <a:cs typeface="Arial" charset="0"/>
              </a:rPr>
              <a:t>INTRODUCTION</a:t>
            </a:r>
            <a:endParaRPr dirty="0">
              <a:latin typeface="Arial" charset="0"/>
              <a:cs typeface="Arial" charset="0"/>
            </a:endParaRPr>
          </a:p>
        </p:txBody>
      </p:sp>
      <p:sp>
        <p:nvSpPr>
          <p:cNvPr id="3" name="Text Placeholder 2"/>
          <p:cNvSpPr>
            <a:spLocks noGrp="1"/>
          </p:cNvSpPr>
          <p:nvPr>
            <p:ph type="body" sz="quarter" idx="10"/>
          </p:nvPr>
        </p:nvSpPr>
        <p:spPr>
          <a:xfrm>
            <a:off x="641349" y="1971676"/>
            <a:ext cx="10966451" cy="3323987"/>
          </a:xfrm>
        </p:spPr>
        <p:txBody>
          <a:bodyPr>
            <a:normAutofit lnSpcReduction="10000"/>
          </a:bodyPr>
          <a:lstStyle/>
          <a:p>
            <a:r>
              <a:rPr lang="en-IN" sz="2400" dirty="0"/>
              <a:t>A quadcopter drone will be used to develop a License </a:t>
            </a:r>
            <a:r>
              <a:rPr lang="en-IN" sz="2400"/>
              <a:t>plate (ALP</a:t>
            </a:r>
            <a:r>
              <a:rPr lang="en-IN" sz="2400" dirty="0"/>
              <a:t>) recognition systems.</a:t>
            </a:r>
          </a:p>
          <a:p>
            <a:r>
              <a:rPr lang="en-IN" sz="2400" dirty="0"/>
              <a:t>The drone will be programmed to fly along a user defined path and will communicate image and navigation data with a host system through Wi-Fi.</a:t>
            </a:r>
          </a:p>
          <a:p>
            <a:r>
              <a:rPr lang="en-IN" sz="2400" dirty="0"/>
              <a:t>A computer vision pipeline will be developed to perform license plate recognition on incoming image from the drone. </a:t>
            </a:r>
          </a:p>
          <a:p>
            <a:r>
              <a:rPr lang="en-IN" sz="2400" dirty="0"/>
              <a:t>License number will be extracted from the image from vehicles database and corresponding fine for illegal parking will be sent on owner’s phone through message.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pPr algn="ctr"/>
            <a:r>
              <a:rPr lang="en-US" dirty="0"/>
              <a:t>How It’s Made??</a:t>
            </a:r>
          </a:p>
        </p:txBody>
      </p:sp>
      <p:pic>
        <p:nvPicPr>
          <p:cNvPr id="6" name="Picture 5">
            <a:extLst>
              <a:ext uri="{FF2B5EF4-FFF2-40B4-BE49-F238E27FC236}">
                <a16:creationId xmlns:a16="http://schemas.microsoft.com/office/drawing/2014/main" id="{AA480793-00B3-41C2-BBD6-211CA967294A}"/>
              </a:ext>
            </a:extLst>
          </p:cNvPr>
          <p:cNvPicPr>
            <a:picLocks noChangeAspect="1"/>
          </p:cNvPicPr>
          <p:nvPr/>
        </p:nvPicPr>
        <p:blipFill rotWithShape="1">
          <a:blip r:embed="rId2"/>
          <a:srcRect t="8936"/>
          <a:stretch/>
        </p:blipFill>
        <p:spPr>
          <a:xfrm>
            <a:off x="535618" y="1596365"/>
            <a:ext cx="5332521" cy="3089428"/>
          </a:xfrm>
          <a:prstGeom prst="rect">
            <a:avLst/>
          </a:prstGeom>
        </p:spPr>
      </p:pic>
      <p:pic>
        <p:nvPicPr>
          <p:cNvPr id="9" name="Picture 8">
            <a:extLst>
              <a:ext uri="{FF2B5EF4-FFF2-40B4-BE49-F238E27FC236}">
                <a16:creationId xmlns:a16="http://schemas.microsoft.com/office/drawing/2014/main" id="{7457EA1C-F582-458C-B70F-72BCF9E29425}"/>
              </a:ext>
            </a:extLst>
          </p:cNvPr>
          <p:cNvPicPr>
            <a:picLocks noChangeAspect="1"/>
          </p:cNvPicPr>
          <p:nvPr/>
        </p:nvPicPr>
        <p:blipFill>
          <a:blip r:embed="rId3"/>
          <a:stretch>
            <a:fillRect/>
          </a:stretch>
        </p:blipFill>
        <p:spPr>
          <a:xfrm>
            <a:off x="6451439" y="1464815"/>
            <a:ext cx="4631687" cy="3089429"/>
          </a:xfrm>
          <a:prstGeom prst="rect">
            <a:avLst/>
          </a:prstGeom>
        </p:spPr>
      </p:pic>
    </p:spTree>
    <p:extLst>
      <p:ext uri="{BB962C8B-B14F-4D97-AF65-F5344CB8AC3E}">
        <p14:creationId xmlns:p14="http://schemas.microsoft.com/office/powerpoint/2010/main" val="160287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91EEBA-8D0E-4466-A626-08A62CFE581A}"/>
              </a:ext>
            </a:extLst>
          </p:cNvPr>
          <p:cNvSpPr>
            <a:spLocks noGrp="1"/>
          </p:cNvSpPr>
          <p:nvPr>
            <p:ph type="title"/>
          </p:nvPr>
        </p:nvSpPr>
        <p:spPr/>
        <p:txBody>
          <a:bodyPr>
            <a:normAutofit fontScale="90000"/>
          </a:bodyPr>
          <a:lstStyle/>
          <a:p>
            <a:pPr algn="ctr"/>
            <a:r>
              <a:rPr lang="en-IN" dirty="0"/>
              <a:t>What it looks like?</a:t>
            </a:r>
          </a:p>
        </p:txBody>
      </p:sp>
      <p:pic>
        <p:nvPicPr>
          <p:cNvPr id="6" name="Picture 5">
            <a:extLst>
              <a:ext uri="{FF2B5EF4-FFF2-40B4-BE49-F238E27FC236}">
                <a16:creationId xmlns:a16="http://schemas.microsoft.com/office/drawing/2014/main" id="{5490B7D4-58C8-4DA3-A271-03C5B1207E11}"/>
              </a:ext>
            </a:extLst>
          </p:cNvPr>
          <p:cNvPicPr>
            <a:picLocks noChangeAspect="1"/>
          </p:cNvPicPr>
          <p:nvPr/>
        </p:nvPicPr>
        <p:blipFill>
          <a:blip r:embed="rId2"/>
          <a:stretch>
            <a:fillRect/>
          </a:stretch>
        </p:blipFill>
        <p:spPr>
          <a:xfrm>
            <a:off x="288586" y="1349406"/>
            <a:ext cx="5807414" cy="3959441"/>
          </a:xfrm>
          <a:prstGeom prst="rect">
            <a:avLst/>
          </a:prstGeom>
        </p:spPr>
      </p:pic>
      <p:pic>
        <p:nvPicPr>
          <p:cNvPr id="8" name="Picture 7">
            <a:extLst>
              <a:ext uri="{FF2B5EF4-FFF2-40B4-BE49-F238E27FC236}">
                <a16:creationId xmlns:a16="http://schemas.microsoft.com/office/drawing/2014/main" id="{FD6F17DB-B55B-4CE9-AF32-27C3241725D8}"/>
              </a:ext>
            </a:extLst>
          </p:cNvPr>
          <p:cNvPicPr>
            <a:picLocks noChangeAspect="1"/>
          </p:cNvPicPr>
          <p:nvPr/>
        </p:nvPicPr>
        <p:blipFill>
          <a:blip r:embed="rId3"/>
          <a:stretch>
            <a:fillRect/>
          </a:stretch>
        </p:blipFill>
        <p:spPr>
          <a:xfrm>
            <a:off x="6312255" y="1349406"/>
            <a:ext cx="5503260" cy="3959441"/>
          </a:xfrm>
          <a:prstGeom prst="rect">
            <a:avLst/>
          </a:prstGeom>
        </p:spPr>
      </p:pic>
    </p:spTree>
    <p:extLst>
      <p:ext uri="{BB962C8B-B14F-4D97-AF65-F5344CB8AC3E}">
        <p14:creationId xmlns:p14="http://schemas.microsoft.com/office/powerpoint/2010/main" val="144461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0"/>
          </p:nvPr>
        </p:nvPicPr>
        <p:blipFill>
          <a:blip r:embed="rId2"/>
          <a:srcRect l="3645" r="3645"/>
          <a:stretch>
            <a:fillRect/>
          </a:stretch>
        </p:blipFill>
        <p:spPr>
          <a:prstGeom prst="rect">
            <a:avLst/>
          </a:prstGeom>
        </p:spPr>
      </p:pic>
      <p:sp>
        <p:nvSpPr>
          <p:cNvPr id="5" name="Title 4"/>
          <p:cNvSpPr>
            <a:spLocks noGrp="1"/>
          </p:cNvSpPr>
          <p:nvPr>
            <p:ph type="title"/>
          </p:nvPr>
        </p:nvSpPr>
        <p:spPr/>
        <p:txBody>
          <a:bodyPr>
            <a:normAutofit fontScale="90000"/>
          </a:bodyPr>
          <a:lstStyle/>
          <a:p>
            <a:pPr algn="ctr"/>
            <a:r>
              <a:rPr lang="en-US" dirty="0"/>
              <a:t>HOW IT WORKS ??</a:t>
            </a:r>
          </a:p>
        </p:txBody>
      </p:sp>
      <p:sp>
        <p:nvSpPr>
          <p:cNvPr id="9" name="Text Placeholder 8"/>
          <p:cNvSpPr>
            <a:spLocks noGrp="1"/>
          </p:cNvSpPr>
          <p:nvPr>
            <p:ph type="body" sz="quarter" idx="13"/>
          </p:nvPr>
        </p:nvSpPr>
        <p:spPr>
          <a:xfrm>
            <a:off x="6451600" y="1971676"/>
            <a:ext cx="5128683" cy="4154984"/>
          </a:xfrm>
        </p:spPr>
        <p:txBody>
          <a:bodyPr>
            <a:normAutofit fontScale="70000" lnSpcReduction="20000"/>
          </a:bodyPr>
          <a:lstStyle/>
          <a:p>
            <a:r>
              <a:rPr lang="en-US" b="0" dirty="0">
                <a:solidFill>
                  <a:schemeClr val="tx1"/>
                </a:solidFill>
              </a:rPr>
              <a:t>Drone use rotors for propulsion and control . As spinning blades push air down . The basic idea behind lift, which comes down the controlling the upward and downward force. The faster the rotors spin, the greater the lift, and vice versa.</a:t>
            </a:r>
          </a:p>
          <a:p>
            <a:endParaRPr lang="en-US" b="0" dirty="0">
              <a:solidFill>
                <a:schemeClr val="tx1"/>
              </a:solidFill>
            </a:endParaRPr>
          </a:p>
          <a:p>
            <a:r>
              <a:rPr lang="en-US" b="0" dirty="0">
                <a:solidFill>
                  <a:schemeClr val="tx1"/>
                </a:solidFill>
              </a:rPr>
              <a:t>In vertical plane drone can do 3 things : hover , climb, or descend. </a:t>
            </a:r>
          </a:p>
          <a:p>
            <a:endParaRPr lang="en-US" b="0" dirty="0">
              <a:solidFill>
                <a:schemeClr val="tx1"/>
              </a:solidFill>
            </a:endParaRPr>
          </a:p>
          <a:p>
            <a:r>
              <a:rPr lang="en-US" b="0" dirty="0">
                <a:solidFill>
                  <a:schemeClr val="tx1"/>
                </a:solidFill>
              </a:rPr>
              <a:t>To hover : the net thrust of the four rotors pushing the drone up must be equal to gravitational force pulling it down</a:t>
            </a:r>
          </a:p>
          <a:p>
            <a:endParaRPr lang="en-US" b="0" dirty="0">
              <a:solidFill>
                <a:schemeClr val="tx1"/>
              </a:solidFill>
            </a:endParaRPr>
          </a:p>
          <a:p>
            <a:r>
              <a:rPr lang="en-US" b="0" dirty="0">
                <a:solidFill>
                  <a:schemeClr val="tx1"/>
                </a:solidFill>
              </a:rPr>
              <a:t>To climb: just increase the thrust so that there is no upward force that is greater than weight</a:t>
            </a:r>
          </a:p>
        </p:txBody>
      </p:sp>
    </p:spTree>
    <p:extLst>
      <p:ext uri="{BB962C8B-B14F-4D97-AF65-F5344CB8AC3E}">
        <p14:creationId xmlns:p14="http://schemas.microsoft.com/office/powerpoint/2010/main" val="239566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Picture 2" descr="Spring 2017 Sketches key"/>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5814" b="5814"/>
          <a:stretch>
            <a:fillRect/>
          </a:stretch>
        </p:blipFill>
        <p:spPr bwMode="auto">
          <a:xfrm>
            <a:off x="611717" y="1208566"/>
            <a:ext cx="5437716" cy="4162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3"/>
          </p:nvPr>
        </p:nvSpPr>
        <p:spPr>
          <a:xfrm>
            <a:off x="6256291" y="1904783"/>
            <a:ext cx="5128683" cy="2769989"/>
          </a:xfrm>
        </p:spPr>
        <p:txBody>
          <a:bodyPr>
            <a:normAutofit fontScale="77500" lnSpcReduction="20000"/>
          </a:bodyPr>
          <a:lstStyle/>
          <a:p>
            <a:pPr algn="just"/>
            <a:r>
              <a:rPr lang="en-US" b="0" dirty="0">
                <a:solidFill>
                  <a:schemeClr val="tx1"/>
                </a:solidFill>
              </a:rPr>
              <a:t>In the diagram it can be clearly seen that the rotors 1 and rotor 3 are rotating clockwise and rotor 2 and rotor 4 are  rotating anticlockwise this is done so as to achieve the angular momentum zero (-2,-2,+2,+2)</a:t>
            </a:r>
          </a:p>
          <a:p>
            <a:pPr algn="just"/>
            <a:endParaRPr lang="en-US" b="0" dirty="0">
              <a:solidFill>
                <a:schemeClr val="tx1"/>
              </a:solidFill>
            </a:endParaRPr>
          </a:p>
          <a:p>
            <a:pPr algn="just"/>
            <a:r>
              <a:rPr lang="en-US" b="0" dirty="0">
                <a:solidFill>
                  <a:schemeClr val="tx1"/>
                </a:solidFill>
              </a:rPr>
              <a:t>Suppose if we want to rotate right  so here we assign  values (-1) to rotor 1 instead of (-2) now new angular momentum become +1 so it would rotate clockwise direction</a:t>
            </a:r>
          </a:p>
        </p:txBody>
      </p:sp>
    </p:spTree>
    <p:extLst>
      <p:ext uri="{BB962C8B-B14F-4D97-AF65-F5344CB8AC3E}">
        <p14:creationId xmlns:p14="http://schemas.microsoft.com/office/powerpoint/2010/main" val="73710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00D9E7-29FF-4FA7-8DEE-A9A244BE8D0B}"/>
              </a:ext>
            </a:extLst>
          </p:cNvPr>
          <p:cNvSpPr/>
          <p:nvPr/>
        </p:nvSpPr>
        <p:spPr>
          <a:xfrm>
            <a:off x="2848155" y="785220"/>
            <a:ext cx="6495689" cy="584775"/>
          </a:xfrm>
          <a:prstGeom prst="rect">
            <a:avLst/>
          </a:prstGeom>
        </p:spPr>
        <p:txBody>
          <a:bodyPr wrap="none">
            <a:spAutoFit/>
          </a:bodyPr>
          <a:lstStyle/>
          <a:p>
            <a:r>
              <a:rPr lang="en-IN" sz="3200" dirty="0">
                <a:solidFill>
                  <a:schemeClr val="bg1">
                    <a:lumMod val="50000"/>
                  </a:schemeClr>
                </a:solidFill>
              </a:rPr>
              <a:t>License Plate Recognition Pipeline</a:t>
            </a:r>
          </a:p>
        </p:txBody>
      </p:sp>
      <p:pic>
        <p:nvPicPr>
          <p:cNvPr id="12" name="Picture 11">
            <a:extLst>
              <a:ext uri="{FF2B5EF4-FFF2-40B4-BE49-F238E27FC236}">
                <a16:creationId xmlns:a16="http://schemas.microsoft.com/office/drawing/2014/main" id="{06A9D7BD-4B9E-4F42-B0DC-731730D56F2F}"/>
              </a:ext>
            </a:extLst>
          </p:cNvPr>
          <p:cNvPicPr>
            <a:picLocks noChangeAspect="1"/>
          </p:cNvPicPr>
          <p:nvPr/>
        </p:nvPicPr>
        <p:blipFill>
          <a:blip r:embed="rId2"/>
          <a:stretch>
            <a:fillRect/>
          </a:stretch>
        </p:blipFill>
        <p:spPr>
          <a:xfrm>
            <a:off x="2989715" y="2063819"/>
            <a:ext cx="6276160" cy="3237051"/>
          </a:xfrm>
          <a:prstGeom prst="rect">
            <a:avLst/>
          </a:prstGeom>
        </p:spPr>
      </p:pic>
    </p:spTree>
    <p:extLst>
      <p:ext uri="{BB962C8B-B14F-4D97-AF65-F5344CB8AC3E}">
        <p14:creationId xmlns:p14="http://schemas.microsoft.com/office/powerpoint/2010/main" val="109176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E834CD-9EA4-4278-A84C-44605CCB21B9}"/>
              </a:ext>
            </a:extLst>
          </p:cNvPr>
          <p:cNvSpPr/>
          <p:nvPr/>
        </p:nvSpPr>
        <p:spPr>
          <a:xfrm>
            <a:off x="3858047" y="539823"/>
            <a:ext cx="4475905" cy="480901"/>
          </a:xfrm>
          <a:prstGeom prst="rect">
            <a:avLst/>
          </a:prstGeom>
        </p:spPr>
        <p:txBody>
          <a:bodyPr wrap="none">
            <a:spAutoFit/>
          </a:bodyPr>
          <a:lstStyle/>
          <a:p>
            <a:pPr algn="just">
              <a:lnSpc>
                <a:spcPct val="115000"/>
              </a:lnSpc>
              <a:spcAft>
                <a:spcPts val="800"/>
              </a:spcAft>
            </a:pPr>
            <a:r>
              <a:rPr lang="en-US" sz="2400" b="1" dirty="0">
                <a:latin typeface="Arial" panose="020B0604020202020204" pitchFamily="34" charset="0"/>
                <a:ea typeface="Calibri" panose="020F0502020204030204" pitchFamily="34" charset="0"/>
                <a:cs typeface="Arial" panose="020B0604020202020204" pitchFamily="34" charset="0"/>
              </a:rPr>
              <a:t>License Plate Detection (ROI)</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C51340-5AF3-443A-B251-570FF8DD617E}"/>
              </a:ext>
            </a:extLst>
          </p:cNvPr>
          <p:cNvPicPr>
            <a:picLocks noChangeAspect="1"/>
          </p:cNvPicPr>
          <p:nvPr/>
        </p:nvPicPr>
        <p:blipFill>
          <a:blip r:embed="rId2"/>
          <a:stretch>
            <a:fillRect/>
          </a:stretch>
        </p:blipFill>
        <p:spPr>
          <a:xfrm>
            <a:off x="2456861" y="2311710"/>
            <a:ext cx="3639138" cy="4369723"/>
          </a:xfrm>
          <a:prstGeom prst="rect">
            <a:avLst/>
          </a:prstGeom>
        </p:spPr>
      </p:pic>
      <p:pic>
        <p:nvPicPr>
          <p:cNvPr id="3" name="Picture 2">
            <a:extLst>
              <a:ext uri="{FF2B5EF4-FFF2-40B4-BE49-F238E27FC236}">
                <a16:creationId xmlns:a16="http://schemas.microsoft.com/office/drawing/2014/main" id="{79465E1C-FD8E-45FE-B8B8-C7BD54A2A8D0}"/>
              </a:ext>
            </a:extLst>
          </p:cNvPr>
          <p:cNvPicPr>
            <a:picLocks noChangeAspect="1"/>
          </p:cNvPicPr>
          <p:nvPr/>
        </p:nvPicPr>
        <p:blipFill>
          <a:blip r:embed="rId3"/>
          <a:stretch>
            <a:fillRect/>
          </a:stretch>
        </p:blipFill>
        <p:spPr>
          <a:xfrm>
            <a:off x="6514383" y="2298460"/>
            <a:ext cx="3639138" cy="4369721"/>
          </a:xfrm>
          <a:prstGeom prst="rect">
            <a:avLst/>
          </a:prstGeom>
        </p:spPr>
      </p:pic>
      <p:sp>
        <p:nvSpPr>
          <p:cNvPr id="6" name="TextBox 5">
            <a:extLst>
              <a:ext uri="{FF2B5EF4-FFF2-40B4-BE49-F238E27FC236}">
                <a16:creationId xmlns:a16="http://schemas.microsoft.com/office/drawing/2014/main" id="{CACAF876-EC81-45C0-A395-CF25448312B5}"/>
              </a:ext>
            </a:extLst>
          </p:cNvPr>
          <p:cNvSpPr txBox="1"/>
          <p:nvPr/>
        </p:nvSpPr>
        <p:spPr>
          <a:xfrm>
            <a:off x="2456861" y="1197926"/>
            <a:ext cx="4036704" cy="923330"/>
          </a:xfrm>
          <a:prstGeom prst="rect">
            <a:avLst/>
          </a:prstGeom>
          <a:noFill/>
        </p:spPr>
        <p:txBody>
          <a:bodyPr wrap="square" rtlCol="0">
            <a:spAutoFit/>
          </a:bodyPr>
          <a:lstStyle/>
          <a:p>
            <a:r>
              <a:rPr lang="en-IN" dirty="0"/>
              <a:t>Pre-processing - greyscale, Binarization</a:t>
            </a:r>
          </a:p>
          <a:p>
            <a:r>
              <a:rPr lang="en-IN" dirty="0"/>
              <a:t>Connected component analysis</a:t>
            </a:r>
          </a:p>
        </p:txBody>
      </p:sp>
    </p:spTree>
    <p:extLst>
      <p:ext uri="{BB962C8B-B14F-4D97-AF65-F5344CB8AC3E}">
        <p14:creationId xmlns:p14="http://schemas.microsoft.com/office/powerpoint/2010/main" val="55925764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Blank" id="{7B4783D4-6755-430F-BBC4-A4C94B4EEC30}" vid="{B0D19EE8-852C-4A38-864D-18F78F8612B6}"/>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0B3A14-0F09-4A5A-AEC4-1E6EBA155821}">
  <ds:schemaRefs>
    <ds:schemaRef ds:uri="http://schemas.microsoft.com/office/infopath/2007/PartnerControls"/>
    <ds:schemaRef ds:uri="4d6ad1ba-d08e-4b75-8db3-2812d04b0920"/>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707</Words>
  <Application>Microsoft Office PowerPoint</Application>
  <PresentationFormat>Widescreen</PresentationFormat>
  <Paragraphs>81</Paragraphs>
  <Slides>17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Comic Sans MS</vt:lpstr>
      <vt:lpstr>Corbel</vt:lpstr>
      <vt:lpstr>Times New Roman</vt:lpstr>
      <vt:lpstr>Wingdings</vt:lpstr>
      <vt:lpstr>1_Tech Mahindra Template 2014</vt:lpstr>
      <vt:lpstr>Parallax</vt:lpstr>
      <vt:lpstr>PowerPoint Presentation</vt:lpstr>
      <vt:lpstr>OBJECTIVES</vt:lpstr>
      <vt:lpstr>INTRODUCTION</vt:lpstr>
      <vt:lpstr>How It’s Made??</vt:lpstr>
      <vt:lpstr>What it looks like?</vt:lpstr>
      <vt:lpstr>HOW IT WORKS ??</vt:lpstr>
      <vt:lpstr>PowerPoint Presentation</vt:lpstr>
      <vt:lpstr>PowerPoint Presentation</vt:lpstr>
      <vt:lpstr>PowerPoint Presentation</vt:lpstr>
      <vt:lpstr>License Plate  </vt:lpstr>
      <vt:lpstr>PowerPoint Presentation</vt:lpstr>
      <vt:lpstr>Model working </vt:lpstr>
      <vt:lpstr>Salient Features </vt:lpstr>
      <vt:lpstr>Suggesting Nearest Location</vt:lpstr>
      <vt:lpstr>BENEFITS &amp; FUTURE SCOPE</vt:lpstr>
      <vt:lpstr>Conclusion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2019-07-30T06:52:49Z</dcterms:created>
  <dcterms:modified xsi:type="dcterms:W3CDTF">2020-02-20T10:50:23Z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ies>
</file>