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88519b3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88519b3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172bac1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172bac1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88519b217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88519b217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88519b217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88519b217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88519b217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88519b217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88519b21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88519b21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88519b21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88519b21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88519b21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88519b21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88519b3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88519b35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88519b35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88519b35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88519b21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88519b21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88519b35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88519b35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88519b35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88519b35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3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missinglink.ai/guides/neural-network-concepts/recurrent-neural-network-glossary-uses-types-basic-structur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13100" y="13131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Stock F</a:t>
            </a:r>
            <a:r>
              <a:rPr b="1" lang="en">
                <a:latin typeface="Georgia"/>
                <a:ea typeface="Georgia"/>
                <a:cs typeface="Georgia"/>
                <a:sym typeface="Georgia"/>
              </a:rPr>
              <a:t>orecasting</a:t>
            </a:r>
            <a:endParaRPr b="1">
              <a:latin typeface="Georgia"/>
              <a:ea typeface="Georgia"/>
              <a:cs typeface="Georgia"/>
              <a:sym typeface="Georgia"/>
            </a:endParaRPr>
          </a:p>
        </p:txBody>
      </p:sp>
      <p:sp>
        <p:nvSpPr>
          <p:cNvPr id="86" name="Google Shape;86;p13"/>
          <p:cNvSpPr txBox="1"/>
          <p:nvPr>
            <p:ph idx="1" type="subTitle"/>
          </p:nvPr>
        </p:nvSpPr>
        <p:spPr>
          <a:xfrm>
            <a:off x="460938" y="22136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Using Long short-term Memory (LSTM) and Recurrent Neural Network (RNN) Model.</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87" name="Google Shape;87;p13"/>
          <p:cNvSpPr txBox="1"/>
          <p:nvPr/>
        </p:nvSpPr>
        <p:spPr>
          <a:xfrm>
            <a:off x="281275" y="3485925"/>
            <a:ext cx="8920800" cy="15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highlight>
                  <a:schemeClr val="dk1"/>
                </a:highlight>
                <a:latin typeface="Georgia"/>
                <a:ea typeface="Georgia"/>
                <a:cs typeface="Georgia"/>
                <a:sym typeface="Georgia"/>
              </a:rPr>
              <a:t>By:-</a:t>
            </a:r>
            <a:endParaRPr sz="1700">
              <a:solidFill>
                <a:schemeClr val="lt1"/>
              </a:solidFill>
              <a:highlight>
                <a:schemeClr val="dk1"/>
              </a:highlight>
              <a:latin typeface="Georgia"/>
              <a:ea typeface="Georgia"/>
              <a:cs typeface="Georgia"/>
              <a:sym typeface="Georgia"/>
            </a:endParaRPr>
          </a:p>
          <a:p>
            <a:pPr indent="0" lvl="0" marL="0" rtl="0" algn="l">
              <a:spcBef>
                <a:spcPts val="0"/>
              </a:spcBef>
              <a:spcAft>
                <a:spcPts val="0"/>
              </a:spcAft>
              <a:buNone/>
            </a:pPr>
            <a:r>
              <a:rPr lang="en" sz="1700">
                <a:solidFill>
                  <a:schemeClr val="lt1"/>
                </a:solidFill>
                <a:highlight>
                  <a:schemeClr val="dk1"/>
                </a:highlight>
                <a:latin typeface="Georgia"/>
                <a:ea typeface="Georgia"/>
                <a:cs typeface="Georgia"/>
                <a:sym typeface="Georgia"/>
              </a:rPr>
              <a:t>IT SEC-C  5th SEM</a:t>
            </a:r>
            <a:endParaRPr sz="1700">
              <a:solidFill>
                <a:schemeClr val="lt1"/>
              </a:solidFill>
              <a:highlight>
                <a:schemeClr val="dk1"/>
              </a:highlight>
              <a:latin typeface="Georgia"/>
              <a:ea typeface="Georgia"/>
              <a:cs typeface="Georgia"/>
              <a:sym typeface="Georgia"/>
            </a:endParaRPr>
          </a:p>
          <a:p>
            <a:pPr indent="0" lvl="0" marL="0" rtl="0" algn="l">
              <a:spcBef>
                <a:spcPts val="0"/>
              </a:spcBef>
              <a:spcAft>
                <a:spcPts val="0"/>
              </a:spcAft>
              <a:buNone/>
            </a:pPr>
            <a:r>
              <a:rPr lang="en" sz="1700">
                <a:solidFill>
                  <a:schemeClr val="lt1"/>
                </a:solidFill>
                <a:highlight>
                  <a:schemeClr val="dk1"/>
                </a:highlight>
                <a:latin typeface="Georgia"/>
                <a:ea typeface="Georgia"/>
                <a:cs typeface="Georgia"/>
                <a:sym typeface="Georgia"/>
              </a:rPr>
              <a:t>Radhika Saini , 1802913124</a:t>
            </a:r>
            <a:br>
              <a:rPr lang="en" sz="1700">
                <a:solidFill>
                  <a:schemeClr val="lt1"/>
                </a:solidFill>
                <a:highlight>
                  <a:schemeClr val="dk1"/>
                </a:highlight>
                <a:latin typeface="Georgia"/>
                <a:ea typeface="Georgia"/>
                <a:cs typeface="Georgia"/>
                <a:sym typeface="Georgia"/>
              </a:rPr>
            </a:br>
            <a:r>
              <a:rPr lang="en" sz="1700">
                <a:solidFill>
                  <a:schemeClr val="lt1"/>
                </a:solidFill>
                <a:highlight>
                  <a:schemeClr val="dk1"/>
                </a:highlight>
                <a:latin typeface="Georgia"/>
                <a:ea typeface="Georgia"/>
                <a:cs typeface="Georgia"/>
                <a:sym typeface="Georgia"/>
              </a:rPr>
              <a:t>Saksham Garg , 1802913144</a:t>
            </a:r>
            <a:endParaRPr sz="1700">
              <a:solidFill>
                <a:schemeClr val="lt1"/>
              </a:solidFill>
              <a:highlight>
                <a:schemeClr val="dk1"/>
              </a:highlight>
              <a:latin typeface="Georgia"/>
              <a:ea typeface="Georgia"/>
              <a:cs typeface="Georgia"/>
              <a:sym typeface="Georgia"/>
            </a:endParaRPr>
          </a:p>
          <a:p>
            <a:pPr indent="0" lvl="0" marL="0" rtl="0" algn="l">
              <a:spcBef>
                <a:spcPts val="0"/>
              </a:spcBef>
              <a:spcAft>
                <a:spcPts val="0"/>
              </a:spcAft>
              <a:buNone/>
            </a:pPr>
            <a:r>
              <a:rPr lang="en" sz="1700">
                <a:solidFill>
                  <a:schemeClr val="lt1"/>
                </a:solidFill>
                <a:highlight>
                  <a:schemeClr val="dk1"/>
                </a:highlight>
                <a:latin typeface="Georgia"/>
                <a:ea typeface="Georgia"/>
                <a:cs typeface="Georgia"/>
                <a:sym typeface="Georgia"/>
              </a:rPr>
              <a:t>Sanyam Jain , 1802913147</a:t>
            </a:r>
            <a:endParaRPr sz="1700">
              <a:solidFill>
                <a:schemeClr val="lt1"/>
              </a:solidFill>
              <a:highlight>
                <a:schemeClr val="dk1"/>
              </a:highlight>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RNN</a:t>
            </a:r>
            <a:endParaRPr b="1">
              <a:latin typeface="Georgia"/>
              <a:ea typeface="Georgia"/>
              <a:cs typeface="Georgia"/>
              <a:sym typeface="Georgia"/>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65000"/>
              </a:lnSpc>
              <a:spcBef>
                <a:spcPts val="0"/>
              </a:spcBef>
              <a:spcAft>
                <a:spcPts val="0"/>
              </a:spcAft>
              <a:buNone/>
            </a:pPr>
            <a:r>
              <a:rPr lang="en" sz="1300">
                <a:solidFill>
                  <a:srgbClr val="333333"/>
                </a:solidFill>
                <a:highlight>
                  <a:srgbClr val="FFFFFF"/>
                </a:highlight>
                <a:latin typeface="Georgia"/>
                <a:ea typeface="Georgia"/>
                <a:cs typeface="Georgia"/>
                <a:sym typeface="Georgia"/>
              </a:rPr>
              <a:t>In a simple RNN, each input is evaluated on a single layer and an output is given. This can occur on a one-to-one, one-to-many, many-to-one or many-to-many input to output basis.</a:t>
            </a:r>
            <a:endParaRPr sz="1300">
              <a:solidFill>
                <a:srgbClr val="333333"/>
              </a:solidFill>
              <a:highlight>
                <a:srgbClr val="FFFFFF"/>
              </a:highlight>
              <a:latin typeface="Georgia"/>
              <a:ea typeface="Georgia"/>
              <a:cs typeface="Georgia"/>
              <a:sym typeface="Georgia"/>
            </a:endParaRPr>
          </a:p>
          <a:p>
            <a:pPr indent="0" lvl="0" marL="0" rtl="0" algn="l">
              <a:lnSpc>
                <a:spcPct val="165000"/>
              </a:lnSpc>
              <a:spcBef>
                <a:spcPts val="1500"/>
              </a:spcBef>
              <a:spcAft>
                <a:spcPts val="0"/>
              </a:spcAft>
              <a:buNone/>
            </a:pPr>
            <a:r>
              <a:rPr lang="en" sz="1300">
                <a:solidFill>
                  <a:srgbClr val="333333"/>
                </a:solidFill>
                <a:highlight>
                  <a:srgbClr val="FFFFFF"/>
                </a:highlight>
                <a:latin typeface="Georgia"/>
                <a:ea typeface="Georgia"/>
                <a:cs typeface="Georgia"/>
                <a:sym typeface="Georgia"/>
              </a:rPr>
              <a:t>As the RNN analyzes the sequential features of the input, an output is returned to the analysis step in a feedback loop, allowing the current feature to be analyzed in the context of the previous features. Since each step requires feedback from the previous step, RNNs are unable to take advantage of Massive Parallel Processing (MPP) as CNNs can.</a:t>
            </a:r>
            <a:endParaRPr sz="1300">
              <a:solidFill>
                <a:srgbClr val="333333"/>
              </a:solidFill>
              <a:highlight>
                <a:srgbClr val="FFFFFF"/>
              </a:highlight>
              <a:latin typeface="Georgia"/>
              <a:ea typeface="Georgia"/>
              <a:cs typeface="Georgia"/>
              <a:sym typeface="Georgia"/>
            </a:endParaRPr>
          </a:p>
          <a:p>
            <a:pPr indent="0" lvl="0" marL="0" rtl="0" algn="l">
              <a:lnSpc>
                <a:spcPct val="165000"/>
              </a:lnSpc>
              <a:spcBef>
                <a:spcPts val="1500"/>
              </a:spcBef>
              <a:spcAft>
                <a:spcPts val="0"/>
              </a:spcAft>
              <a:buNone/>
            </a:pPr>
            <a:r>
              <a:rPr lang="en" sz="1300">
                <a:solidFill>
                  <a:srgbClr val="333333"/>
                </a:solidFill>
                <a:highlight>
                  <a:srgbClr val="FFFFFF"/>
                </a:highlight>
                <a:latin typeface="Georgia"/>
                <a:ea typeface="Georgia"/>
                <a:cs typeface="Georgia"/>
                <a:sym typeface="Georgia"/>
              </a:rPr>
              <a:t>When an RNN is trained, it is taught what weight to assign to each input feature, which then determines what information is passed back to the feedback loop according to gradient descent. This process, which creates the “short-term memory” of an RNN, is known as Backpropagation Through Time (BPTT).</a:t>
            </a:r>
            <a:endParaRPr sz="1300">
              <a:solidFill>
                <a:srgbClr val="333333"/>
              </a:solidFill>
              <a:highlight>
                <a:srgbClr val="FFFFFF"/>
              </a:highlight>
              <a:latin typeface="Georgia"/>
              <a:ea typeface="Georgia"/>
              <a:cs typeface="Georgia"/>
              <a:sym typeface="Georgia"/>
            </a:endParaRPr>
          </a:p>
          <a:p>
            <a:pPr indent="0" lvl="0" marL="0" rtl="0" algn="l">
              <a:spcBef>
                <a:spcPts val="1500"/>
              </a:spcBef>
              <a:spcAft>
                <a:spcPts val="0"/>
              </a:spcAft>
              <a:buNone/>
            </a:pPr>
            <a:r>
              <a:t/>
            </a:r>
            <a:endParaRPr sz="1100">
              <a:solidFill>
                <a:srgbClr val="333333"/>
              </a:solidFill>
              <a:latin typeface="Georgia"/>
              <a:ea typeface="Georgia"/>
              <a:cs typeface="Georgia"/>
              <a:sym typeface="Georgia"/>
            </a:endParaRPr>
          </a:p>
          <a:p>
            <a:pPr indent="0" lvl="0" marL="0" rtl="0" algn="l">
              <a:spcBef>
                <a:spcPts val="0"/>
              </a:spcBef>
              <a:spcAft>
                <a:spcPts val="1600"/>
              </a:spcAft>
              <a:buNone/>
            </a:pPr>
            <a:r>
              <a:t/>
            </a:r>
            <a:endParaRPr>
              <a:solidFill>
                <a:srgbClr val="333333"/>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261475"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highlight>
                <a:schemeClr val="lt1"/>
              </a:highlight>
            </a:endParaRPr>
          </a:p>
          <a:p>
            <a:pPr indent="0" lvl="0" marL="0" rtl="0" algn="l">
              <a:spcBef>
                <a:spcPts val="0"/>
              </a:spcBef>
              <a:spcAft>
                <a:spcPts val="0"/>
              </a:spcAft>
              <a:buNone/>
            </a:pPr>
            <a:r>
              <a:rPr b="1" lang="en" sz="2400">
                <a:highlight>
                  <a:schemeClr val="lt1"/>
                </a:highlight>
              </a:rPr>
              <a:t>I</a:t>
            </a:r>
            <a:r>
              <a:rPr b="1" lang="en" sz="2400">
                <a:highlight>
                  <a:schemeClr val="lt1"/>
                </a:highlight>
              </a:rPr>
              <a:t>llustration of RNN architecture feedback loop</a:t>
            </a:r>
            <a:endParaRPr b="1" sz="3300"/>
          </a:p>
          <a:p>
            <a:pPr indent="0" lvl="0" marL="0" rtl="0" algn="l">
              <a:spcBef>
                <a:spcPts val="0"/>
              </a:spcBef>
              <a:spcAft>
                <a:spcPts val="0"/>
              </a:spcAft>
              <a:buNone/>
            </a:pPr>
            <a:r>
              <a:t/>
            </a:r>
            <a:endParaRPr sz="3700"/>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65000"/>
              </a:lnSpc>
              <a:spcBef>
                <a:spcPts val="0"/>
              </a:spcBef>
              <a:spcAft>
                <a:spcPts val="0"/>
              </a:spcAft>
              <a:buNone/>
            </a:pPr>
            <a:r>
              <a:rPr lang="en" sz="1300">
                <a:solidFill>
                  <a:srgbClr val="333333"/>
                </a:solidFill>
                <a:highlight>
                  <a:schemeClr val="lt1"/>
                </a:highlight>
                <a:latin typeface="Georgia"/>
                <a:ea typeface="Georgia"/>
                <a:cs typeface="Georgia"/>
                <a:sym typeface="Georgia"/>
              </a:rPr>
              <a:t>RNNs are currently being applied to several applications,</a:t>
            </a:r>
            <a:br>
              <a:rPr lang="en" sz="1300">
                <a:solidFill>
                  <a:srgbClr val="333333"/>
                </a:solidFill>
                <a:highlight>
                  <a:schemeClr val="lt1"/>
                </a:highlight>
                <a:latin typeface="Georgia"/>
                <a:ea typeface="Georgia"/>
                <a:cs typeface="Georgia"/>
                <a:sym typeface="Georgia"/>
              </a:rPr>
            </a:br>
            <a:r>
              <a:rPr lang="en" sz="1300">
                <a:solidFill>
                  <a:srgbClr val="333333"/>
                </a:solidFill>
                <a:highlight>
                  <a:schemeClr val="lt1"/>
                </a:highlight>
                <a:latin typeface="Georgia"/>
                <a:ea typeface="Georgia"/>
                <a:cs typeface="Georgia"/>
                <a:sym typeface="Georgia"/>
              </a:rPr>
              <a:t> including:</a:t>
            </a:r>
            <a:endParaRPr sz="1300">
              <a:solidFill>
                <a:srgbClr val="333333"/>
              </a:solidFill>
              <a:highlight>
                <a:schemeClr val="lt1"/>
              </a:highlight>
              <a:latin typeface="Georgia"/>
              <a:ea typeface="Georgia"/>
              <a:cs typeface="Georgia"/>
              <a:sym typeface="Georgia"/>
            </a:endParaRPr>
          </a:p>
          <a:p>
            <a:pPr indent="-311150" lvl="0" marL="457200" rtl="0" algn="l">
              <a:lnSpc>
                <a:spcPct val="165000"/>
              </a:lnSpc>
              <a:spcBef>
                <a:spcPts val="1900"/>
              </a:spcBef>
              <a:spcAft>
                <a:spcPts val="0"/>
              </a:spcAft>
              <a:buClr>
                <a:srgbClr val="333333"/>
              </a:buClr>
              <a:buSzPts val="1300"/>
              <a:buChar char="●"/>
            </a:pPr>
            <a:r>
              <a:rPr b="1" lang="en" sz="1300">
                <a:solidFill>
                  <a:srgbClr val="333333"/>
                </a:solidFill>
                <a:highlight>
                  <a:schemeClr val="lt1"/>
                </a:highlight>
                <a:latin typeface="Georgia"/>
                <a:ea typeface="Georgia"/>
                <a:cs typeface="Georgia"/>
                <a:sym typeface="Georgia"/>
              </a:rPr>
              <a:t>Temporal analysis</a:t>
            </a:r>
            <a:r>
              <a:rPr lang="en" sz="1300">
                <a:solidFill>
                  <a:srgbClr val="333333"/>
                </a:solidFill>
                <a:highlight>
                  <a:schemeClr val="lt1"/>
                </a:highlight>
                <a:latin typeface="Georgia"/>
                <a:ea typeface="Georgia"/>
                <a:cs typeface="Georgia"/>
                <a:sym typeface="Georgia"/>
              </a:rPr>
              <a:t>—time-series anomaly </a:t>
            </a:r>
            <a:br>
              <a:rPr lang="en" sz="1300">
                <a:solidFill>
                  <a:srgbClr val="333333"/>
                </a:solidFill>
                <a:highlight>
                  <a:schemeClr val="lt1"/>
                </a:highlight>
                <a:latin typeface="Georgia"/>
                <a:ea typeface="Georgia"/>
                <a:cs typeface="Georgia"/>
                <a:sym typeface="Georgia"/>
              </a:rPr>
            </a:br>
            <a:r>
              <a:rPr lang="en" sz="1300">
                <a:solidFill>
                  <a:srgbClr val="333333"/>
                </a:solidFill>
                <a:highlight>
                  <a:schemeClr val="lt1"/>
                </a:highlight>
                <a:latin typeface="Georgia"/>
                <a:ea typeface="Georgia"/>
                <a:cs typeface="Georgia"/>
                <a:sym typeface="Georgia"/>
              </a:rPr>
              <a:t>detection and time-series prediction</a:t>
            </a:r>
            <a:endParaRPr sz="1300">
              <a:solidFill>
                <a:srgbClr val="333333"/>
              </a:solidFill>
              <a:highlight>
                <a:schemeClr val="lt1"/>
              </a:highlight>
              <a:latin typeface="Georgia"/>
              <a:ea typeface="Georgia"/>
              <a:cs typeface="Georgia"/>
              <a:sym typeface="Georgia"/>
            </a:endParaRPr>
          </a:p>
          <a:p>
            <a:pPr indent="-311150" lvl="0" marL="457200" rtl="0" algn="l">
              <a:lnSpc>
                <a:spcPct val="165000"/>
              </a:lnSpc>
              <a:spcBef>
                <a:spcPts val="0"/>
              </a:spcBef>
              <a:spcAft>
                <a:spcPts val="0"/>
              </a:spcAft>
              <a:buClr>
                <a:srgbClr val="333333"/>
              </a:buClr>
              <a:buSzPts val="1300"/>
              <a:buChar char="●"/>
            </a:pPr>
            <a:r>
              <a:rPr b="1" lang="en" sz="1300">
                <a:solidFill>
                  <a:srgbClr val="333333"/>
                </a:solidFill>
                <a:highlight>
                  <a:schemeClr val="lt1"/>
                </a:highlight>
                <a:latin typeface="Georgia"/>
                <a:ea typeface="Georgia"/>
                <a:cs typeface="Georgia"/>
                <a:sym typeface="Georgia"/>
              </a:rPr>
              <a:t>Computer vision</a:t>
            </a:r>
            <a:r>
              <a:rPr lang="en" sz="1300">
                <a:solidFill>
                  <a:srgbClr val="333333"/>
                </a:solidFill>
                <a:highlight>
                  <a:schemeClr val="lt1"/>
                </a:highlight>
                <a:latin typeface="Georgia"/>
                <a:ea typeface="Georgia"/>
                <a:cs typeface="Georgia"/>
                <a:sym typeface="Georgia"/>
              </a:rPr>
              <a:t>—Image description, video </a:t>
            </a:r>
            <a:br>
              <a:rPr lang="en" sz="1300">
                <a:solidFill>
                  <a:srgbClr val="333333"/>
                </a:solidFill>
                <a:highlight>
                  <a:schemeClr val="lt1"/>
                </a:highlight>
                <a:latin typeface="Georgia"/>
                <a:ea typeface="Georgia"/>
                <a:cs typeface="Georgia"/>
                <a:sym typeface="Georgia"/>
              </a:rPr>
            </a:br>
            <a:r>
              <a:rPr lang="en" sz="1300">
                <a:solidFill>
                  <a:srgbClr val="333333"/>
                </a:solidFill>
                <a:highlight>
                  <a:schemeClr val="lt1"/>
                </a:highlight>
                <a:latin typeface="Georgia"/>
                <a:ea typeface="Georgia"/>
                <a:cs typeface="Georgia"/>
                <a:sym typeface="Georgia"/>
              </a:rPr>
              <a:t>tagging and video analysis</a:t>
            </a:r>
            <a:endParaRPr sz="1300">
              <a:solidFill>
                <a:srgbClr val="333333"/>
              </a:solidFill>
              <a:highlight>
                <a:schemeClr val="lt1"/>
              </a:highlight>
              <a:latin typeface="Georgia"/>
              <a:ea typeface="Georgia"/>
              <a:cs typeface="Georgia"/>
              <a:sym typeface="Georgia"/>
            </a:endParaRPr>
          </a:p>
          <a:p>
            <a:pPr indent="-311150" lvl="0" marL="457200" rtl="0" algn="l">
              <a:lnSpc>
                <a:spcPct val="165000"/>
              </a:lnSpc>
              <a:spcBef>
                <a:spcPts val="0"/>
              </a:spcBef>
              <a:spcAft>
                <a:spcPts val="0"/>
              </a:spcAft>
              <a:buClr>
                <a:srgbClr val="333333"/>
              </a:buClr>
              <a:buSzPts val="1300"/>
              <a:buChar char="●"/>
            </a:pPr>
            <a:r>
              <a:rPr b="1" lang="en" sz="1300">
                <a:solidFill>
                  <a:srgbClr val="333333"/>
                </a:solidFill>
                <a:highlight>
                  <a:schemeClr val="lt1"/>
                </a:highlight>
                <a:latin typeface="Georgia"/>
                <a:ea typeface="Georgia"/>
                <a:cs typeface="Georgia"/>
                <a:sym typeface="Georgia"/>
              </a:rPr>
              <a:t>NLP</a:t>
            </a:r>
            <a:r>
              <a:rPr lang="en" sz="1300">
                <a:solidFill>
                  <a:srgbClr val="333333"/>
                </a:solidFill>
                <a:highlight>
                  <a:schemeClr val="lt1"/>
                </a:highlight>
                <a:latin typeface="Georgia"/>
                <a:ea typeface="Georgia"/>
                <a:cs typeface="Georgia"/>
                <a:sym typeface="Georgia"/>
              </a:rPr>
              <a:t>—Sentiment analysis, speech recognition,</a:t>
            </a:r>
            <a:br>
              <a:rPr lang="en" sz="1300">
                <a:solidFill>
                  <a:srgbClr val="333333"/>
                </a:solidFill>
                <a:highlight>
                  <a:schemeClr val="lt1"/>
                </a:highlight>
                <a:latin typeface="Georgia"/>
                <a:ea typeface="Georgia"/>
                <a:cs typeface="Georgia"/>
                <a:sym typeface="Georgia"/>
              </a:rPr>
            </a:br>
            <a:r>
              <a:rPr lang="en" sz="1300">
                <a:solidFill>
                  <a:srgbClr val="333333"/>
                </a:solidFill>
                <a:highlight>
                  <a:schemeClr val="lt1"/>
                </a:highlight>
                <a:latin typeface="Georgia"/>
                <a:ea typeface="Georgia"/>
                <a:cs typeface="Georgia"/>
                <a:sym typeface="Georgia"/>
              </a:rPr>
              <a:t> language modeling, machine translation and</a:t>
            </a:r>
            <a:br>
              <a:rPr lang="en" sz="1300">
                <a:solidFill>
                  <a:srgbClr val="333333"/>
                </a:solidFill>
                <a:highlight>
                  <a:schemeClr val="lt1"/>
                </a:highlight>
                <a:latin typeface="Georgia"/>
                <a:ea typeface="Georgia"/>
                <a:cs typeface="Georgia"/>
                <a:sym typeface="Georgia"/>
              </a:rPr>
            </a:br>
            <a:r>
              <a:rPr lang="en" sz="1300">
                <a:solidFill>
                  <a:srgbClr val="333333"/>
                </a:solidFill>
                <a:highlight>
                  <a:schemeClr val="lt1"/>
                </a:highlight>
                <a:latin typeface="Georgia"/>
                <a:ea typeface="Georgia"/>
                <a:cs typeface="Georgia"/>
                <a:sym typeface="Georgia"/>
              </a:rPr>
              <a:t> text generation</a:t>
            </a:r>
            <a:endParaRPr sz="1300">
              <a:solidFill>
                <a:srgbClr val="333333"/>
              </a:solidFill>
              <a:highlight>
                <a:schemeClr val="lt1"/>
              </a:highlight>
              <a:latin typeface="Georgia"/>
              <a:ea typeface="Georgia"/>
              <a:cs typeface="Georgia"/>
              <a:sym typeface="Georgia"/>
            </a:endParaRPr>
          </a:p>
          <a:p>
            <a:pPr indent="0" lvl="0" marL="0" rtl="0" algn="l">
              <a:spcBef>
                <a:spcPts val="2100"/>
              </a:spcBef>
              <a:spcAft>
                <a:spcPts val="0"/>
              </a:spcAft>
              <a:buNone/>
            </a:pPr>
            <a:r>
              <a:t/>
            </a:r>
            <a:endParaRPr sz="1200">
              <a:solidFill>
                <a:srgbClr val="333333"/>
              </a:solidFill>
              <a:latin typeface="Georgia"/>
              <a:ea typeface="Georgia"/>
              <a:cs typeface="Georgia"/>
              <a:sym typeface="Georgia"/>
            </a:endParaRPr>
          </a:p>
          <a:p>
            <a:pPr indent="0" lvl="0" marL="0" rtl="0" algn="l">
              <a:spcBef>
                <a:spcPts val="1600"/>
              </a:spcBef>
              <a:spcAft>
                <a:spcPts val="1600"/>
              </a:spcAft>
              <a:buNone/>
            </a:pPr>
            <a:r>
              <a:t/>
            </a:r>
            <a:endParaRPr>
              <a:solidFill>
                <a:srgbClr val="333333"/>
              </a:solidFill>
              <a:latin typeface="Georgia"/>
              <a:ea typeface="Georgia"/>
              <a:cs typeface="Georgia"/>
              <a:sym typeface="Georgia"/>
            </a:endParaRPr>
          </a:p>
        </p:txBody>
      </p:sp>
      <p:pic>
        <p:nvPicPr>
          <p:cNvPr id="149" name="Google Shape;149;p23"/>
          <p:cNvPicPr preferRelativeResize="0"/>
          <p:nvPr/>
        </p:nvPicPr>
        <p:blipFill rotWithShape="1">
          <a:blip r:embed="rId3">
            <a:alphaModFix/>
          </a:blip>
          <a:srcRect b="19079" l="-33469" r="33469" t="-19080"/>
          <a:stretch/>
        </p:blipFill>
        <p:spPr>
          <a:xfrm>
            <a:off x="2812825" y="376750"/>
            <a:ext cx="5555475" cy="3390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Experimental Results</a:t>
            </a:r>
            <a:endParaRPr b="1">
              <a:latin typeface="Georgia"/>
              <a:ea typeface="Georgia"/>
              <a:cs typeface="Georgia"/>
              <a:sym typeface="Georgia"/>
            </a:endParaRPr>
          </a:p>
        </p:txBody>
      </p:sp>
      <p:sp>
        <p:nvSpPr>
          <p:cNvPr id="155" name="Google Shape;155;p24"/>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333333"/>
                </a:solidFill>
                <a:latin typeface="Georgia"/>
                <a:ea typeface="Georgia"/>
                <a:cs typeface="Georgia"/>
                <a:sym typeface="Georgia"/>
              </a:rPr>
              <a:t>● Model Fits Properly</a:t>
            </a:r>
            <a:endParaRPr>
              <a:solidFill>
                <a:srgbClr val="333333"/>
              </a:solidFill>
              <a:latin typeface="Georgia"/>
              <a:ea typeface="Georgia"/>
              <a:cs typeface="Georgia"/>
              <a:sym typeface="Georgia"/>
            </a:endParaRPr>
          </a:p>
        </p:txBody>
      </p:sp>
      <p:pic>
        <p:nvPicPr>
          <p:cNvPr id="156" name="Google Shape;156;p24"/>
          <p:cNvPicPr preferRelativeResize="0"/>
          <p:nvPr/>
        </p:nvPicPr>
        <p:blipFill>
          <a:blip r:embed="rId3">
            <a:alphaModFix/>
          </a:blip>
          <a:stretch>
            <a:fillRect/>
          </a:stretch>
        </p:blipFill>
        <p:spPr>
          <a:xfrm>
            <a:off x="90700" y="1400675"/>
            <a:ext cx="8520600" cy="3339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Conclusion</a:t>
            </a:r>
            <a:endParaRPr b="1">
              <a:latin typeface="Georgia"/>
              <a:ea typeface="Georgia"/>
              <a:cs typeface="Georgia"/>
              <a:sym typeface="Georgia"/>
            </a:endParaRPr>
          </a:p>
        </p:txBody>
      </p:sp>
      <p:sp>
        <p:nvSpPr>
          <p:cNvPr id="162" name="Google Shape;162;p25"/>
          <p:cNvSpPr txBox="1"/>
          <p:nvPr>
            <p:ph idx="1" type="body"/>
          </p:nvPr>
        </p:nvSpPr>
        <p:spPr>
          <a:xfrm>
            <a:off x="311700" y="12097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333333"/>
              </a:buClr>
              <a:buSzPts val="2000"/>
              <a:buFont typeface="Georgia"/>
              <a:buChar char="●"/>
            </a:pPr>
            <a:r>
              <a:rPr lang="en" sz="2000">
                <a:solidFill>
                  <a:srgbClr val="333333"/>
                </a:solidFill>
                <a:latin typeface="Georgia"/>
                <a:ea typeface="Georgia"/>
                <a:cs typeface="Georgia"/>
                <a:sym typeface="Georgia"/>
              </a:rPr>
              <a:t>Stock price prediction is a complex problem.</a:t>
            </a:r>
            <a:endParaRPr sz="2000">
              <a:solidFill>
                <a:srgbClr val="333333"/>
              </a:solidFill>
              <a:latin typeface="Georgia"/>
              <a:ea typeface="Georgia"/>
              <a:cs typeface="Georgia"/>
              <a:sym typeface="Georgia"/>
            </a:endParaRPr>
          </a:p>
          <a:p>
            <a:pPr indent="0" lvl="0" marL="457200" rtl="0" algn="l">
              <a:spcBef>
                <a:spcPts val="1600"/>
              </a:spcBef>
              <a:spcAft>
                <a:spcPts val="0"/>
              </a:spcAft>
              <a:buNone/>
            </a:pPr>
            <a:r>
              <a:t/>
            </a:r>
            <a:endParaRPr sz="2000">
              <a:solidFill>
                <a:srgbClr val="333333"/>
              </a:solidFill>
              <a:latin typeface="Georgia"/>
              <a:ea typeface="Georgia"/>
              <a:cs typeface="Georgia"/>
              <a:sym typeface="Georgia"/>
            </a:endParaRPr>
          </a:p>
          <a:p>
            <a:pPr indent="-355600" lvl="0" marL="457200" rtl="0" algn="l">
              <a:spcBef>
                <a:spcPts val="1600"/>
              </a:spcBef>
              <a:spcAft>
                <a:spcPts val="0"/>
              </a:spcAft>
              <a:buClr>
                <a:srgbClr val="333333"/>
              </a:buClr>
              <a:buSzPts val="2000"/>
              <a:buFont typeface="Georgia"/>
              <a:buChar char="●"/>
            </a:pPr>
            <a:r>
              <a:rPr lang="en" sz="2000">
                <a:solidFill>
                  <a:srgbClr val="333333"/>
                </a:solidFill>
                <a:latin typeface="Georgia"/>
                <a:ea typeface="Georgia"/>
                <a:cs typeface="Georgia"/>
                <a:sym typeface="Georgia"/>
              </a:rPr>
              <a:t>Machine Learning model does not worked well as compared to Deep Learning model .</a:t>
            </a:r>
            <a:endParaRPr sz="2000">
              <a:solidFill>
                <a:srgbClr val="333333"/>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1618625"/>
            <a:ext cx="8520600" cy="21618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7500">
                <a:latin typeface="Georgia"/>
                <a:ea typeface="Georgia"/>
                <a:cs typeface="Georgia"/>
                <a:sym typeface="Georgia"/>
              </a:rPr>
              <a:t>THANKYOU</a:t>
            </a:r>
            <a:endParaRPr sz="7500">
              <a:latin typeface="Georgia"/>
              <a:ea typeface="Georgia"/>
              <a:cs typeface="Georgia"/>
              <a:sym typeface="Georgia"/>
            </a:endParaRPr>
          </a:p>
        </p:txBody>
      </p:sp>
      <p:sp>
        <p:nvSpPr>
          <p:cNvPr id="168" name="Google Shape;168;p26"/>
          <p:cNvSpPr/>
          <p:nvPr/>
        </p:nvSpPr>
        <p:spPr>
          <a:xfrm>
            <a:off x="964500" y="50"/>
            <a:ext cx="964500" cy="9645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0" y="50"/>
            <a:ext cx="964500" cy="964500"/>
          </a:xfrm>
          <a:prstGeom prst="rtTriangl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rot="10800000">
            <a:off x="-5" y="60"/>
            <a:ext cx="964500" cy="964500"/>
          </a:xfrm>
          <a:prstGeom prst="rtTriangl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rot="5400000">
            <a:off x="1929048" y="59"/>
            <a:ext cx="964500" cy="964500"/>
          </a:xfrm>
          <a:prstGeom prst="rtTriangl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Introduction</a:t>
            </a:r>
            <a:endParaRPr b="1">
              <a:latin typeface="Georgia"/>
              <a:ea typeface="Georgia"/>
              <a:cs typeface="Georgia"/>
              <a:sym typeface="Georgia"/>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latin typeface="Georgia"/>
                <a:ea typeface="Georgia"/>
                <a:cs typeface="Georgia"/>
                <a:sym typeface="Georgia"/>
              </a:rPr>
              <a:t>● </a:t>
            </a:r>
            <a:r>
              <a:rPr lang="en">
                <a:solidFill>
                  <a:srgbClr val="333333"/>
                </a:solidFill>
                <a:latin typeface="Georgia"/>
                <a:ea typeface="Georgia"/>
                <a:cs typeface="Georgia"/>
                <a:sym typeface="Georgia"/>
              </a:rPr>
              <a:t>A stock market is a public market for the trading of company stock. </a:t>
            </a:r>
            <a:endParaRPr>
              <a:solidFill>
                <a:srgbClr val="333333"/>
              </a:solidFill>
              <a:latin typeface="Georgia"/>
              <a:ea typeface="Georgia"/>
              <a:cs typeface="Georgia"/>
              <a:sym typeface="Georgia"/>
            </a:endParaRPr>
          </a:p>
          <a:p>
            <a:pPr indent="0" lvl="0" marL="0" rtl="0" algn="l">
              <a:spcBef>
                <a:spcPts val="1600"/>
              </a:spcBef>
              <a:spcAft>
                <a:spcPts val="0"/>
              </a:spcAft>
              <a:buNone/>
            </a:pPr>
            <a:r>
              <a:rPr lang="en">
                <a:solidFill>
                  <a:srgbClr val="333333"/>
                </a:solidFill>
                <a:latin typeface="Georgia"/>
                <a:ea typeface="Georgia"/>
                <a:cs typeface="Georgia"/>
                <a:sym typeface="Georgia"/>
              </a:rPr>
              <a:t>● Stock market allows us to buy and sell units of stocks (ownership) of a company. </a:t>
            </a:r>
            <a:endParaRPr>
              <a:solidFill>
                <a:srgbClr val="333333"/>
              </a:solidFill>
              <a:latin typeface="Georgia"/>
              <a:ea typeface="Georgia"/>
              <a:cs typeface="Georgia"/>
              <a:sym typeface="Georgia"/>
            </a:endParaRPr>
          </a:p>
          <a:p>
            <a:pPr indent="0" lvl="0" marL="0" rtl="0" algn="l">
              <a:spcBef>
                <a:spcPts val="1600"/>
              </a:spcBef>
              <a:spcAft>
                <a:spcPts val="1600"/>
              </a:spcAft>
              <a:buNone/>
            </a:pPr>
            <a:r>
              <a:rPr lang="en">
                <a:solidFill>
                  <a:srgbClr val="333333"/>
                </a:solidFill>
                <a:latin typeface="Georgia"/>
                <a:ea typeface="Georgia"/>
                <a:cs typeface="Georgia"/>
                <a:sym typeface="Georgia"/>
              </a:rPr>
              <a:t>● If the company’s profits go up,then we own some of the profits and if they go down, then we lose profits with them. </a:t>
            </a:r>
            <a:endParaRPr>
              <a:solidFill>
                <a:srgbClr val="333333"/>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Objective</a:t>
            </a:r>
            <a:endParaRPr b="1">
              <a:latin typeface="Georgia"/>
              <a:ea typeface="Georgia"/>
              <a:cs typeface="Georgia"/>
              <a:sym typeface="Georgia"/>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latin typeface="Georgia"/>
                <a:ea typeface="Georgia"/>
                <a:cs typeface="Georgia"/>
                <a:sym typeface="Georgia"/>
              </a:rPr>
              <a:t>● To accurately predict the future closing value of a given stock across a given period of time in the future. </a:t>
            </a:r>
            <a:endParaRPr>
              <a:solidFill>
                <a:srgbClr val="333333"/>
              </a:solidFill>
              <a:latin typeface="Georgia"/>
              <a:ea typeface="Georgia"/>
              <a:cs typeface="Georgia"/>
              <a:sym typeface="Georgia"/>
            </a:endParaRPr>
          </a:p>
          <a:p>
            <a:pPr indent="0" lvl="0" marL="0" rtl="0" algn="l">
              <a:spcBef>
                <a:spcPts val="1600"/>
              </a:spcBef>
              <a:spcAft>
                <a:spcPts val="1600"/>
              </a:spcAft>
              <a:buNone/>
            </a:pPr>
            <a:r>
              <a:rPr lang="en">
                <a:solidFill>
                  <a:srgbClr val="333333"/>
                </a:solidFill>
                <a:latin typeface="Georgia"/>
                <a:ea typeface="Georgia"/>
                <a:cs typeface="Georgia"/>
                <a:sym typeface="Georgia"/>
              </a:rPr>
              <a:t>● Use different machine learning and deep learning models available and compare them to get more accurate prediction of the model.</a:t>
            </a:r>
            <a:endParaRPr>
              <a:solidFill>
                <a:srgbClr val="333333"/>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86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Dataset</a:t>
            </a:r>
            <a:endParaRPr b="1">
              <a:latin typeface="Georgia"/>
              <a:ea typeface="Georgia"/>
              <a:cs typeface="Georgia"/>
              <a:sym typeface="Georgia"/>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latin typeface="Georgia"/>
                <a:ea typeface="Georgia"/>
                <a:cs typeface="Georgia"/>
                <a:sym typeface="Georgia"/>
              </a:rPr>
              <a:t>The dataset used in this project is of the </a:t>
            </a:r>
            <a:r>
              <a:rPr b="1" lang="en">
                <a:solidFill>
                  <a:srgbClr val="333333"/>
                </a:solidFill>
                <a:highlight>
                  <a:srgbClr val="FFFFFF"/>
                </a:highlight>
                <a:latin typeface="Georgia"/>
                <a:ea typeface="Georgia"/>
                <a:cs typeface="Georgia"/>
                <a:sym typeface="Georgia"/>
              </a:rPr>
              <a:t>Tata Global Beverages Limited </a:t>
            </a:r>
            <a:r>
              <a:rPr lang="en">
                <a:solidFill>
                  <a:srgbClr val="333333"/>
                </a:solidFill>
                <a:highlight>
                  <a:srgbClr val="FFFFFF"/>
                </a:highlight>
                <a:latin typeface="Georgia"/>
                <a:ea typeface="Georgia"/>
                <a:cs typeface="Georgia"/>
                <a:sym typeface="Georgia"/>
              </a:rPr>
              <a:t>from </a:t>
            </a:r>
            <a:r>
              <a:rPr b="1" lang="en">
                <a:solidFill>
                  <a:srgbClr val="333333"/>
                </a:solidFill>
                <a:highlight>
                  <a:srgbClr val="FFFFFF"/>
                </a:highlight>
                <a:latin typeface="Georgia"/>
                <a:ea typeface="Georgia"/>
                <a:cs typeface="Georgia"/>
                <a:sym typeface="Georgia"/>
              </a:rPr>
              <a:t>Quandl.</a:t>
            </a:r>
            <a:r>
              <a:rPr lang="en">
                <a:solidFill>
                  <a:srgbClr val="333333"/>
                </a:solidFill>
                <a:highlight>
                  <a:srgbClr val="FFFFFF"/>
                </a:highlight>
                <a:latin typeface="Georgia"/>
                <a:ea typeface="Georgia"/>
                <a:cs typeface="Georgia"/>
                <a:sym typeface="Georgia"/>
              </a:rPr>
              <a:t>This is a series of data points indexed in time series.</a:t>
            </a:r>
            <a:endParaRPr>
              <a:solidFill>
                <a:srgbClr val="333333"/>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050">
              <a:solidFill>
                <a:srgbClr val="333333"/>
              </a:solidFill>
              <a:highlight>
                <a:srgbClr val="FFFFFE"/>
              </a:highlight>
              <a:latin typeface="Georgia"/>
              <a:ea typeface="Georgia"/>
              <a:cs typeface="Georgia"/>
              <a:sym typeface="Georgia"/>
            </a:endParaRPr>
          </a:p>
          <a:p>
            <a:pPr indent="0" lvl="0" marL="0" rtl="0" algn="l">
              <a:spcBef>
                <a:spcPts val="1600"/>
              </a:spcBef>
              <a:spcAft>
                <a:spcPts val="1600"/>
              </a:spcAft>
              <a:buNone/>
            </a:pPr>
            <a:r>
              <a:rPr lang="en">
                <a:solidFill>
                  <a:srgbClr val="333333"/>
                </a:solidFill>
                <a:latin typeface="Georgia"/>
                <a:ea typeface="Georgia"/>
                <a:cs typeface="Georgia"/>
                <a:sym typeface="Georgia"/>
              </a:rPr>
              <a:t>from </a:t>
            </a:r>
            <a:endParaRPr>
              <a:solidFill>
                <a:srgbClr val="333333"/>
              </a:solidFill>
              <a:latin typeface="Georgia"/>
              <a:ea typeface="Georgia"/>
              <a:cs typeface="Georgia"/>
              <a:sym typeface="Georgia"/>
            </a:endParaRPr>
          </a:p>
        </p:txBody>
      </p:sp>
      <p:pic>
        <p:nvPicPr>
          <p:cNvPr id="106" name="Google Shape;106;p16"/>
          <p:cNvPicPr preferRelativeResize="0"/>
          <p:nvPr/>
        </p:nvPicPr>
        <p:blipFill>
          <a:blip r:embed="rId3">
            <a:alphaModFix/>
          </a:blip>
          <a:stretch>
            <a:fillRect/>
          </a:stretch>
        </p:blipFill>
        <p:spPr>
          <a:xfrm>
            <a:off x="424750" y="2178550"/>
            <a:ext cx="7410450" cy="215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Flow Process/Steps</a:t>
            </a:r>
            <a:endParaRPr b="1">
              <a:latin typeface="Georgia"/>
              <a:ea typeface="Georgia"/>
              <a:cs typeface="Georgia"/>
              <a:sym typeface="Georgia"/>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333333"/>
              </a:buClr>
              <a:buSzPts val="1700"/>
              <a:buFont typeface="Georgia"/>
              <a:buChar char="●"/>
            </a:pPr>
            <a:r>
              <a:rPr lang="en" sz="1700">
                <a:solidFill>
                  <a:srgbClr val="333333"/>
                </a:solidFill>
                <a:highlight>
                  <a:srgbClr val="FFFFFF"/>
                </a:highlight>
                <a:latin typeface="Georgia"/>
                <a:ea typeface="Georgia"/>
                <a:cs typeface="Georgia"/>
                <a:sym typeface="Georgia"/>
              </a:rPr>
              <a:t>Imports Libraries</a:t>
            </a:r>
            <a:endParaRPr sz="1700">
              <a:solidFill>
                <a:srgbClr val="333333"/>
              </a:solidFill>
              <a:highlight>
                <a:srgbClr val="FFFFFF"/>
              </a:highlight>
              <a:latin typeface="Georgia"/>
              <a:ea typeface="Georgia"/>
              <a:cs typeface="Georgia"/>
              <a:sym typeface="Georgia"/>
            </a:endParaRPr>
          </a:p>
          <a:p>
            <a:pPr indent="-336550" lvl="0" marL="457200" rtl="0" algn="l">
              <a:spcBef>
                <a:spcPts val="0"/>
              </a:spcBef>
              <a:spcAft>
                <a:spcPts val="0"/>
              </a:spcAft>
              <a:buClr>
                <a:srgbClr val="333333"/>
              </a:buClr>
              <a:buSzPts val="1700"/>
              <a:buFont typeface="Georgia"/>
              <a:buChar char="●"/>
            </a:pPr>
            <a:r>
              <a:rPr lang="en" sz="1700">
                <a:solidFill>
                  <a:srgbClr val="333333"/>
                </a:solidFill>
                <a:highlight>
                  <a:srgbClr val="FFFFFF"/>
                </a:highlight>
                <a:latin typeface="Georgia"/>
                <a:ea typeface="Georgia"/>
                <a:cs typeface="Georgia"/>
                <a:sym typeface="Georgia"/>
              </a:rPr>
              <a:t>Read the dataset</a:t>
            </a:r>
            <a:endParaRPr sz="1700">
              <a:solidFill>
                <a:srgbClr val="333333"/>
              </a:solidFill>
              <a:highlight>
                <a:srgbClr val="FFFFFF"/>
              </a:highlight>
              <a:latin typeface="Georgia"/>
              <a:ea typeface="Georgia"/>
              <a:cs typeface="Georgia"/>
              <a:sym typeface="Georgia"/>
            </a:endParaRPr>
          </a:p>
          <a:p>
            <a:pPr indent="-336550" lvl="0" marL="457200" rtl="0" algn="l">
              <a:spcBef>
                <a:spcPts val="0"/>
              </a:spcBef>
              <a:spcAft>
                <a:spcPts val="0"/>
              </a:spcAft>
              <a:buClr>
                <a:srgbClr val="333333"/>
              </a:buClr>
              <a:buSzPts val="1700"/>
              <a:buFont typeface="Georgia"/>
              <a:buChar char="●"/>
            </a:pPr>
            <a:r>
              <a:rPr lang="en" sz="1700">
                <a:solidFill>
                  <a:srgbClr val="333333"/>
                </a:solidFill>
                <a:highlight>
                  <a:srgbClr val="FFFFFF"/>
                </a:highlight>
                <a:latin typeface="Georgia"/>
                <a:ea typeface="Georgia"/>
                <a:cs typeface="Georgia"/>
                <a:sym typeface="Georgia"/>
              </a:rPr>
              <a:t>Analyze the closing prices from dataframe</a:t>
            </a:r>
            <a:endParaRPr sz="1700">
              <a:solidFill>
                <a:srgbClr val="333333"/>
              </a:solidFill>
              <a:highlight>
                <a:srgbClr val="FFFFFF"/>
              </a:highlight>
              <a:latin typeface="Georgia"/>
              <a:ea typeface="Georgia"/>
              <a:cs typeface="Georgia"/>
              <a:sym typeface="Georgia"/>
            </a:endParaRPr>
          </a:p>
          <a:p>
            <a:pPr indent="-336550" lvl="0" marL="457200" rtl="0" algn="l">
              <a:spcBef>
                <a:spcPts val="0"/>
              </a:spcBef>
              <a:spcAft>
                <a:spcPts val="0"/>
              </a:spcAft>
              <a:buClr>
                <a:srgbClr val="333333"/>
              </a:buClr>
              <a:buSzPts val="1700"/>
              <a:buFont typeface="Georgia"/>
              <a:buChar char="●"/>
            </a:pPr>
            <a:r>
              <a:rPr lang="en" sz="1700">
                <a:solidFill>
                  <a:srgbClr val="333333"/>
                </a:solidFill>
                <a:highlight>
                  <a:srgbClr val="FFFFFF"/>
                </a:highlight>
                <a:latin typeface="Georgia"/>
                <a:ea typeface="Georgia"/>
                <a:cs typeface="Georgia"/>
                <a:sym typeface="Georgia"/>
              </a:rPr>
              <a:t>Sort the dataset on date time and filter “Date” and “Close” columns</a:t>
            </a:r>
            <a:endParaRPr sz="1700">
              <a:solidFill>
                <a:srgbClr val="333333"/>
              </a:solidFill>
              <a:highlight>
                <a:srgbClr val="FFFFFF"/>
              </a:highlight>
              <a:latin typeface="Georgia"/>
              <a:ea typeface="Georgia"/>
              <a:cs typeface="Georgia"/>
              <a:sym typeface="Georgia"/>
            </a:endParaRPr>
          </a:p>
          <a:p>
            <a:pPr indent="-336550" lvl="0" marL="457200" rtl="0" algn="l">
              <a:spcBef>
                <a:spcPts val="0"/>
              </a:spcBef>
              <a:spcAft>
                <a:spcPts val="0"/>
              </a:spcAft>
              <a:buClr>
                <a:srgbClr val="333333"/>
              </a:buClr>
              <a:buSzPts val="1700"/>
              <a:buFont typeface="Georgia"/>
              <a:buChar char="●"/>
            </a:pPr>
            <a:r>
              <a:rPr lang="en" sz="1700">
                <a:solidFill>
                  <a:srgbClr val="333333"/>
                </a:solidFill>
                <a:highlight>
                  <a:srgbClr val="FFFFFF"/>
                </a:highlight>
                <a:latin typeface="Georgia"/>
                <a:ea typeface="Georgia"/>
                <a:cs typeface="Georgia"/>
                <a:sym typeface="Georgia"/>
              </a:rPr>
              <a:t>Normalize the new filtered dataset</a:t>
            </a:r>
            <a:endParaRPr sz="1700">
              <a:solidFill>
                <a:srgbClr val="333333"/>
              </a:solidFill>
              <a:highlight>
                <a:srgbClr val="FFFFFF"/>
              </a:highlight>
              <a:latin typeface="Georgia"/>
              <a:ea typeface="Georgia"/>
              <a:cs typeface="Georgia"/>
              <a:sym typeface="Georgia"/>
            </a:endParaRPr>
          </a:p>
          <a:p>
            <a:pPr indent="-336550" lvl="0" marL="457200" rtl="0" algn="l">
              <a:spcBef>
                <a:spcPts val="0"/>
              </a:spcBef>
              <a:spcAft>
                <a:spcPts val="0"/>
              </a:spcAft>
              <a:buClr>
                <a:srgbClr val="333333"/>
              </a:buClr>
              <a:buSzPts val="1700"/>
              <a:buFont typeface="Georgia"/>
              <a:buChar char="●"/>
            </a:pPr>
            <a:r>
              <a:rPr lang="en" sz="1700">
                <a:solidFill>
                  <a:srgbClr val="333333"/>
                </a:solidFill>
                <a:highlight>
                  <a:srgbClr val="FFFFFF"/>
                </a:highlight>
                <a:latin typeface="Georgia"/>
                <a:ea typeface="Georgia"/>
                <a:cs typeface="Georgia"/>
                <a:sym typeface="Georgia"/>
              </a:rPr>
              <a:t>Build and train the LSTM model</a:t>
            </a:r>
            <a:endParaRPr sz="1700">
              <a:solidFill>
                <a:srgbClr val="333333"/>
              </a:solidFill>
              <a:highlight>
                <a:srgbClr val="FFFFFF"/>
              </a:highlight>
              <a:latin typeface="Georgia"/>
              <a:ea typeface="Georgia"/>
              <a:cs typeface="Georgia"/>
              <a:sym typeface="Georgia"/>
            </a:endParaRPr>
          </a:p>
          <a:p>
            <a:pPr indent="-336550" lvl="0" marL="457200" rtl="0" algn="l">
              <a:spcBef>
                <a:spcPts val="0"/>
              </a:spcBef>
              <a:spcAft>
                <a:spcPts val="0"/>
              </a:spcAft>
              <a:buClr>
                <a:srgbClr val="333333"/>
              </a:buClr>
              <a:buSzPts val="1700"/>
              <a:buFont typeface="Georgia"/>
              <a:buChar char="●"/>
            </a:pPr>
            <a:r>
              <a:rPr lang="en" sz="1700">
                <a:solidFill>
                  <a:srgbClr val="333333"/>
                </a:solidFill>
                <a:highlight>
                  <a:srgbClr val="FFFFFF"/>
                </a:highlight>
                <a:latin typeface="Georgia"/>
                <a:ea typeface="Georgia"/>
                <a:cs typeface="Georgia"/>
                <a:sym typeface="Georgia"/>
              </a:rPr>
              <a:t>Take a sample of a dataset to make stock price predictions using the LSTM model</a:t>
            </a:r>
            <a:endParaRPr sz="1700">
              <a:solidFill>
                <a:srgbClr val="333333"/>
              </a:solidFill>
              <a:highlight>
                <a:srgbClr val="FFFFFF"/>
              </a:highlight>
              <a:latin typeface="Georgia"/>
              <a:ea typeface="Georgia"/>
              <a:cs typeface="Georgia"/>
              <a:sym typeface="Georgia"/>
            </a:endParaRPr>
          </a:p>
          <a:p>
            <a:pPr indent="-336550" lvl="0" marL="457200" rtl="0" algn="l">
              <a:spcBef>
                <a:spcPts val="0"/>
              </a:spcBef>
              <a:spcAft>
                <a:spcPts val="0"/>
              </a:spcAft>
              <a:buClr>
                <a:srgbClr val="333333"/>
              </a:buClr>
              <a:buSzPts val="1700"/>
              <a:buFont typeface="Georgia"/>
              <a:buChar char="●"/>
            </a:pPr>
            <a:r>
              <a:rPr lang="en" sz="1700">
                <a:solidFill>
                  <a:srgbClr val="333333"/>
                </a:solidFill>
                <a:highlight>
                  <a:srgbClr val="FFFFFF"/>
                </a:highlight>
                <a:latin typeface="Georgia"/>
                <a:ea typeface="Georgia"/>
                <a:cs typeface="Georgia"/>
                <a:sym typeface="Georgia"/>
              </a:rPr>
              <a:t>Save the LSTM model</a:t>
            </a:r>
            <a:endParaRPr sz="1700">
              <a:solidFill>
                <a:srgbClr val="333333"/>
              </a:solidFill>
              <a:highlight>
                <a:srgbClr val="FFFFFF"/>
              </a:highlight>
              <a:latin typeface="Georgia"/>
              <a:ea typeface="Georgia"/>
              <a:cs typeface="Georgia"/>
              <a:sym typeface="Georgia"/>
            </a:endParaRPr>
          </a:p>
          <a:p>
            <a:pPr indent="-336550" lvl="0" marL="457200" rtl="0" algn="l">
              <a:spcBef>
                <a:spcPts val="0"/>
              </a:spcBef>
              <a:spcAft>
                <a:spcPts val="0"/>
              </a:spcAft>
              <a:buClr>
                <a:srgbClr val="333333"/>
              </a:buClr>
              <a:buSzPts val="1700"/>
              <a:buFont typeface="Georgia"/>
              <a:buChar char="●"/>
            </a:pPr>
            <a:r>
              <a:rPr lang="en" sz="1700">
                <a:solidFill>
                  <a:srgbClr val="333333"/>
                </a:solidFill>
                <a:highlight>
                  <a:srgbClr val="FFFFFF"/>
                </a:highlight>
                <a:latin typeface="Georgia"/>
                <a:ea typeface="Georgia"/>
                <a:cs typeface="Georgia"/>
                <a:sym typeface="Georgia"/>
              </a:rPr>
              <a:t>Visualize the predicted stock costs with actual stock costs</a:t>
            </a:r>
            <a:endParaRPr sz="1700">
              <a:solidFill>
                <a:srgbClr val="333333"/>
              </a:solidFill>
              <a:highlight>
                <a:srgbClr val="FFFFFF"/>
              </a:highlight>
              <a:latin typeface="Georgia"/>
              <a:ea typeface="Georgia"/>
              <a:cs typeface="Georgia"/>
              <a:sym typeface="Georgia"/>
            </a:endParaRPr>
          </a:p>
          <a:p>
            <a:pPr indent="0" lvl="0" marL="0" rtl="0" algn="l">
              <a:spcBef>
                <a:spcPts val="900"/>
              </a:spcBef>
              <a:spcAft>
                <a:spcPts val="1600"/>
              </a:spcAft>
              <a:buNone/>
            </a:pPr>
            <a:r>
              <a:t/>
            </a:r>
            <a:endParaRPr sz="135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Actual Closing prices from dataset</a:t>
            </a:r>
            <a:endParaRPr b="1">
              <a:latin typeface="Georgia"/>
              <a:ea typeface="Georgia"/>
              <a:cs typeface="Georgia"/>
              <a:sym typeface="Georgia"/>
            </a:endParaRPr>
          </a:p>
        </p:txBody>
      </p:sp>
      <p:pic>
        <p:nvPicPr>
          <p:cNvPr id="118" name="Google Shape;118;p18"/>
          <p:cNvPicPr preferRelativeResize="0"/>
          <p:nvPr/>
        </p:nvPicPr>
        <p:blipFill>
          <a:blip r:embed="rId3">
            <a:alphaModFix/>
          </a:blip>
          <a:stretch>
            <a:fillRect/>
          </a:stretch>
        </p:blipFill>
        <p:spPr>
          <a:xfrm>
            <a:off x="0" y="1088113"/>
            <a:ext cx="8649249" cy="363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Models used</a:t>
            </a:r>
            <a:endParaRPr b="1">
              <a:latin typeface="Georgia"/>
              <a:ea typeface="Georgia"/>
              <a:cs typeface="Georgia"/>
              <a:sym typeface="Georgia"/>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latin typeface="Georgia"/>
                <a:ea typeface="Georgia"/>
                <a:cs typeface="Georgia"/>
                <a:sym typeface="Georgia"/>
              </a:rPr>
              <a:t>● Long Short-Term Memory (LSTM) and</a:t>
            </a:r>
            <a:endParaRPr>
              <a:solidFill>
                <a:srgbClr val="333333"/>
              </a:solidFill>
              <a:latin typeface="Georgia"/>
              <a:ea typeface="Georgia"/>
              <a:cs typeface="Georgia"/>
              <a:sym typeface="Georgia"/>
            </a:endParaRPr>
          </a:p>
          <a:p>
            <a:pPr indent="0" lvl="0" marL="0" rtl="0" algn="l">
              <a:spcBef>
                <a:spcPts val="1600"/>
              </a:spcBef>
              <a:spcAft>
                <a:spcPts val="1600"/>
              </a:spcAft>
              <a:buNone/>
            </a:pPr>
            <a:r>
              <a:rPr lang="en">
                <a:solidFill>
                  <a:srgbClr val="333333"/>
                </a:solidFill>
                <a:latin typeface="Georgia"/>
                <a:ea typeface="Georgia"/>
                <a:cs typeface="Georgia"/>
                <a:sym typeface="Georgia"/>
              </a:rPr>
              <a:t>● Recurrent Neural Network (RNN) Model</a:t>
            </a:r>
            <a:endParaRPr>
              <a:solidFill>
                <a:srgbClr val="333333"/>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200">
                <a:latin typeface="Georgia"/>
                <a:ea typeface="Georgia"/>
                <a:cs typeface="Georgia"/>
                <a:sym typeface="Georgia"/>
              </a:rPr>
              <a:t>Long Short-Term Memory (LSTM) </a:t>
            </a:r>
            <a:endParaRPr b="1" sz="2200">
              <a:latin typeface="Georgia"/>
              <a:ea typeface="Georgia"/>
              <a:cs typeface="Georgia"/>
              <a:sym typeface="Georgia"/>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solidFill>
                  <a:srgbClr val="333333"/>
                </a:solidFill>
                <a:highlight>
                  <a:srgbClr val="FFFFFF"/>
                </a:highlight>
                <a:latin typeface="Georgia"/>
                <a:ea typeface="Georgia"/>
                <a:cs typeface="Georgia"/>
                <a:sym typeface="Georgia"/>
              </a:rPr>
              <a:t>LSTMs are widely used for sequence prediction problems and have proven to be extremely effective. The reason they work so well is because LSTM is able to store past information that is important, and forget the information that is not. LSTM has three gates:</a:t>
            </a:r>
            <a:endParaRPr sz="1750">
              <a:solidFill>
                <a:srgbClr val="333333"/>
              </a:solidFill>
              <a:highlight>
                <a:srgbClr val="FFFFFF"/>
              </a:highlight>
              <a:latin typeface="Georgia"/>
              <a:ea typeface="Georgia"/>
              <a:cs typeface="Georgia"/>
              <a:sym typeface="Georgia"/>
            </a:endParaRPr>
          </a:p>
          <a:p>
            <a:pPr indent="-339725" lvl="0" marL="457200" rtl="0" algn="l">
              <a:spcBef>
                <a:spcPts val="1600"/>
              </a:spcBef>
              <a:spcAft>
                <a:spcPts val="0"/>
              </a:spcAft>
              <a:buClr>
                <a:srgbClr val="333333"/>
              </a:buClr>
              <a:buSzPts val="1750"/>
              <a:buChar char="●"/>
            </a:pPr>
            <a:r>
              <a:rPr b="1" lang="en" sz="1750">
                <a:solidFill>
                  <a:srgbClr val="333333"/>
                </a:solidFill>
                <a:highlight>
                  <a:srgbClr val="FFFFFF"/>
                </a:highlight>
                <a:latin typeface="Georgia"/>
                <a:ea typeface="Georgia"/>
                <a:cs typeface="Georgia"/>
                <a:sym typeface="Georgia"/>
              </a:rPr>
              <a:t>The input gate:</a:t>
            </a:r>
            <a:r>
              <a:rPr lang="en" sz="1750">
                <a:solidFill>
                  <a:srgbClr val="333333"/>
                </a:solidFill>
                <a:highlight>
                  <a:srgbClr val="FFFFFF"/>
                </a:highlight>
                <a:latin typeface="Georgia"/>
                <a:ea typeface="Georgia"/>
                <a:cs typeface="Georgia"/>
                <a:sym typeface="Georgia"/>
              </a:rPr>
              <a:t> The input gate adds information to the cell state</a:t>
            </a:r>
            <a:endParaRPr sz="1750">
              <a:solidFill>
                <a:srgbClr val="333333"/>
              </a:solidFill>
              <a:highlight>
                <a:srgbClr val="FFFFFF"/>
              </a:highlight>
              <a:latin typeface="Georgia"/>
              <a:ea typeface="Georgia"/>
              <a:cs typeface="Georgia"/>
              <a:sym typeface="Georgia"/>
            </a:endParaRPr>
          </a:p>
          <a:p>
            <a:pPr indent="-339725" lvl="0" marL="457200" rtl="0" algn="l">
              <a:spcBef>
                <a:spcPts val="0"/>
              </a:spcBef>
              <a:spcAft>
                <a:spcPts val="0"/>
              </a:spcAft>
              <a:buClr>
                <a:srgbClr val="333333"/>
              </a:buClr>
              <a:buSzPts val="1750"/>
              <a:buChar char="●"/>
            </a:pPr>
            <a:r>
              <a:rPr b="1" lang="en" sz="1750">
                <a:solidFill>
                  <a:srgbClr val="333333"/>
                </a:solidFill>
                <a:highlight>
                  <a:srgbClr val="FFFFFF"/>
                </a:highlight>
                <a:latin typeface="Georgia"/>
                <a:ea typeface="Georgia"/>
                <a:cs typeface="Georgia"/>
                <a:sym typeface="Georgia"/>
              </a:rPr>
              <a:t>The forget gate:</a:t>
            </a:r>
            <a:r>
              <a:rPr lang="en" sz="1750">
                <a:solidFill>
                  <a:srgbClr val="333333"/>
                </a:solidFill>
                <a:highlight>
                  <a:srgbClr val="FFFFFF"/>
                </a:highlight>
                <a:latin typeface="Georgia"/>
                <a:ea typeface="Georgia"/>
                <a:cs typeface="Georgia"/>
                <a:sym typeface="Georgia"/>
              </a:rPr>
              <a:t> It removes the information that is no longer required by the model</a:t>
            </a:r>
            <a:endParaRPr sz="1750">
              <a:solidFill>
                <a:srgbClr val="333333"/>
              </a:solidFill>
              <a:highlight>
                <a:srgbClr val="FFFFFF"/>
              </a:highlight>
              <a:latin typeface="Georgia"/>
              <a:ea typeface="Georgia"/>
              <a:cs typeface="Georgia"/>
              <a:sym typeface="Georgia"/>
            </a:endParaRPr>
          </a:p>
          <a:p>
            <a:pPr indent="-339725" lvl="0" marL="457200" rtl="0" algn="l">
              <a:spcBef>
                <a:spcPts val="0"/>
              </a:spcBef>
              <a:spcAft>
                <a:spcPts val="0"/>
              </a:spcAft>
              <a:buClr>
                <a:srgbClr val="333333"/>
              </a:buClr>
              <a:buSzPts val="1750"/>
              <a:buChar char="●"/>
            </a:pPr>
            <a:r>
              <a:rPr b="1" lang="en" sz="1750">
                <a:solidFill>
                  <a:srgbClr val="333333"/>
                </a:solidFill>
                <a:highlight>
                  <a:srgbClr val="FFFFFF"/>
                </a:highlight>
                <a:latin typeface="Georgia"/>
                <a:ea typeface="Georgia"/>
                <a:cs typeface="Georgia"/>
                <a:sym typeface="Georgia"/>
              </a:rPr>
              <a:t>The output gate: </a:t>
            </a:r>
            <a:r>
              <a:rPr lang="en" sz="1750">
                <a:solidFill>
                  <a:srgbClr val="333333"/>
                </a:solidFill>
                <a:highlight>
                  <a:srgbClr val="FFFFFF"/>
                </a:highlight>
                <a:latin typeface="Georgia"/>
                <a:ea typeface="Georgia"/>
                <a:cs typeface="Georgia"/>
                <a:sym typeface="Georgia"/>
              </a:rPr>
              <a:t>Output Gate at LSTM selects the information to be shown as output</a:t>
            </a:r>
            <a:endParaRPr sz="1750">
              <a:solidFill>
                <a:srgbClr val="333333"/>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a:solidFill>
                <a:srgbClr val="333333"/>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500">
                <a:highlight>
                  <a:srgbClr val="FFFFFF"/>
                </a:highlight>
                <a:latin typeface="Georgia"/>
                <a:ea typeface="Georgia"/>
                <a:cs typeface="Georgia"/>
                <a:sym typeface="Georgia"/>
              </a:rPr>
              <a:t>Recurrent Neural Network (RNN)</a:t>
            </a:r>
            <a:endParaRPr b="1" sz="4000">
              <a:solidFill>
                <a:srgbClr val="000000"/>
              </a:solidFill>
              <a:latin typeface="Georgia"/>
              <a:ea typeface="Georgia"/>
              <a:cs typeface="Georgia"/>
              <a:sym typeface="Georgia"/>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solidFill>
                  <a:srgbClr val="333333"/>
                </a:solidFill>
                <a:highlight>
                  <a:srgbClr val="FFFFFF"/>
                </a:highlight>
                <a:latin typeface="Georgia"/>
                <a:ea typeface="Georgia"/>
                <a:cs typeface="Georgia"/>
                <a:sym typeface="Georgia"/>
              </a:rPr>
              <a:t>A </a:t>
            </a:r>
            <a:r>
              <a:rPr lang="en" sz="2100">
                <a:solidFill>
                  <a:srgbClr val="333333"/>
                </a:solidFill>
                <a:highlight>
                  <a:srgbClr val="FFFFFF"/>
                </a:highlight>
                <a:uFill>
                  <a:noFill/>
                </a:uFill>
                <a:latin typeface="Georgia"/>
                <a:ea typeface="Georgia"/>
                <a:cs typeface="Georgia"/>
                <a:sym typeface="Georgia"/>
                <a:hlinkClick r:id="rId3">
                  <a:extLst>
                    <a:ext uri="{A12FA001-AC4F-418D-AE19-62706E023703}">
                      <ahyp:hlinkClr val="tx"/>
                    </a:ext>
                  </a:extLst>
                </a:hlinkClick>
              </a:rPr>
              <a:t>R</a:t>
            </a:r>
            <a:r>
              <a:rPr lang="en" sz="2100">
                <a:solidFill>
                  <a:srgbClr val="333333"/>
                </a:solidFill>
                <a:highlight>
                  <a:srgbClr val="FFFFFF"/>
                </a:highlight>
                <a:latin typeface="Georgia"/>
                <a:ea typeface="Georgia"/>
                <a:cs typeface="Georgia"/>
                <a:sym typeface="Georgia"/>
              </a:rPr>
              <a:t>ecurrent Neural Network (RNN) is a multi-layer neural network, used to analyze sequential input, such as text, speech or videos, for classification and prediction purposes. RNNs work by evaluating sections of an input in comparison with the sections both before and after the section being classified through the use of weighted memory and feedback loops. RNNs are useful because they are not limited by the length of an input and can use temporal context to better predict meaning.</a:t>
            </a:r>
            <a:endParaRPr sz="2100">
              <a:solidFill>
                <a:srgbClr val="333333"/>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