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56" d="100"/>
          <a:sy n="56" d="100"/>
        </p:scale>
        <p:origin x="84" y="432"/>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4/12/2020</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4/12/2020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4/12/2020</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276600" y="1295400"/>
            <a:ext cx="5326856" cy="1425577"/>
          </a:xfrm>
        </p:spPr>
        <p:txBody>
          <a:bodyPr/>
          <a:lstStyle/>
          <a:p>
            <a:r>
              <a:rPr lang="en-US" dirty="0"/>
              <a:t>Report</a:t>
            </a:r>
            <a:br>
              <a:rPr lang="en-US" dirty="0"/>
            </a:br>
            <a:r>
              <a:rPr lang="en-US" b="0" dirty="0"/>
              <a:t>Coursera Capstone Project</a:t>
            </a:r>
          </a:p>
        </p:txBody>
      </p:sp>
      <p:sp>
        <p:nvSpPr>
          <p:cNvPr id="3" name="Rectangle 2"/>
          <p:cNvSpPr>
            <a:spLocks noGrp="1"/>
          </p:cNvSpPr>
          <p:nvPr>
            <p:ph type="subTitle" idx="1"/>
          </p:nvPr>
        </p:nvSpPr>
        <p:spPr/>
        <p:txBody>
          <a:bodyPr>
            <a:normAutofit fontScale="92500" lnSpcReduction="10000"/>
          </a:bodyPr>
          <a:lstStyle/>
          <a:p>
            <a:pPr algn="r"/>
            <a:r>
              <a:rPr lang="en-US" dirty="0"/>
              <a:t>Bangalore most common venues</a:t>
            </a: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71378-E90C-4592-8DBB-60AC6AE447A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7B7AE50-C097-42BE-A7C6-94DD1BC6E24F}"/>
              </a:ext>
            </a:extLst>
          </p:cNvPr>
          <p:cNvPicPr>
            <a:picLocks noGrp="1" noChangeAspect="1"/>
          </p:cNvPicPr>
          <p:nvPr>
            <p:ph idx="1"/>
          </p:nvPr>
        </p:nvPicPr>
        <p:blipFill>
          <a:blip r:embed="rId2"/>
          <a:stretch>
            <a:fillRect/>
          </a:stretch>
        </p:blipFill>
        <p:spPr>
          <a:xfrm>
            <a:off x="457200" y="2107007"/>
            <a:ext cx="8229600" cy="3558385"/>
          </a:xfrm>
        </p:spPr>
      </p:pic>
    </p:spTree>
    <p:extLst>
      <p:ext uri="{BB962C8B-B14F-4D97-AF65-F5344CB8AC3E}">
        <p14:creationId xmlns:p14="http://schemas.microsoft.com/office/powerpoint/2010/main" val="16787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8A8D3-7D0E-4946-9C7C-D53B1D65BCED}"/>
              </a:ext>
            </a:extLst>
          </p:cNvPr>
          <p:cNvSpPr>
            <a:spLocks noGrp="1"/>
          </p:cNvSpPr>
          <p:nvPr>
            <p:ph type="title"/>
          </p:nvPr>
        </p:nvSpPr>
        <p:spPr/>
        <p:txBody>
          <a:bodyPr/>
          <a:lstStyle/>
          <a:p>
            <a:r>
              <a:rPr lang="en-US" dirty="0"/>
              <a:t> Clustering </a:t>
            </a:r>
          </a:p>
        </p:txBody>
      </p:sp>
      <p:pic>
        <p:nvPicPr>
          <p:cNvPr id="5" name="Content Placeholder 4">
            <a:extLst>
              <a:ext uri="{FF2B5EF4-FFF2-40B4-BE49-F238E27FC236}">
                <a16:creationId xmlns:a16="http://schemas.microsoft.com/office/drawing/2014/main" id="{09A29C2C-D92D-4C71-B5D8-79D7D28B18B8}"/>
              </a:ext>
            </a:extLst>
          </p:cNvPr>
          <p:cNvPicPr>
            <a:picLocks noGrp="1" noChangeAspect="1"/>
          </p:cNvPicPr>
          <p:nvPr>
            <p:ph idx="1"/>
          </p:nvPr>
        </p:nvPicPr>
        <p:blipFill>
          <a:blip r:embed="rId2"/>
          <a:stretch>
            <a:fillRect/>
          </a:stretch>
        </p:blipFill>
        <p:spPr>
          <a:xfrm>
            <a:off x="683568" y="2204864"/>
            <a:ext cx="8229600" cy="3235786"/>
          </a:xfrm>
        </p:spPr>
      </p:pic>
    </p:spTree>
    <p:extLst>
      <p:ext uri="{BB962C8B-B14F-4D97-AF65-F5344CB8AC3E}">
        <p14:creationId xmlns:p14="http://schemas.microsoft.com/office/powerpoint/2010/main" val="3192680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638B4-B92E-4E00-8965-05F008D580D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8C11F22-D6DE-41BC-882F-32838779084A}"/>
              </a:ext>
            </a:extLst>
          </p:cNvPr>
          <p:cNvPicPr>
            <a:picLocks noGrp="1" noChangeAspect="1"/>
          </p:cNvPicPr>
          <p:nvPr>
            <p:ph idx="1"/>
          </p:nvPr>
        </p:nvPicPr>
        <p:blipFill>
          <a:blip r:embed="rId2"/>
          <a:stretch>
            <a:fillRect/>
          </a:stretch>
        </p:blipFill>
        <p:spPr>
          <a:xfrm>
            <a:off x="457200" y="2177484"/>
            <a:ext cx="8229600" cy="3417432"/>
          </a:xfrm>
        </p:spPr>
      </p:pic>
    </p:spTree>
    <p:extLst>
      <p:ext uri="{BB962C8B-B14F-4D97-AF65-F5344CB8AC3E}">
        <p14:creationId xmlns:p14="http://schemas.microsoft.com/office/powerpoint/2010/main" val="2759135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420E-03A8-4509-8A1D-6BF30CA346EA}"/>
              </a:ext>
            </a:extLst>
          </p:cNvPr>
          <p:cNvSpPr>
            <a:spLocks noGrp="1"/>
          </p:cNvSpPr>
          <p:nvPr>
            <p:ph type="title"/>
          </p:nvPr>
        </p:nvSpPr>
        <p:spPr/>
        <p:txBody>
          <a:bodyPr/>
          <a:lstStyle/>
          <a:p>
            <a:r>
              <a:rPr lang="en-US" dirty="0"/>
              <a:t> Result </a:t>
            </a:r>
          </a:p>
        </p:txBody>
      </p:sp>
      <p:sp>
        <p:nvSpPr>
          <p:cNvPr id="3" name="Content Placeholder 2">
            <a:extLst>
              <a:ext uri="{FF2B5EF4-FFF2-40B4-BE49-F238E27FC236}">
                <a16:creationId xmlns:a16="http://schemas.microsoft.com/office/drawing/2014/main" id="{A65B13D1-21E2-4504-A763-F5D3F7EF3FAE}"/>
              </a:ext>
            </a:extLst>
          </p:cNvPr>
          <p:cNvSpPr>
            <a:spLocks noGrp="1"/>
          </p:cNvSpPr>
          <p:nvPr>
            <p:ph idx="1"/>
          </p:nvPr>
        </p:nvSpPr>
        <p:spPr/>
        <p:txBody>
          <a:bodyPr/>
          <a:lstStyle/>
          <a:p>
            <a:pPr marL="64008" indent="0">
              <a:buNone/>
            </a:pPr>
            <a:r>
              <a:rPr lang="en-US" dirty="0"/>
              <a:t>The following are the highlights clusters above:  </a:t>
            </a:r>
          </a:p>
          <a:p>
            <a:pPr marL="64008" indent="0">
              <a:buNone/>
            </a:pPr>
            <a:r>
              <a:rPr lang="en-US" dirty="0"/>
              <a:t>1] Indian Restaurants are most popular in the Bangalore.  </a:t>
            </a:r>
          </a:p>
          <a:p>
            <a:pPr marL="64008" indent="0">
              <a:buNone/>
            </a:pPr>
            <a:r>
              <a:rPr lang="en-US" dirty="0"/>
              <a:t>2] Cafes are 2nd most popular in Bangalore </a:t>
            </a:r>
          </a:p>
          <a:p>
            <a:pPr marL="64008" indent="0">
              <a:buNone/>
            </a:pPr>
            <a:r>
              <a:rPr lang="en-US" dirty="0"/>
              <a:t>4] Although, the Clusters have variations, a very visible presence is the predominance of restaurants. </a:t>
            </a:r>
          </a:p>
        </p:txBody>
      </p:sp>
    </p:spTree>
    <p:extLst>
      <p:ext uri="{BB962C8B-B14F-4D97-AF65-F5344CB8AC3E}">
        <p14:creationId xmlns:p14="http://schemas.microsoft.com/office/powerpoint/2010/main" val="3586841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373A2-0D58-4B4E-991E-28A5477A68C0}"/>
              </a:ext>
            </a:extLst>
          </p:cNvPr>
          <p:cNvSpPr>
            <a:spLocks noGrp="1"/>
          </p:cNvSpPr>
          <p:nvPr>
            <p:ph type="title"/>
          </p:nvPr>
        </p:nvSpPr>
        <p:spPr/>
        <p:txBody>
          <a:bodyPr/>
          <a:lstStyle/>
          <a:p>
            <a:r>
              <a:rPr lang="en-US" dirty="0"/>
              <a:t>Discussion and Conclusion </a:t>
            </a:r>
          </a:p>
        </p:txBody>
      </p:sp>
      <p:sp>
        <p:nvSpPr>
          <p:cNvPr id="3" name="Content Placeholder 2">
            <a:extLst>
              <a:ext uri="{FF2B5EF4-FFF2-40B4-BE49-F238E27FC236}">
                <a16:creationId xmlns:a16="http://schemas.microsoft.com/office/drawing/2014/main" id="{1488B2B6-D487-4B90-8964-6EFC03B64392}"/>
              </a:ext>
            </a:extLst>
          </p:cNvPr>
          <p:cNvSpPr>
            <a:spLocks noGrp="1"/>
          </p:cNvSpPr>
          <p:nvPr>
            <p:ph idx="1"/>
          </p:nvPr>
        </p:nvSpPr>
        <p:spPr/>
        <p:txBody>
          <a:bodyPr>
            <a:normAutofit fontScale="85000" lnSpcReduction="10000"/>
          </a:bodyPr>
          <a:lstStyle/>
          <a:p>
            <a:pPr marL="64008" indent="0">
              <a:buNone/>
            </a:pPr>
            <a:r>
              <a:rPr lang="en-US" dirty="0"/>
              <a:t>It’s been visible from cluster 3 and 4 that Indian Restaurant cannot play vital role in Restaurant competition and bad chance to set up. Their proximity to other amenities and accessibility to station are huge. 2 clusters do not have top restaurants that could rival their standards if they are created. And the chances to resources needed is quite high as </a:t>
            </a:r>
            <a:r>
              <a:rPr lang="en-US" dirty="0" err="1"/>
              <a:t>Lewisham</a:t>
            </a:r>
            <a:r>
              <a:rPr lang="en-US" dirty="0"/>
              <a:t> and Lambeth. In conclusion, this project would have had better results if there were more data in terms of per capita income data within the area, traffic access, corporates of more venues exploration with the Foursquare. Also, getting the ratings and feedbacks of the current restaurants within the clusters would have helped in providing more insight into the best location.</a:t>
            </a:r>
          </a:p>
        </p:txBody>
      </p:sp>
    </p:spTree>
    <p:extLst>
      <p:ext uri="{BB962C8B-B14F-4D97-AF65-F5344CB8AC3E}">
        <p14:creationId xmlns:p14="http://schemas.microsoft.com/office/powerpoint/2010/main" val="3730766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30C645-F048-4514-B612-AD7B7619FE69}"/>
              </a:ext>
            </a:extLst>
          </p:cNvPr>
          <p:cNvSpPr>
            <a:spLocks noGrp="1"/>
          </p:cNvSpPr>
          <p:nvPr>
            <p:ph type="ctrTitle"/>
          </p:nvPr>
        </p:nvSpPr>
        <p:spPr/>
        <p:txBody>
          <a:bodyPr/>
          <a:lstStyle/>
          <a:p>
            <a:r>
              <a:rPr lang="en-IN" dirty="0"/>
              <a:t>END</a:t>
            </a:r>
            <a:endParaRPr lang="en-US" dirty="0"/>
          </a:p>
        </p:txBody>
      </p:sp>
      <p:sp>
        <p:nvSpPr>
          <p:cNvPr id="5" name="Subtitle 4">
            <a:extLst>
              <a:ext uri="{FF2B5EF4-FFF2-40B4-BE49-F238E27FC236}">
                <a16:creationId xmlns:a16="http://schemas.microsoft.com/office/drawing/2014/main" id="{D610EAE0-AC96-4AA3-B6CF-DAC308626FCB}"/>
              </a:ext>
            </a:extLst>
          </p:cNvPr>
          <p:cNvSpPr>
            <a:spLocks noGrp="1"/>
          </p:cNvSpPr>
          <p:nvPr>
            <p:ph type="subTitle" idx="1"/>
          </p:nvPr>
        </p:nvSpPr>
        <p:spPr/>
        <p:txBody>
          <a:bodyPr/>
          <a:lstStyle/>
          <a:p>
            <a:r>
              <a:rPr lang="en-IN" dirty="0"/>
              <a:t>HAPPY LEARNING</a:t>
            </a:r>
            <a:endParaRPr lang="en-US" dirty="0"/>
          </a:p>
        </p:txBody>
      </p:sp>
    </p:spTree>
    <p:extLst>
      <p:ext uri="{BB962C8B-B14F-4D97-AF65-F5344CB8AC3E}">
        <p14:creationId xmlns:p14="http://schemas.microsoft.com/office/powerpoint/2010/main" val="1757240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0" dirty="0"/>
              <a:t>STATUS</a:t>
            </a:r>
            <a:r>
              <a:rPr lang="en-US" dirty="0"/>
              <a:t> SUMMARY</a:t>
            </a:r>
          </a:p>
        </p:txBody>
      </p:sp>
      <p:sp>
        <p:nvSpPr>
          <p:cNvPr id="6" name="Footer Placeholder 4">
            <a:extLst>
              <a:ext uri="{FF2B5EF4-FFF2-40B4-BE49-F238E27FC236}">
                <a16:creationId xmlns:a16="http://schemas.microsoft.com/office/drawing/2014/main" id="{855D0777-B08C-4808-A096-0F7AA6935459}"/>
              </a:ext>
            </a:extLst>
          </p:cNvPr>
          <p:cNvSpPr>
            <a:spLocks noGrp="1"/>
          </p:cNvSpPr>
          <p:nvPr>
            <p:ph type="ftr" sz="quarter" idx="11"/>
          </p:nvPr>
        </p:nvSpPr>
        <p:spPr/>
        <p:txBody>
          <a:bodyPr/>
          <a:lstStyle>
            <a:lvl1pPr>
              <a:defRPr/>
            </a:lvl1pPr>
          </a:lstStyle>
          <a:p>
            <a:r>
              <a:rPr lang="en-US" dirty="0"/>
              <a:t>www.website.com</a:t>
            </a:r>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2</a:t>
            </a:fld>
            <a:endParaRPr lang="en-US" dirty="0"/>
          </a:p>
        </p:txBody>
      </p:sp>
      <p:grpSp>
        <p:nvGrpSpPr>
          <p:cNvPr id="17" name="Group 16">
            <a:extLst>
              <a:ext uri="{FF2B5EF4-FFF2-40B4-BE49-F238E27FC236}">
                <a16:creationId xmlns:a16="http://schemas.microsoft.com/office/drawing/2014/main" id="{1D227B02-3746-4E15-9429-D3DBB15D0457}"/>
              </a:ext>
              <a:ext uri="{C183D7F6-B498-43B3-948B-1728B52AA6E4}">
                <adec:decorative xmlns:adec="http://schemas.microsoft.com/office/drawing/2017/decorative" val="1"/>
              </a:ext>
            </a:extLst>
          </p:cNvPr>
          <p:cNvGrpSpPr/>
          <p:nvPr/>
        </p:nvGrpSpPr>
        <p:grpSpPr>
          <a:xfrm>
            <a:off x="2514600" y="2057400"/>
            <a:ext cx="3939540" cy="653752"/>
            <a:chOff x="0" y="1554"/>
            <a:chExt cx="8229600" cy="1261798"/>
          </a:xfrm>
          <a:solidFill>
            <a:schemeClr val="accent4"/>
          </a:solidFill>
        </p:grpSpPr>
        <p:sp>
          <p:nvSpPr>
            <p:cNvPr id="18" name="Callout: Up Arrow 17">
              <a:extLst>
                <a:ext uri="{FF2B5EF4-FFF2-40B4-BE49-F238E27FC236}">
                  <a16:creationId xmlns:a16="http://schemas.microsoft.com/office/drawing/2014/main" id="{E7529413-DDD1-4DC1-B8ED-E3450F631ED9}"/>
                </a:ext>
                <a:ext uri="{C183D7F6-B498-43B3-948B-1728B52AA6E4}">
                  <adec:decorative xmlns:adec="http://schemas.microsoft.com/office/drawing/2017/decorative" val="1"/>
                </a:ext>
              </a:extLst>
            </p:cNvPr>
            <p:cNvSpPr/>
            <p:nvPr/>
          </p:nvSpPr>
          <p:spPr>
            <a:xfrm rot="10800000">
              <a:off x="0" y="1554"/>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Callout: Up Arrow 16">
              <a:extLst>
                <a:ext uri="{FF2B5EF4-FFF2-40B4-BE49-F238E27FC236}">
                  <a16:creationId xmlns:a16="http://schemas.microsoft.com/office/drawing/2014/main" id="{5B0AFAEF-42AD-47C8-9B67-16166ACDF8E5}"/>
                </a:ext>
              </a:extLst>
            </p:cNvPr>
            <p:cNvSpPr txBox="1"/>
            <p:nvPr/>
          </p:nvSpPr>
          <p:spPr>
            <a:xfrm>
              <a:off x="0" y="1554"/>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dirty="0">
                  <a:solidFill>
                    <a:schemeClr val="bg1"/>
                  </a:solidFill>
                </a:rPr>
                <a:t>Description of the Problem</a:t>
              </a:r>
              <a:endParaRPr lang="en-US" sz="1500" kern="1200" dirty="0">
                <a:solidFill>
                  <a:schemeClr val="bg1"/>
                </a:solidFill>
              </a:endParaRPr>
            </a:p>
          </p:txBody>
        </p:sp>
      </p:grpSp>
      <p:grpSp>
        <p:nvGrpSpPr>
          <p:cNvPr id="16" name="Group 15">
            <a:extLst>
              <a:ext uri="{FF2B5EF4-FFF2-40B4-BE49-F238E27FC236}">
                <a16:creationId xmlns:a16="http://schemas.microsoft.com/office/drawing/2014/main" id="{CBE9B9A0-2E55-404A-BA78-59DB18604AD2}"/>
              </a:ext>
              <a:ext uri="{C183D7F6-B498-43B3-948B-1728B52AA6E4}">
                <adec:decorative xmlns:adec="http://schemas.microsoft.com/office/drawing/2017/decorative" val="1"/>
              </a:ext>
            </a:extLst>
          </p:cNvPr>
          <p:cNvGrpSpPr/>
          <p:nvPr/>
        </p:nvGrpSpPr>
        <p:grpSpPr>
          <a:xfrm>
            <a:off x="2998470" y="2868044"/>
            <a:ext cx="2971800" cy="653752"/>
            <a:chOff x="0" y="1251046"/>
            <a:chExt cx="8229600" cy="1261798"/>
          </a:xfrm>
          <a:solidFill>
            <a:schemeClr val="accent2"/>
          </a:solidFill>
        </p:grpSpPr>
        <p:sp>
          <p:nvSpPr>
            <p:cNvPr id="20" name="Callout: Up Arrow 19">
              <a:extLst>
                <a:ext uri="{FF2B5EF4-FFF2-40B4-BE49-F238E27FC236}">
                  <a16:creationId xmlns:a16="http://schemas.microsoft.com/office/drawing/2014/main" id="{2DE9FEE3-FE02-475E-8B6D-A2F80E168D6C}"/>
                </a:ext>
                <a:ext uri="{C183D7F6-B498-43B3-948B-1728B52AA6E4}">
                  <adec:decorative xmlns:adec="http://schemas.microsoft.com/office/drawing/2017/decorative" val="1"/>
                </a:ext>
              </a:extLst>
            </p:cNvPr>
            <p:cNvSpPr/>
            <p:nvPr/>
          </p:nvSpPr>
          <p:spPr>
            <a:xfrm rot="10800000">
              <a:off x="0" y="1251046"/>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Callout: Up Arrow 14">
              <a:extLst>
                <a:ext uri="{FF2B5EF4-FFF2-40B4-BE49-F238E27FC236}">
                  <a16:creationId xmlns:a16="http://schemas.microsoft.com/office/drawing/2014/main" id="{E8BE8ECF-AA6E-4DD3-ADD0-612F0B1E235D}"/>
                </a:ext>
              </a:extLst>
            </p:cNvPr>
            <p:cNvSpPr txBox="1"/>
            <p:nvPr/>
          </p:nvSpPr>
          <p:spPr>
            <a:xfrm rot="21600000">
              <a:off x="0" y="1251046"/>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dirty="0">
                  <a:solidFill>
                    <a:schemeClr val="bg1"/>
                  </a:solidFill>
                </a:rPr>
                <a:t>Data Preparation </a:t>
              </a:r>
              <a:endParaRPr lang="en-US" sz="1500" kern="1200" dirty="0">
                <a:solidFill>
                  <a:schemeClr val="bg1"/>
                </a:solidFill>
              </a:endParaRPr>
            </a:p>
          </p:txBody>
        </p:sp>
      </p:grpSp>
      <p:grpSp>
        <p:nvGrpSpPr>
          <p:cNvPr id="15" name="Group 14">
            <a:extLst>
              <a:ext uri="{FF2B5EF4-FFF2-40B4-BE49-F238E27FC236}">
                <a16:creationId xmlns:a16="http://schemas.microsoft.com/office/drawing/2014/main" id="{E62F7363-23DF-4B13-B949-1B67E5B9A4DB}"/>
              </a:ext>
              <a:ext uri="{C183D7F6-B498-43B3-948B-1728B52AA6E4}">
                <adec:decorative xmlns:adec="http://schemas.microsoft.com/office/drawing/2017/decorative" val="1"/>
              </a:ext>
            </a:extLst>
          </p:cNvPr>
          <p:cNvGrpSpPr/>
          <p:nvPr/>
        </p:nvGrpSpPr>
        <p:grpSpPr>
          <a:xfrm>
            <a:off x="2998470" y="3678687"/>
            <a:ext cx="2971800" cy="653752"/>
            <a:chOff x="0" y="2500538"/>
            <a:chExt cx="8229600" cy="1261798"/>
          </a:xfrm>
          <a:solidFill>
            <a:schemeClr val="accent4">
              <a:lumMod val="50000"/>
            </a:schemeClr>
          </a:solidFill>
        </p:grpSpPr>
        <p:sp>
          <p:nvSpPr>
            <p:cNvPr id="22" name="Callout: Up Arrow 21">
              <a:extLst>
                <a:ext uri="{FF2B5EF4-FFF2-40B4-BE49-F238E27FC236}">
                  <a16:creationId xmlns:a16="http://schemas.microsoft.com/office/drawing/2014/main" id="{2115AB7A-4DE5-418F-94E6-BB81DDC828B3}"/>
                </a:ext>
                <a:ext uri="{C183D7F6-B498-43B3-948B-1728B52AA6E4}">
                  <adec:decorative xmlns:adec="http://schemas.microsoft.com/office/drawing/2017/decorative" val="1"/>
                </a:ext>
              </a:extLst>
            </p:cNvPr>
            <p:cNvSpPr/>
            <p:nvPr/>
          </p:nvSpPr>
          <p:spPr>
            <a:xfrm rot="10800000">
              <a:off x="0" y="2500538"/>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Callout: Up Arrow 12">
              <a:extLst>
                <a:ext uri="{FF2B5EF4-FFF2-40B4-BE49-F238E27FC236}">
                  <a16:creationId xmlns:a16="http://schemas.microsoft.com/office/drawing/2014/main" id="{1DA29D9A-DD96-43EF-B182-868A71CA63FC}"/>
                </a:ext>
              </a:extLst>
            </p:cNvPr>
            <p:cNvSpPr txBox="1"/>
            <p:nvPr/>
          </p:nvSpPr>
          <p:spPr>
            <a:xfrm rot="21600000">
              <a:off x="0" y="2500538"/>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dirty="0"/>
                <a:t>Methodology </a:t>
              </a:r>
              <a:endParaRPr lang="en-US" sz="1500" kern="1200" dirty="0"/>
            </a:p>
          </p:txBody>
        </p:sp>
      </p:grpSp>
      <p:grpSp>
        <p:nvGrpSpPr>
          <p:cNvPr id="11" name="Group 10">
            <a:extLst>
              <a:ext uri="{FF2B5EF4-FFF2-40B4-BE49-F238E27FC236}">
                <a16:creationId xmlns:a16="http://schemas.microsoft.com/office/drawing/2014/main" id="{D8BE7A4D-0952-4CCE-B4D5-5EA8630027CD}"/>
              </a:ext>
              <a:ext uri="{C183D7F6-B498-43B3-948B-1728B52AA6E4}">
                <adec:decorative xmlns:adec="http://schemas.microsoft.com/office/drawing/2017/decorative" val="1"/>
              </a:ext>
            </a:extLst>
          </p:cNvPr>
          <p:cNvGrpSpPr/>
          <p:nvPr/>
        </p:nvGrpSpPr>
        <p:grpSpPr>
          <a:xfrm>
            <a:off x="2106930" y="4486681"/>
            <a:ext cx="4754880" cy="425066"/>
            <a:chOff x="0" y="3750030"/>
            <a:chExt cx="8229600" cy="820415"/>
          </a:xfrm>
          <a:solidFill>
            <a:schemeClr val="accent1"/>
          </a:solidFill>
        </p:grpSpPr>
        <p:sp>
          <p:nvSpPr>
            <p:cNvPr id="30" name="Rectangle 29">
              <a:extLst>
                <a:ext uri="{FF2B5EF4-FFF2-40B4-BE49-F238E27FC236}">
                  <a16:creationId xmlns:a16="http://schemas.microsoft.com/office/drawing/2014/main" id="{27D052D3-5943-4CCA-A968-24C63DF3001D}"/>
                </a:ext>
                <a:ext uri="{C183D7F6-B498-43B3-948B-1728B52AA6E4}">
                  <adec:decorative xmlns:adec="http://schemas.microsoft.com/office/drawing/2017/decorative" val="1"/>
                </a:ext>
              </a:extLst>
            </p:cNvPr>
            <p:cNvSpPr/>
            <p:nvPr/>
          </p:nvSpPr>
          <p:spPr>
            <a:xfrm>
              <a:off x="0" y="3750030"/>
              <a:ext cx="8229600" cy="820415"/>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TextBox 30">
              <a:extLst>
                <a:ext uri="{FF2B5EF4-FFF2-40B4-BE49-F238E27FC236}">
                  <a16:creationId xmlns:a16="http://schemas.microsoft.com/office/drawing/2014/main" id="{581D9412-6870-452F-A54C-AFA568D05E5F}"/>
                </a:ext>
              </a:extLst>
            </p:cNvPr>
            <p:cNvSpPr txBox="1"/>
            <p:nvPr/>
          </p:nvSpPr>
          <p:spPr>
            <a:xfrm>
              <a:off x="178044" y="3938725"/>
              <a:ext cx="7913077" cy="44302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dirty="0"/>
                <a:t>Result </a:t>
              </a:r>
              <a:endParaRPr lang="en-US" sz="1500" kern="1200" dirty="0"/>
            </a:p>
          </p:txBody>
        </p:sp>
      </p:grpSp>
      <p:grpSp>
        <p:nvGrpSpPr>
          <p:cNvPr id="12" name="Group 11">
            <a:extLst>
              <a:ext uri="{FF2B5EF4-FFF2-40B4-BE49-F238E27FC236}">
                <a16:creationId xmlns:a16="http://schemas.microsoft.com/office/drawing/2014/main" id="{5944903B-1814-4640-B963-6649C6729624}"/>
              </a:ext>
              <a:ext uri="{C183D7F6-B498-43B3-948B-1728B52AA6E4}">
                <adec:decorative xmlns:adec="http://schemas.microsoft.com/office/drawing/2017/decorative" val="1"/>
              </a:ext>
            </a:extLst>
          </p:cNvPr>
          <p:cNvGrpSpPr/>
          <p:nvPr/>
        </p:nvGrpSpPr>
        <p:grpSpPr>
          <a:xfrm>
            <a:off x="2895600" y="4894380"/>
            <a:ext cx="3467619" cy="644419"/>
            <a:chOff x="4017" y="4176646"/>
            <a:chExt cx="3415954" cy="377390"/>
          </a:xfrm>
          <a:solidFill>
            <a:schemeClr val="tx1">
              <a:lumMod val="95000"/>
            </a:schemeClr>
          </a:solidFill>
          <a:effectLst/>
        </p:grpSpPr>
        <p:sp>
          <p:nvSpPr>
            <p:cNvPr id="28" name="Rectangle 27">
              <a:extLst>
                <a:ext uri="{FF2B5EF4-FFF2-40B4-BE49-F238E27FC236}">
                  <a16:creationId xmlns:a16="http://schemas.microsoft.com/office/drawing/2014/main" id="{5BFF15B5-B6C3-4E20-967D-9B191EBA50C9}"/>
                </a:ext>
                <a:ext uri="{C183D7F6-B498-43B3-948B-1728B52AA6E4}">
                  <adec:decorative xmlns:adec="http://schemas.microsoft.com/office/drawing/2017/decorative" val="1"/>
                </a:ext>
              </a:extLst>
            </p:cNvPr>
            <p:cNvSpPr/>
            <p:nvPr/>
          </p:nvSpPr>
          <p:spPr>
            <a:xfrm>
              <a:off x="4018" y="4176646"/>
              <a:ext cx="2740521" cy="377390"/>
            </a:xfrm>
            <a:prstGeom prst="rect">
              <a:avLst/>
            </a:prstGeom>
            <a:grp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9" name="TextBox 28">
              <a:extLst>
                <a:ext uri="{FF2B5EF4-FFF2-40B4-BE49-F238E27FC236}">
                  <a16:creationId xmlns:a16="http://schemas.microsoft.com/office/drawing/2014/main" id="{6A76CCF2-B0FA-4F8F-8B47-90D77F8752F3}"/>
                </a:ext>
              </a:extLst>
            </p:cNvPr>
            <p:cNvSpPr txBox="1"/>
            <p:nvPr/>
          </p:nvSpPr>
          <p:spPr>
            <a:xfrm>
              <a:off x="4017" y="4176647"/>
              <a:ext cx="3415954" cy="248931"/>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dirty="0"/>
                <a:t>Indian Restaurants are most popular in the Bangalore. </a:t>
              </a:r>
              <a:endParaRPr lang="en-US" sz="1300" kern="1200" dirty="0"/>
            </a:p>
          </p:txBody>
        </p:sp>
      </p:grpSp>
      <p:grpSp>
        <p:nvGrpSpPr>
          <p:cNvPr id="13" name="Group 12">
            <a:extLst>
              <a:ext uri="{FF2B5EF4-FFF2-40B4-BE49-F238E27FC236}">
                <a16:creationId xmlns:a16="http://schemas.microsoft.com/office/drawing/2014/main" id="{3A70637F-D752-40B2-9A50-9F38A0F6680B}"/>
              </a:ext>
              <a:ext uri="{C183D7F6-B498-43B3-948B-1728B52AA6E4}">
                <adec:decorative xmlns:adec="http://schemas.microsoft.com/office/drawing/2017/decorative" val="1"/>
              </a:ext>
            </a:extLst>
          </p:cNvPr>
          <p:cNvGrpSpPr/>
          <p:nvPr/>
        </p:nvGrpSpPr>
        <p:grpSpPr>
          <a:xfrm>
            <a:off x="2912765" y="5331476"/>
            <a:ext cx="3471932" cy="425066"/>
            <a:chOff x="2744539" y="4176646"/>
            <a:chExt cx="3670674" cy="517565"/>
          </a:xfrm>
          <a:solidFill>
            <a:schemeClr val="tx1">
              <a:lumMod val="85000"/>
            </a:schemeClr>
          </a:solidFill>
          <a:effectLst/>
        </p:grpSpPr>
        <p:sp>
          <p:nvSpPr>
            <p:cNvPr id="26" name="Rectangle 25">
              <a:extLst>
                <a:ext uri="{FF2B5EF4-FFF2-40B4-BE49-F238E27FC236}">
                  <a16:creationId xmlns:a16="http://schemas.microsoft.com/office/drawing/2014/main" id="{905BC195-8BB7-4A9D-925F-D15C5A39AD58}"/>
                </a:ext>
                <a:ext uri="{C183D7F6-B498-43B3-948B-1728B52AA6E4}">
                  <adec:decorative xmlns:adec="http://schemas.microsoft.com/office/drawing/2017/decorative" val="1"/>
                </a:ext>
              </a:extLst>
            </p:cNvPr>
            <p:cNvSpPr/>
            <p:nvPr/>
          </p:nvSpPr>
          <p:spPr>
            <a:xfrm>
              <a:off x="2744539" y="4176646"/>
              <a:ext cx="2740521" cy="377390"/>
            </a:xfrm>
            <a:prstGeom prst="rect">
              <a:avLst/>
            </a:prstGeom>
            <a:grp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7" name="TextBox 26">
              <a:extLst>
                <a:ext uri="{FF2B5EF4-FFF2-40B4-BE49-F238E27FC236}">
                  <a16:creationId xmlns:a16="http://schemas.microsoft.com/office/drawing/2014/main" id="{5BC79C1B-DDB2-464B-ABAC-AB735A52A176}"/>
                </a:ext>
              </a:extLst>
            </p:cNvPr>
            <p:cNvSpPr txBox="1"/>
            <p:nvPr/>
          </p:nvSpPr>
          <p:spPr>
            <a:xfrm>
              <a:off x="2744539" y="4176646"/>
              <a:ext cx="3670674" cy="517565"/>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dirty="0"/>
                <a:t>Cafes are 2nd most popular in Bangalore</a:t>
              </a:r>
              <a:endParaRPr lang="en-US" sz="1300" kern="1200" dirty="0"/>
            </a:p>
          </p:txBody>
        </p:sp>
      </p:grpSp>
      <p:grpSp>
        <p:nvGrpSpPr>
          <p:cNvPr id="14" name="Group 13">
            <a:extLst>
              <a:ext uri="{FF2B5EF4-FFF2-40B4-BE49-F238E27FC236}">
                <a16:creationId xmlns:a16="http://schemas.microsoft.com/office/drawing/2014/main" id="{F3AD6677-7B63-49D3-8236-4BE2C5BAA5C9}"/>
              </a:ext>
              <a:ext uri="{C183D7F6-B498-43B3-948B-1728B52AA6E4}">
                <adec:decorative xmlns:adec="http://schemas.microsoft.com/office/drawing/2017/decorative" val="1"/>
              </a:ext>
            </a:extLst>
          </p:cNvPr>
          <p:cNvGrpSpPr/>
          <p:nvPr/>
        </p:nvGrpSpPr>
        <p:grpSpPr>
          <a:xfrm>
            <a:off x="2891287" y="5695185"/>
            <a:ext cx="3471932" cy="940900"/>
            <a:chOff x="5480500" y="4176646"/>
            <a:chExt cx="3670675" cy="1145650"/>
          </a:xfrm>
          <a:solidFill>
            <a:schemeClr val="tx1">
              <a:lumMod val="75000"/>
            </a:schemeClr>
          </a:solidFill>
          <a:effectLst/>
        </p:grpSpPr>
        <p:sp>
          <p:nvSpPr>
            <p:cNvPr id="24" name="Rectangle 23">
              <a:extLst>
                <a:ext uri="{FF2B5EF4-FFF2-40B4-BE49-F238E27FC236}">
                  <a16:creationId xmlns:a16="http://schemas.microsoft.com/office/drawing/2014/main" id="{C22B4A79-CC1B-4BA9-A198-C9A3D2EFC60A}"/>
                </a:ext>
                <a:ext uri="{C183D7F6-B498-43B3-948B-1728B52AA6E4}">
                  <adec:decorative xmlns:adec="http://schemas.microsoft.com/office/drawing/2017/decorative" val="1"/>
                </a:ext>
              </a:extLst>
            </p:cNvPr>
            <p:cNvSpPr/>
            <p:nvPr/>
          </p:nvSpPr>
          <p:spPr>
            <a:xfrm>
              <a:off x="5485060" y="4176646"/>
              <a:ext cx="2740521" cy="377390"/>
            </a:xfrm>
            <a:prstGeom prst="rect">
              <a:avLst/>
            </a:prstGeom>
            <a:grp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5" name="TextBox 24">
              <a:extLst>
                <a:ext uri="{FF2B5EF4-FFF2-40B4-BE49-F238E27FC236}">
                  <a16:creationId xmlns:a16="http://schemas.microsoft.com/office/drawing/2014/main" id="{6F6F0E5B-C28D-49F0-ABA5-2E5EFDC4F4F7}"/>
                </a:ext>
              </a:extLst>
            </p:cNvPr>
            <p:cNvSpPr txBox="1"/>
            <p:nvPr/>
          </p:nvSpPr>
          <p:spPr>
            <a:xfrm>
              <a:off x="5480500" y="4202548"/>
              <a:ext cx="3670675" cy="1119748"/>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dirty="0"/>
                <a:t> Although, the Clusters have variations, a very visible presence is the predominance of restaurants. </a:t>
              </a:r>
              <a:endParaRPr lang="en-US" sz="1300" kern="1200" dirty="0">
                <a:ea typeface="+mn-ea"/>
                <a:cs typeface="+mn-c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D45501-6D26-4B40-A3FA-80E24DE195D5}"/>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5AA09901-500F-44AC-9304-B5B728DE261E}"/>
              </a:ext>
            </a:extLst>
          </p:cNvPr>
          <p:cNvSpPr>
            <a:spLocks noGrp="1"/>
          </p:cNvSpPr>
          <p:nvPr>
            <p:ph idx="1"/>
          </p:nvPr>
        </p:nvSpPr>
        <p:spPr/>
        <p:txBody>
          <a:bodyPr>
            <a:normAutofit fontScale="92500" lnSpcReduction="10000"/>
          </a:bodyPr>
          <a:lstStyle/>
          <a:p>
            <a:pPr marL="64008" indent="0">
              <a:buNone/>
            </a:pPr>
            <a:r>
              <a:rPr lang="en-US" b="1" dirty="0">
                <a:solidFill>
                  <a:schemeClr val="bg1"/>
                </a:solidFill>
              </a:rPr>
              <a:t>Description of the Problem </a:t>
            </a:r>
          </a:p>
          <a:p>
            <a:pPr marL="64008" indent="0">
              <a:buNone/>
            </a:pPr>
            <a:r>
              <a:rPr lang="en-US" dirty="0"/>
              <a:t>We are well versed on development in Bangalore and how they have emerged has a most fine country in the world. Bangalore is known for pubs, restaurants, night life, industrial sector. However, we will concentrate on restaurant section which are increasing with varieties. The real deal is that as much as there are many fine restaurants in Bangalore – Asian, Middle Eastern, Latin and American restaurants, it’s very difficult to find good place to dine in the finest of Indian cuisine. </a:t>
            </a:r>
          </a:p>
          <a:p>
            <a:r>
              <a:rPr lang="en-US" dirty="0"/>
              <a:t> </a:t>
            </a:r>
          </a:p>
        </p:txBody>
      </p:sp>
    </p:spTree>
    <p:extLst>
      <p:ext uri="{BB962C8B-B14F-4D97-AF65-F5344CB8AC3E}">
        <p14:creationId xmlns:p14="http://schemas.microsoft.com/office/powerpoint/2010/main" val="1078638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53A5-2888-4D51-A77C-92851EBA0185}"/>
              </a:ext>
            </a:extLst>
          </p:cNvPr>
          <p:cNvSpPr>
            <a:spLocks noGrp="1"/>
          </p:cNvSpPr>
          <p:nvPr>
            <p:ph type="title"/>
          </p:nvPr>
        </p:nvSpPr>
        <p:spPr/>
        <p:txBody>
          <a:bodyPr/>
          <a:lstStyle/>
          <a:p>
            <a:r>
              <a:rPr lang="en-US" dirty="0"/>
              <a:t> Background </a:t>
            </a:r>
          </a:p>
        </p:txBody>
      </p:sp>
      <p:sp>
        <p:nvSpPr>
          <p:cNvPr id="3" name="Content Placeholder 2">
            <a:extLst>
              <a:ext uri="{FF2B5EF4-FFF2-40B4-BE49-F238E27FC236}">
                <a16:creationId xmlns:a16="http://schemas.microsoft.com/office/drawing/2014/main" id="{D866506D-1E5F-4A01-AB03-9D092E7C3B84}"/>
              </a:ext>
            </a:extLst>
          </p:cNvPr>
          <p:cNvSpPr>
            <a:spLocks noGrp="1"/>
          </p:cNvSpPr>
          <p:nvPr>
            <p:ph idx="1"/>
          </p:nvPr>
        </p:nvSpPr>
        <p:spPr/>
        <p:txBody>
          <a:bodyPr>
            <a:normAutofit fontScale="92500"/>
          </a:bodyPr>
          <a:lstStyle/>
          <a:p>
            <a:pPr marL="64008" indent="0">
              <a:buNone/>
            </a:pPr>
            <a:r>
              <a:rPr lang="en-US" dirty="0"/>
              <a:t>A successful restaurant chain in North-India is looking to expand operation into South India through Bangalore. They want to create a high-end restaurant that comes with organic mix and healthy. Their target is not only Indians, but all communities which would like to taste something different. Since the Bangalore demography is so big, my client needs deeper insight from available data in other to decide where to establish their first restaurant. This company spends a lot on research and provides customers with data insight into the ingredients used at restaurants. </a:t>
            </a:r>
          </a:p>
        </p:txBody>
      </p:sp>
    </p:spTree>
    <p:extLst>
      <p:ext uri="{BB962C8B-B14F-4D97-AF65-F5344CB8AC3E}">
        <p14:creationId xmlns:p14="http://schemas.microsoft.com/office/powerpoint/2010/main" val="3491306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5D01-FDCB-4F3A-B183-8CD341DED872}"/>
              </a:ext>
            </a:extLst>
          </p:cNvPr>
          <p:cNvSpPr>
            <a:spLocks noGrp="1"/>
          </p:cNvSpPr>
          <p:nvPr>
            <p:ph type="title"/>
          </p:nvPr>
        </p:nvSpPr>
        <p:spPr/>
        <p:txBody>
          <a:bodyPr/>
          <a:lstStyle/>
          <a:p>
            <a:r>
              <a:rPr lang="en-US" dirty="0"/>
              <a:t>Target Audience </a:t>
            </a:r>
          </a:p>
        </p:txBody>
      </p:sp>
      <p:sp>
        <p:nvSpPr>
          <p:cNvPr id="3" name="Content Placeholder 2">
            <a:extLst>
              <a:ext uri="{FF2B5EF4-FFF2-40B4-BE49-F238E27FC236}">
                <a16:creationId xmlns:a16="http://schemas.microsoft.com/office/drawing/2014/main" id="{34A29E8C-61AE-42FB-9B04-125CB9E2D04C}"/>
              </a:ext>
            </a:extLst>
          </p:cNvPr>
          <p:cNvSpPr>
            <a:spLocks noGrp="1"/>
          </p:cNvSpPr>
          <p:nvPr>
            <p:ph idx="1"/>
          </p:nvPr>
        </p:nvSpPr>
        <p:spPr/>
        <p:txBody>
          <a:bodyPr/>
          <a:lstStyle/>
          <a:p>
            <a:pPr marL="64008" indent="0">
              <a:buNone/>
            </a:pPr>
            <a:r>
              <a:rPr lang="en-US" dirty="0"/>
              <a:t>Considering the diversity in Bangalore where most people are multiregional based. Bangalore is a place where different shades live. Most people reside in Bangalore are migrants where they come for job or education from India. Definitely, by looking at the population we can determine there is highly shortage of Indian restaurants in Bangalore. </a:t>
            </a:r>
          </a:p>
        </p:txBody>
      </p:sp>
    </p:spTree>
    <p:extLst>
      <p:ext uri="{BB962C8B-B14F-4D97-AF65-F5344CB8AC3E}">
        <p14:creationId xmlns:p14="http://schemas.microsoft.com/office/powerpoint/2010/main" val="3359710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5C22DD-1880-46BB-BB89-ACC79ECC3D2F}"/>
              </a:ext>
            </a:extLst>
          </p:cNvPr>
          <p:cNvSpPr>
            <a:spLocks noGrp="1"/>
          </p:cNvSpPr>
          <p:nvPr>
            <p:ph type="title"/>
          </p:nvPr>
        </p:nvSpPr>
        <p:spPr/>
        <p:txBody>
          <a:bodyPr/>
          <a:lstStyle/>
          <a:p>
            <a:r>
              <a:rPr lang="en-US" dirty="0"/>
              <a:t> Data Preparation </a:t>
            </a:r>
          </a:p>
        </p:txBody>
      </p:sp>
      <p:pic>
        <p:nvPicPr>
          <p:cNvPr id="7" name="Content Placeholder 6">
            <a:extLst>
              <a:ext uri="{FF2B5EF4-FFF2-40B4-BE49-F238E27FC236}">
                <a16:creationId xmlns:a16="http://schemas.microsoft.com/office/drawing/2014/main" id="{016FA5FF-9242-45F9-8DAB-A8E3A9886A13}"/>
              </a:ext>
            </a:extLst>
          </p:cNvPr>
          <p:cNvPicPr>
            <a:picLocks noGrp="1" noChangeAspect="1"/>
          </p:cNvPicPr>
          <p:nvPr>
            <p:ph idx="1"/>
          </p:nvPr>
        </p:nvPicPr>
        <p:blipFill>
          <a:blip r:embed="rId2"/>
          <a:stretch>
            <a:fillRect/>
          </a:stretch>
        </p:blipFill>
        <p:spPr>
          <a:xfrm>
            <a:off x="1580732" y="2852593"/>
            <a:ext cx="5982535" cy="2067213"/>
          </a:xfrm>
        </p:spPr>
      </p:pic>
    </p:spTree>
    <p:extLst>
      <p:ext uri="{BB962C8B-B14F-4D97-AF65-F5344CB8AC3E}">
        <p14:creationId xmlns:p14="http://schemas.microsoft.com/office/powerpoint/2010/main" val="2232903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36B573-7F15-47A4-9904-220FF3F58D7B}"/>
              </a:ext>
            </a:extLst>
          </p:cNvPr>
          <p:cNvSpPr>
            <a:spLocks noGrp="1"/>
          </p:cNvSpPr>
          <p:nvPr>
            <p:ph type="title"/>
          </p:nvPr>
        </p:nvSpPr>
        <p:spPr/>
        <p:txBody>
          <a:bodyPr/>
          <a:lstStyle/>
          <a:p>
            <a:r>
              <a:rPr lang="en-US" dirty="0"/>
              <a:t> Description of Data </a:t>
            </a:r>
          </a:p>
        </p:txBody>
      </p:sp>
      <p:sp>
        <p:nvSpPr>
          <p:cNvPr id="5" name="Content Placeholder 4">
            <a:extLst>
              <a:ext uri="{FF2B5EF4-FFF2-40B4-BE49-F238E27FC236}">
                <a16:creationId xmlns:a16="http://schemas.microsoft.com/office/drawing/2014/main" id="{BD155450-01DE-4E22-8145-6994A587017A}"/>
              </a:ext>
            </a:extLst>
          </p:cNvPr>
          <p:cNvSpPr>
            <a:spLocks noGrp="1"/>
          </p:cNvSpPr>
          <p:nvPr>
            <p:ph sz="half" idx="1"/>
          </p:nvPr>
        </p:nvSpPr>
        <p:spPr/>
        <p:txBody>
          <a:bodyPr>
            <a:normAutofit fontScale="77500" lnSpcReduction="20000"/>
          </a:bodyPr>
          <a:lstStyle/>
          <a:p>
            <a:pPr marL="64008" indent="0">
              <a:buNone/>
            </a:pPr>
            <a:r>
              <a:rPr lang="en-US" dirty="0"/>
              <a:t>This project will rely on public data from data.gov.in and Foursquare. Within the Bangalore Area, there are areas that are within the Bangalore Area Postcode. The focus of this project will be the neighborhoods are that are within the Bangalore Post Code area. The Bangalore Area consists of 4 divisions and. Our data will be from the link https://data.gov.in/resources/all-india-pincode-directory-contact-details-along-latitude-andlongitude</a:t>
            </a:r>
          </a:p>
        </p:txBody>
      </p:sp>
      <p:pic>
        <p:nvPicPr>
          <p:cNvPr id="8" name="Content Placeholder 7">
            <a:extLst>
              <a:ext uri="{FF2B5EF4-FFF2-40B4-BE49-F238E27FC236}">
                <a16:creationId xmlns:a16="http://schemas.microsoft.com/office/drawing/2014/main" id="{1954DAC1-AB71-4BCB-842C-D7042D1A5655}"/>
              </a:ext>
            </a:extLst>
          </p:cNvPr>
          <p:cNvPicPr>
            <a:picLocks noGrp="1" noChangeAspect="1"/>
          </p:cNvPicPr>
          <p:nvPr>
            <p:ph sz="half" idx="2"/>
          </p:nvPr>
        </p:nvPicPr>
        <p:blipFill>
          <a:blip r:embed="rId2"/>
          <a:stretch>
            <a:fillRect/>
          </a:stretch>
        </p:blipFill>
        <p:spPr>
          <a:xfrm>
            <a:off x="4677354" y="1268760"/>
            <a:ext cx="4038600" cy="1177925"/>
          </a:xfrm>
        </p:spPr>
      </p:pic>
      <p:pic>
        <p:nvPicPr>
          <p:cNvPr id="10" name="Picture 9">
            <a:extLst>
              <a:ext uri="{FF2B5EF4-FFF2-40B4-BE49-F238E27FC236}">
                <a16:creationId xmlns:a16="http://schemas.microsoft.com/office/drawing/2014/main" id="{4CF874FE-5032-44F2-85E0-95B5C79E2878}"/>
              </a:ext>
            </a:extLst>
          </p:cNvPr>
          <p:cNvPicPr>
            <a:picLocks noChangeAspect="1"/>
          </p:cNvPicPr>
          <p:nvPr/>
        </p:nvPicPr>
        <p:blipFill>
          <a:blip r:embed="rId3"/>
          <a:stretch>
            <a:fillRect/>
          </a:stretch>
        </p:blipFill>
        <p:spPr>
          <a:xfrm>
            <a:off x="4648202" y="2671989"/>
            <a:ext cx="4103054" cy="1549100"/>
          </a:xfrm>
          <a:prstGeom prst="rect">
            <a:avLst/>
          </a:prstGeom>
        </p:spPr>
      </p:pic>
    </p:spTree>
    <p:extLst>
      <p:ext uri="{BB962C8B-B14F-4D97-AF65-F5344CB8AC3E}">
        <p14:creationId xmlns:p14="http://schemas.microsoft.com/office/powerpoint/2010/main" val="3822769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5A11-D87D-44D8-97F3-67C3043E213B}"/>
              </a:ext>
            </a:extLst>
          </p:cNvPr>
          <p:cNvSpPr>
            <a:spLocks noGrp="1"/>
          </p:cNvSpPr>
          <p:nvPr>
            <p:ph type="ctrTitle"/>
          </p:nvPr>
        </p:nvSpPr>
        <p:spPr/>
        <p:txBody>
          <a:bodyPr/>
          <a:lstStyle/>
          <a:p>
            <a:r>
              <a:rPr lang="en-US" dirty="0"/>
              <a:t> Methodology</a:t>
            </a:r>
          </a:p>
        </p:txBody>
      </p:sp>
      <p:sp>
        <p:nvSpPr>
          <p:cNvPr id="5" name="Subtitle 4">
            <a:extLst>
              <a:ext uri="{FF2B5EF4-FFF2-40B4-BE49-F238E27FC236}">
                <a16:creationId xmlns:a16="http://schemas.microsoft.com/office/drawing/2014/main" id="{04877FAD-A17C-4A1D-9A94-FC78EA5E6D53}"/>
              </a:ext>
            </a:extLst>
          </p:cNvPr>
          <p:cNvSpPr>
            <a:spLocks noGrp="1"/>
          </p:cNvSpPr>
          <p:nvPr>
            <p:ph type="subTitle" idx="1"/>
          </p:nvPr>
        </p:nvSpPr>
        <p:spPr/>
        <p:txBody>
          <a:bodyPr/>
          <a:lstStyle/>
          <a:p>
            <a:r>
              <a:rPr lang="en-US" dirty="0"/>
              <a:t> Data Exploration</a:t>
            </a:r>
          </a:p>
        </p:txBody>
      </p:sp>
    </p:spTree>
    <p:extLst>
      <p:ext uri="{BB962C8B-B14F-4D97-AF65-F5344CB8AC3E}">
        <p14:creationId xmlns:p14="http://schemas.microsoft.com/office/powerpoint/2010/main" val="901557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6B5DF-BF2D-44C5-98C4-786BC47FFFC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60F595B-5C41-4161-8986-41CF3CCED4D3}"/>
              </a:ext>
            </a:extLst>
          </p:cNvPr>
          <p:cNvPicPr>
            <a:picLocks noGrp="1" noChangeAspect="1"/>
          </p:cNvPicPr>
          <p:nvPr>
            <p:ph idx="1"/>
          </p:nvPr>
        </p:nvPicPr>
        <p:blipFill>
          <a:blip r:embed="rId2"/>
          <a:stretch>
            <a:fillRect/>
          </a:stretch>
        </p:blipFill>
        <p:spPr>
          <a:xfrm>
            <a:off x="457200" y="2588587"/>
            <a:ext cx="8229600" cy="2595226"/>
          </a:xfrm>
        </p:spPr>
      </p:pic>
    </p:spTree>
    <p:extLst>
      <p:ext uri="{BB962C8B-B14F-4D97-AF65-F5344CB8AC3E}">
        <p14:creationId xmlns:p14="http://schemas.microsoft.com/office/powerpoint/2010/main" val="1476158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DC31EBE-A492-4CE5-9650-1E2C8FDDD7CE}">
  <ds:schemaRefs>
    <ds:schemaRef ds:uri="http://schemas.microsoft.com/sharepoint/v3/contenttype/forms"/>
  </ds:schemaRefs>
</ds:datastoreItem>
</file>

<file path=customXml/itemProps2.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B47EFB-BDBB-4CE5-A848-1507BE3B7989}">
  <ds:schemaRefs>
    <ds:schemaRef ds:uri="http://schemas.openxmlformats.org/package/2006/metadata/core-properties"/>
    <ds:schemaRef ds:uri="16c05727-aa75-4e4a-9b5f-8a80a1165891"/>
    <ds:schemaRef ds:uri="http://schemas.microsoft.com/office/infopath/2007/PartnerControls"/>
    <ds:schemaRef ds:uri="http://purl.org/dc/terms/"/>
    <ds:schemaRef ds:uri="http://schemas.microsoft.com/office/2006/documentManagement/types"/>
    <ds:schemaRef ds:uri="71af3243-3dd4-4a8d-8c0d-dd76da1f02a5"/>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0</TotalTime>
  <Words>593</Words>
  <Application>Microsoft Office PowerPoint</Application>
  <PresentationFormat>On-screen Show (4:3)</PresentationFormat>
  <Paragraphs>37</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Segoe UI</vt:lpstr>
      <vt:lpstr>Wingdings 2</vt:lpstr>
      <vt:lpstr>Verve</vt:lpstr>
      <vt:lpstr>Report Coursera Capstone Project</vt:lpstr>
      <vt:lpstr>STATUS SUMMARY</vt:lpstr>
      <vt:lpstr>Introduction</vt:lpstr>
      <vt:lpstr> Background </vt:lpstr>
      <vt:lpstr>Target Audience </vt:lpstr>
      <vt:lpstr> Data Preparation </vt:lpstr>
      <vt:lpstr> Description of Data </vt:lpstr>
      <vt:lpstr> Methodology</vt:lpstr>
      <vt:lpstr>PowerPoint Presentation</vt:lpstr>
      <vt:lpstr>PowerPoint Presentation</vt:lpstr>
      <vt:lpstr> Clustering </vt:lpstr>
      <vt:lpstr>PowerPoint Presentation</vt:lpstr>
      <vt:lpstr> Result </vt:lpstr>
      <vt:lpstr>Discussion and Conclusion </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2020-04-12T15:30:46Z</dcterms:created>
  <dcterms:modified xsi:type="dcterms:W3CDTF">2020-04-12T15:55:54Z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