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7" r:id="rId4"/>
    <p:sldId id="258" r:id="rId5"/>
    <p:sldId id="259" r:id="rId6"/>
    <p:sldId id="263" r:id="rId7"/>
    <p:sldId id="262"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2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157A-29AB-452D-A1A0-6FEC269E5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08FAE4-F975-4CCB-B73F-846EACF15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76F356-35F1-44E5-B3D2-6F50ED2551C5}"/>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5" name="Footer Placeholder 4">
            <a:extLst>
              <a:ext uri="{FF2B5EF4-FFF2-40B4-BE49-F238E27FC236}">
                <a16:creationId xmlns:a16="http://schemas.microsoft.com/office/drawing/2014/main" id="{035BCA8F-CDC0-4AC9-A6FA-025D16D3E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AFE5B-04B3-46F0-8CBE-8A0BC3DB176F}"/>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205287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838F-0AAD-41CA-BEA0-FD11C8D682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CBE41D-A860-44A4-9F47-BA7857A55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6EBDFD-F156-4A91-9697-2712DC03051C}"/>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5" name="Footer Placeholder 4">
            <a:extLst>
              <a:ext uri="{FF2B5EF4-FFF2-40B4-BE49-F238E27FC236}">
                <a16:creationId xmlns:a16="http://schemas.microsoft.com/office/drawing/2014/main" id="{611B17CF-04E1-46FC-BF56-F8D4AA9D8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BB18D-3391-4CA2-9BC8-468B92820908}"/>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227199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0A052-D3D4-43E7-B1F7-B54EB77B5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116928-E856-43A0-B45E-6950D2FD8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653227-D18B-498C-8478-2D196D3F8C03}"/>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5" name="Footer Placeholder 4">
            <a:extLst>
              <a:ext uri="{FF2B5EF4-FFF2-40B4-BE49-F238E27FC236}">
                <a16:creationId xmlns:a16="http://schemas.microsoft.com/office/drawing/2014/main" id="{19D51F3A-2865-40E5-86A4-B45473DFF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86280-CEB9-4ED3-8CC6-06581E0C7A7E}"/>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169840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D5AD-6FE1-45D0-8D4A-BC15EE349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56DB9C-1D87-4D8E-94A2-69356716E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74412-2AB0-40F2-A609-5E2C99CCD58C}"/>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5" name="Footer Placeholder 4">
            <a:extLst>
              <a:ext uri="{FF2B5EF4-FFF2-40B4-BE49-F238E27FC236}">
                <a16:creationId xmlns:a16="http://schemas.microsoft.com/office/drawing/2014/main" id="{8695C192-71D8-490A-92D3-D5F44FB858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D8DC7-86D6-44A4-B3EF-F1A265579F3B}"/>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159060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506F-0FD1-421F-ACCE-9292E61986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0ABC25-68BB-4DD9-8CA0-BE9F6FDFE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9A632F-053D-44B6-8620-B47CB479D5E1}"/>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5" name="Footer Placeholder 4">
            <a:extLst>
              <a:ext uri="{FF2B5EF4-FFF2-40B4-BE49-F238E27FC236}">
                <a16:creationId xmlns:a16="http://schemas.microsoft.com/office/drawing/2014/main" id="{583D79EB-D658-42E5-ABAC-A4A7FB107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812F7-74E9-47FD-B8A4-BC4B98D7FFF6}"/>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175875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032D-9A04-4833-ABCE-5EA459FF73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E6E26-1867-4829-93EA-982E57385C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C6C514-EA83-4E78-9982-E2E8CD989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E0A367-0AE9-409D-B854-0D2652B60593}"/>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6" name="Footer Placeholder 5">
            <a:extLst>
              <a:ext uri="{FF2B5EF4-FFF2-40B4-BE49-F238E27FC236}">
                <a16:creationId xmlns:a16="http://schemas.microsoft.com/office/drawing/2014/main" id="{CAB8DFD1-2A06-4C8C-8B48-50D0B16F91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561E7-1FE9-4946-A50F-0F23D6E87526}"/>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97828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CB93-6AA5-44DD-AEFB-2808AA50B7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8C2208-4A5C-48E1-A71C-A4E120A64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8E809-454F-439D-A600-CC200E214C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B5D478-3842-4FF7-B240-1D7360F4E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8AC1C8-3143-4FD0-8FB3-2BBD4AB709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8F858B-EDEF-41CD-B013-1C2E9B3AF644}"/>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8" name="Footer Placeholder 7">
            <a:extLst>
              <a:ext uri="{FF2B5EF4-FFF2-40B4-BE49-F238E27FC236}">
                <a16:creationId xmlns:a16="http://schemas.microsoft.com/office/drawing/2014/main" id="{FF0C1FE7-E885-4213-8D89-6A23F0446C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2A4E5B-A919-4D07-89D3-538C7BCA132C}"/>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115682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80B7-C0C5-4E61-9847-29D8FC96B7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EE4E3D-E4F9-4F83-B5BB-8E593285C221}"/>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4" name="Footer Placeholder 3">
            <a:extLst>
              <a:ext uri="{FF2B5EF4-FFF2-40B4-BE49-F238E27FC236}">
                <a16:creationId xmlns:a16="http://schemas.microsoft.com/office/drawing/2014/main" id="{CF5FC29C-88CE-4FCE-9EF3-E441CC72C5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E0E461-7766-426B-BFCE-EF581D72BF69}"/>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140837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DC2287-D125-4BF7-8678-21633DB574CA}"/>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3" name="Footer Placeholder 2">
            <a:extLst>
              <a:ext uri="{FF2B5EF4-FFF2-40B4-BE49-F238E27FC236}">
                <a16:creationId xmlns:a16="http://schemas.microsoft.com/office/drawing/2014/main" id="{A990C48B-19E2-46D3-9AD1-486D22766C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2B2599-3DDE-4D20-8B9D-0027BD3FBB41}"/>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159320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71E7-95DA-4BC3-9F42-566EA9573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B1DE80-664B-4DC1-98E9-E92F07CA1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5E5F18-6E68-451E-896E-A8257D5F8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CAAECA-17FE-42BA-BE19-C5F378BC77C6}"/>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6" name="Footer Placeholder 5">
            <a:extLst>
              <a:ext uri="{FF2B5EF4-FFF2-40B4-BE49-F238E27FC236}">
                <a16:creationId xmlns:a16="http://schemas.microsoft.com/office/drawing/2014/main" id="{62251804-D776-4F79-A709-4ED103F7CD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363301-0ACF-476B-A71D-D600CEA1954C}"/>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11836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41E4-1C23-4623-B543-89FBC0281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AC40AA-7744-4D39-AD07-094341FD4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83461E-BE68-48CF-98C8-46DF3479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8034A-5DA5-47D2-A76E-6F9A7D9B5DA4}"/>
              </a:ext>
            </a:extLst>
          </p:cNvPr>
          <p:cNvSpPr>
            <a:spLocks noGrp="1"/>
          </p:cNvSpPr>
          <p:nvPr>
            <p:ph type="dt" sz="half" idx="10"/>
          </p:nvPr>
        </p:nvSpPr>
        <p:spPr/>
        <p:txBody>
          <a:bodyPr/>
          <a:lstStyle/>
          <a:p>
            <a:fld id="{2461E34F-E2EF-46DD-BEAC-1DFE89353FF8}" type="datetimeFigureOut">
              <a:rPr lang="en-IN" smtClean="0"/>
              <a:t>01-02-2020</a:t>
            </a:fld>
            <a:endParaRPr lang="en-IN"/>
          </a:p>
        </p:txBody>
      </p:sp>
      <p:sp>
        <p:nvSpPr>
          <p:cNvPr id="6" name="Footer Placeholder 5">
            <a:extLst>
              <a:ext uri="{FF2B5EF4-FFF2-40B4-BE49-F238E27FC236}">
                <a16:creationId xmlns:a16="http://schemas.microsoft.com/office/drawing/2014/main" id="{485D8DB8-6462-478A-8C62-552868CCA2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5D33AD-8452-4F3E-8E99-673BC477C7EA}"/>
              </a:ext>
            </a:extLst>
          </p:cNvPr>
          <p:cNvSpPr>
            <a:spLocks noGrp="1"/>
          </p:cNvSpPr>
          <p:nvPr>
            <p:ph type="sldNum" sz="quarter" idx="12"/>
          </p:nvPr>
        </p:nvSpPr>
        <p:spPr/>
        <p:txBody>
          <a:bodyPr/>
          <a:lstStyle/>
          <a:p>
            <a:fld id="{A19EFCF5-8170-4229-8018-16CB2F280CF6}" type="slidenum">
              <a:rPr lang="en-IN" smtClean="0"/>
              <a:t>‹#›</a:t>
            </a:fld>
            <a:endParaRPr lang="en-IN"/>
          </a:p>
        </p:txBody>
      </p:sp>
    </p:spTree>
    <p:extLst>
      <p:ext uri="{BB962C8B-B14F-4D97-AF65-F5344CB8AC3E}">
        <p14:creationId xmlns:p14="http://schemas.microsoft.com/office/powerpoint/2010/main" val="41902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BDB95F-71D6-46B2-A30A-47E2F6BF1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A1B067-4FDF-4D22-A8B2-590984F76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B13FA2-CA4A-4ABE-9099-C32A4BE54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1E34F-E2EF-46DD-BEAC-1DFE89353FF8}" type="datetimeFigureOut">
              <a:rPr lang="en-IN" smtClean="0"/>
              <a:t>01-02-2020</a:t>
            </a:fld>
            <a:endParaRPr lang="en-IN"/>
          </a:p>
        </p:txBody>
      </p:sp>
      <p:sp>
        <p:nvSpPr>
          <p:cNvPr id="5" name="Footer Placeholder 4">
            <a:extLst>
              <a:ext uri="{FF2B5EF4-FFF2-40B4-BE49-F238E27FC236}">
                <a16:creationId xmlns:a16="http://schemas.microsoft.com/office/drawing/2014/main" id="{463C9075-A8E1-467C-9066-5843143FB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7770C5-750A-4E47-8404-AAC6A22EE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EFCF5-8170-4229-8018-16CB2F280CF6}" type="slidenum">
              <a:rPr lang="en-IN" smtClean="0"/>
              <a:t>‹#›</a:t>
            </a:fld>
            <a:endParaRPr lang="en-IN"/>
          </a:p>
        </p:txBody>
      </p:sp>
    </p:spTree>
    <p:extLst>
      <p:ext uri="{BB962C8B-B14F-4D97-AF65-F5344CB8AC3E}">
        <p14:creationId xmlns:p14="http://schemas.microsoft.com/office/powerpoint/2010/main" val="373855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webp"/><Relationship Id="rId4" Type="http://schemas.microsoft.com/office/2007/relationships/hdphoto" Target="../media/hdphoto2.wdp"/><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microsoft.com/office/2007/relationships/hdphoto" Target="../media/hdphoto6.wdp"/><Relationship Id="rId3" Type="http://schemas.openxmlformats.org/officeDocument/2006/relationships/image" Target="../media/image15.png"/><Relationship Id="rId7" Type="http://schemas.microsoft.com/office/2007/relationships/hdphoto" Target="../media/hdphoto4.wdp"/><Relationship Id="rId12" Type="http://schemas.openxmlformats.org/officeDocument/2006/relationships/image" Target="../media/image26.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4.png"/><Relationship Id="rId11" Type="http://schemas.microsoft.com/office/2007/relationships/hdphoto" Target="../media/hdphoto5.wdp"/><Relationship Id="rId5" Type="http://schemas.microsoft.com/office/2007/relationships/hdphoto" Target="../media/hdphoto3.wdp"/><Relationship Id="rId10" Type="http://schemas.openxmlformats.org/officeDocument/2006/relationships/image" Target="../media/image25.png"/><Relationship Id="rId4" Type="http://schemas.openxmlformats.org/officeDocument/2006/relationships/image" Target="../media/image23.png"/><Relationship Id="rId9" Type="http://schemas.microsoft.com/office/2007/relationships/hdphoto" Target="../media/hdphoto2.wdp"/><Relationship Id="rId1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368BE43-2201-4A5B-97DD-06FF9DBB5F24}"/>
              </a:ext>
            </a:extLst>
          </p:cNvPr>
          <p:cNvSpPr txBox="1">
            <a:spLocks/>
          </p:cNvSpPr>
          <p:nvPr/>
        </p:nvSpPr>
        <p:spPr>
          <a:xfrm>
            <a:off x="199835" y="1336667"/>
            <a:ext cx="10743147" cy="24453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b="1" dirty="0"/>
              <a:t>Organization -</a:t>
            </a:r>
            <a:r>
              <a:rPr lang="en-IN" sz="2600" dirty="0"/>
              <a:t> </a:t>
            </a:r>
            <a:r>
              <a:rPr lang="en-US" sz="2300" dirty="0" err="1"/>
              <a:t>Dte</a:t>
            </a:r>
            <a:r>
              <a:rPr lang="en-US" sz="2300" dirty="0"/>
              <a:t> of IT &amp; Cyber Security, DRDO</a:t>
            </a:r>
            <a:r>
              <a:rPr lang="en-IN" sz="2900" dirty="0"/>
              <a:t> </a:t>
            </a:r>
            <a:endParaRPr lang="en-US" sz="2300" b="1" dirty="0"/>
          </a:p>
          <a:p>
            <a:r>
              <a:rPr lang="en-US" sz="2300" b="1" dirty="0"/>
              <a:t>Problem Statement</a:t>
            </a:r>
            <a:r>
              <a:rPr lang="en-US" sz="2300" dirty="0"/>
              <a:t> – </a:t>
            </a:r>
            <a:r>
              <a:rPr lang="en-IN" sz="2300" b="1" dirty="0">
                <a:solidFill>
                  <a:srgbClr val="C00000"/>
                </a:solidFill>
              </a:rPr>
              <a:t>Video based dynamic human authentication</a:t>
            </a:r>
          </a:p>
          <a:p>
            <a:pPr marL="0" indent="0">
              <a:buNone/>
            </a:pPr>
            <a:r>
              <a:rPr lang="en-IN" sz="2300" b="1" dirty="0">
                <a:solidFill>
                  <a:srgbClr val="C00000"/>
                </a:solidFill>
              </a:rPr>
              <a:t>	          	            system for access control</a:t>
            </a:r>
            <a:endParaRPr lang="en-US" sz="2300" b="1" dirty="0"/>
          </a:p>
          <a:p>
            <a:r>
              <a:rPr lang="en-US" sz="2300" b="1" dirty="0"/>
              <a:t>Team Name </a:t>
            </a:r>
            <a:r>
              <a:rPr lang="en-US" sz="2300" dirty="0"/>
              <a:t>– UCHIHAS</a:t>
            </a:r>
          </a:p>
          <a:p>
            <a:r>
              <a:rPr lang="en-IN" sz="2300" b="1" dirty="0"/>
              <a:t>Team Leader </a:t>
            </a:r>
            <a:r>
              <a:rPr lang="en-IN" sz="2300" dirty="0"/>
              <a:t>-  Sanyam Mittal</a:t>
            </a:r>
          </a:p>
          <a:p>
            <a:r>
              <a:rPr lang="en-IN" sz="2300" b="1" dirty="0"/>
              <a:t>College Code/AISHE Code </a:t>
            </a:r>
            <a:r>
              <a:rPr lang="en-IN" sz="2300" dirty="0"/>
              <a:t>- U-0175</a:t>
            </a:r>
          </a:p>
          <a:p>
            <a:pPr marL="2743200" lvl="6" indent="0">
              <a:buFont typeface="Arial" panose="020B0604020202020204" pitchFamily="34" charset="0"/>
              <a:buNone/>
            </a:pPr>
            <a:endParaRPr lang="en-US" sz="1000" dirty="0"/>
          </a:p>
        </p:txBody>
      </p:sp>
      <p:sp>
        <p:nvSpPr>
          <p:cNvPr id="2" name="Rectangle 1">
            <a:extLst>
              <a:ext uri="{FF2B5EF4-FFF2-40B4-BE49-F238E27FC236}">
                <a16:creationId xmlns:a16="http://schemas.microsoft.com/office/drawing/2014/main" id="{70AD63ED-062F-451A-A9BD-C79988F25481}"/>
              </a:ext>
            </a:extLst>
          </p:cNvPr>
          <p:cNvSpPr/>
          <p:nvPr/>
        </p:nvSpPr>
        <p:spPr>
          <a:xfrm>
            <a:off x="0" y="180836"/>
            <a:ext cx="8804635"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SIH 2020</a:t>
            </a:r>
          </a:p>
        </p:txBody>
      </p:sp>
      <p:grpSp>
        <p:nvGrpSpPr>
          <p:cNvPr id="15" name="Group 14">
            <a:extLst>
              <a:ext uri="{FF2B5EF4-FFF2-40B4-BE49-F238E27FC236}">
                <a16:creationId xmlns:a16="http://schemas.microsoft.com/office/drawing/2014/main" id="{6C42530E-A67F-4431-90C7-9B92BA89C54B}"/>
              </a:ext>
            </a:extLst>
          </p:cNvPr>
          <p:cNvGrpSpPr/>
          <p:nvPr/>
        </p:nvGrpSpPr>
        <p:grpSpPr>
          <a:xfrm>
            <a:off x="904971" y="3530462"/>
            <a:ext cx="11321595" cy="3470779"/>
            <a:chOff x="-84843" y="3521035"/>
            <a:chExt cx="11321595" cy="3470779"/>
          </a:xfrm>
        </p:grpSpPr>
        <p:pic>
          <p:nvPicPr>
            <p:cNvPr id="8" name="Picture 7">
              <a:extLst>
                <a:ext uri="{FF2B5EF4-FFF2-40B4-BE49-F238E27FC236}">
                  <a16:creationId xmlns:a16="http://schemas.microsoft.com/office/drawing/2014/main" id="{F4DFED89-D45C-48B8-8693-049B6B733F39}"/>
                </a:ext>
              </a:extLst>
            </p:cNvPr>
            <p:cNvPicPr>
              <a:picLocks noChangeAspect="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2243580" y="3521035"/>
              <a:ext cx="8993172" cy="3348227"/>
            </a:xfrm>
            <a:prstGeom prst="rect">
              <a:avLst/>
            </a:prstGeom>
          </p:spPr>
        </p:pic>
        <p:pic>
          <p:nvPicPr>
            <p:cNvPr id="10" name="Picture 4" descr="Related image">
              <a:extLst>
                <a:ext uri="{FF2B5EF4-FFF2-40B4-BE49-F238E27FC236}">
                  <a16:creationId xmlns:a16="http://schemas.microsoft.com/office/drawing/2014/main" id="{7645CE53-9DE9-4692-A8E5-685922FE78B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843" y="5237795"/>
              <a:ext cx="2511252" cy="1754019"/>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Image result for face recognition vector">
            <a:extLst>
              <a:ext uri="{FF2B5EF4-FFF2-40B4-BE49-F238E27FC236}">
                <a16:creationId xmlns:a16="http://schemas.microsoft.com/office/drawing/2014/main" id="{CF3EA769-66B8-4A90-8CE5-BDA2C322CA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4635" y="172639"/>
            <a:ext cx="3387366" cy="1778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19FC75-DD80-4168-BD19-8DC9B696C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4509" y="3877906"/>
            <a:ext cx="1643427" cy="1643427"/>
          </a:xfrm>
          <a:prstGeom prst="rect">
            <a:avLst/>
          </a:prstGeom>
        </p:spPr>
      </p:pic>
    </p:spTree>
    <p:extLst>
      <p:ext uri="{BB962C8B-B14F-4D97-AF65-F5344CB8AC3E}">
        <p14:creationId xmlns:p14="http://schemas.microsoft.com/office/powerpoint/2010/main" val="294119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153AC8-511B-4A36-9444-9354E2845907}"/>
              </a:ext>
            </a:extLst>
          </p:cNvPr>
          <p:cNvSpPr txBox="1"/>
          <p:nvPr/>
        </p:nvSpPr>
        <p:spPr>
          <a:xfrm>
            <a:off x="286553" y="1850613"/>
            <a:ext cx="11585824" cy="3139321"/>
          </a:xfrm>
          <a:prstGeom prst="rect">
            <a:avLst/>
          </a:prstGeom>
          <a:solidFill>
            <a:schemeClr val="accent4">
              <a:lumMod val="20000"/>
              <a:lumOff val="8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200" dirty="0">
                <a:solidFill>
                  <a:schemeClr val="tx1"/>
                </a:solidFill>
                <a:latin typeface="+mj-lt"/>
              </a:rPr>
              <a:t>Though there exists a technology for face recognition based authentication but dynamic human recognition based authentication is highly challenging. For a given entrance gate a hardware-software solution is needed to identify every unique person who enters or exit the gate, with log of all previous entry/exit time, photo/videos recorded which implies that there will not be a previous history of an individual on the first entry. </a:t>
            </a:r>
            <a:r>
              <a:rPr lang="en-US" sz="2200" b="1" dirty="0">
                <a:solidFill>
                  <a:schemeClr val="tx1"/>
                </a:solidFill>
                <a:latin typeface="+mj-lt"/>
              </a:rPr>
              <a:t>The system should immediately alert the security if it is a new person and the security will decide to allow/restrict that person entering inside the premises.</a:t>
            </a:r>
            <a:r>
              <a:rPr lang="en-US" sz="2200" dirty="0">
                <a:solidFill>
                  <a:schemeClr val="tx1"/>
                </a:solidFill>
                <a:latin typeface="+mj-lt"/>
              </a:rPr>
              <a:t> Whereas, the system should learn from its previous history of videos/images dynamically to allow a known person. For a given size of the gate, the number of cameras with optimal resolution required is also to be worked out as part of solution. The solution should be scalable and preferably based open source.</a:t>
            </a:r>
            <a:endParaRPr lang="en-IN" sz="2200" dirty="0">
              <a:solidFill>
                <a:schemeClr val="tx1"/>
              </a:solidFill>
              <a:latin typeface="+mj-lt"/>
            </a:endParaRPr>
          </a:p>
        </p:txBody>
      </p:sp>
      <p:sp>
        <p:nvSpPr>
          <p:cNvPr id="6" name="TextBox 5">
            <a:extLst>
              <a:ext uri="{FF2B5EF4-FFF2-40B4-BE49-F238E27FC236}">
                <a16:creationId xmlns:a16="http://schemas.microsoft.com/office/drawing/2014/main" id="{7ED6E931-322E-47BD-8959-5356A0A7EB74}"/>
              </a:ext>
            </a:extLst>
          </p:cNvPr>
          <p:cNvSpPr txBox="1"/>
          <p:nvPr/>
        </p:nvSpPr>
        <p:spPr>
          <a:xfrm>
            <a:off x="135083" y="156032"/>
            <a:ext cx="12035090" cy="584775"/>
          </a:xfrm>
          <a:prstGeom prst="rect">
            <a:avLst/>
          </a:prstGeom>
          <a:noFill/>
        </p:spPr>
        <p:txBody>
          <a:bodyPr wrap="none" rtlCol="0">
            <a:spAutoFit/>
          </a:bodyPr>
          <a:lstStyle/>
          <a:p>
            <a:r>
              <a:rPr lang="en-IN" sz="3200" b="1" dirty="0">
                <a:solidFill>
                  <a:srgbClr val="C00000"/>
                </a:solidFill>
              </a:rPr>
              <a:t>Video based dynamic human authentication system for access control</a:t>
            </a:r>
          </a:p>
        </p:txBody>
      </p:sp>
      <p:sp>
        <p:nvSpPr>
          <p:cNvPr id="7" name="TextBox 6">
            <a:extLst>
              <a:ext uri="{FF2B5EF4-FFF2-40B4-BE49-F238E27FC236}">
                <a16:creationId xmlns:a16="http://schemas.microsoft.com/office/drawing/2014/main" id="{BDCD2DE6-37C5-4C09-B757-BB82FE227A7C}"/>
              </a:ext>
            </a:extLst>
          </p:cNvPr>
          <p:cNvSpPr txBox="1"/>
          <p:nvPr/>
        </p:nvSpPr>
        <p:spPr>
          <a:xfrm>
            <a:off x="2135846" y="734310"/>
            <a:ext cx="8258479" cy="461665"/>
          </a:xfrm>
          <a:prstGeom prst="rect">
            <a:avLst/>
          </a:prstGeom>
          <a:noFill/>
        </p:spPr>
        <p:txBody>
          <a:bodyPr wrap="none" rtlCol="0">
            <a:spAutoFit/>
          </a:bodyPr>
          <a:lstStyle/>
          <a:p>
            <a:r>
              <a:rPr lang="en-IN" sz="2400" b="1" dirty="0"/>
              <a:t>Category</a:t>
            </a:r>
            <a:r>
              <a:rPr lang="en-IN" sz="2400" dirty="0"/>
              <a:t> – Software	</a:t>
            </a:r>
            <a:r>
              <a:rPr lang="en-IN" sz="2400" b="1" dirty="0"/>
              <a:t>Domain Bucket </a:t>
            </a:r>
            <a:r>
              <a:rPr lang="en-IN" sz="2400" dirty="0"/>
              <a:t>– Security and Surveillance</a:t>
            </a:r>
          </a:p>
        </p:txBody>
      </p:sp>
      <p:sp>
        <p:nvSpPr>
          <p:cNvPr id="9" name="TextBox 8">
            <a:extLst>
              <a:ext uri="{FF2B5EF4-FFF2-40B4-BE49-F238E27FC236}">
                <a16:creationId xmlns:a16="http://schemas.microsoft.com/office/drawing/2014/main" id="{E19EDC1B-1368-48FB-BA98-23A3ECE00142}"/>
              </a:ext>
            </a:extLst>
          </p:cNvPr>
          <p:cNvSpPr txBox="1"/>
          <p:nvPr/>
        </p:nvSpPr>
        <p:spPr>
          <a:xfrm>
            <a:off x="3291283" y="1140917"/>
            <a:ext cx="5593391" cy="523220"/>
          </a:xfrm>
          <a:prstGeom prst="rect">
            <a:avLst/>
          </a:prstGeom>
          <a:noFill/>
        </p:spPr>
        <p:txBody>
          <a:bodyPr wrap="none" rtlCol="0">
            <a:spAutoFit/>
          </a:bodyPr>
          <a:lstStyle/>
          <a:p>
            <a:r>
              <a:rPr lang="en-IN" sz="2400" b="1" dirty="0"/>
              <a:t>Organization</a:t>
            </a:r>
            <a:r>
              <a:rPr lang="en-IN" sz="2400" dirty="0"/>
              <a:t> – </a:t>
            </a:r>
            <a:r>
              <a:rPr lang="en-US" sz="2000" dirty="0" err="1"/>
              <a:t>Dte</a:t>
            </a:r>
            <a:r>
              <a:rPr lang="en-US" sz="2000" dirty="0"/>
              <a:t> of IT &amp; Cyber Security, DRDO</a:t>
            </a:r>
            <a:r>
              <a:rPr lang="en-IN" sz="2800" dirty="0"/>
              <a:t> </a:t>
            </a:r>
            <a:endParaRPr lang="en-IN" sz="2400" dirty="0"/>
          </a:p>
        </p:txBody>
      </p:sp>
      <p:pic>
        <p:nvPicPr>
          <p:cNvPr id="8" name="Picture 7">
            <a:extLst>
              <a:ext uri="{FF2B5EF4-FFF2-40B4-BE49-F238E27FC236}">
                <a16:creationId xmlns:a16="http://schemas.microsoft.com/office/drawing/2014/main" id="{6F39BFA9-14BF-4403-94F2-952B32976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58" y="4798243"/>
            <a:ext cx="12803247" cy="2372224"/>
          </a:xfrm>
          <a:prstGeom prst="rect">
            <a:avLst/>
          </a:prstGeom>
        </p:spPr>
      </p:pic>
    </p:spTree>
    <p:extLst>
      <p:ext uri="{BB962C8B-B14F-4D97-AF65-F5344CB8AC3E}">
        <p14:creationId xmlns:p14="http://schemas.microsoft.com/office/powerpoint/2010/main" val="73617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light grey background">
            <a:extLst>
              <a:ext uri="{FF2B5EF4-FFF2-40B4-BE49-F238E27FC236}">
                <a16:creationId xmlns:a16="http://schemas.microsoft.com/office/drawing/2014/main" id="{284EADF5-E571-465F-9340-76176016E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097AC37-5998-40AC-91A4-B3E5B168A860}"/>
              </a:ext>
            </a:extLst>
          </p:cNvPr>
          <p:cNvSpPr/>
          <p:nvPr/>
        </p:nvSpPr>
        <p:spPr>
          <a:xfrm>
            <a:off x="-1" y="100398"/>
            <a:ext cx="4528009" cy="56889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a:p>
        </p:txBody>
      </p:sp>
      <p:sp>
        <p:nvSpPr>
          <p:cNvPr id="2" name="Title 1">
            <a:extLst>
              <a:ext uri="{FF2B5EF4-FFF2-40B4-BE49-F238E27FC236}">
                <a16:creationId xmlns:a16="http://schemas.microsoft.com/office/drawing/2014/main" id="{C1D97B27-4787-46B0-8D6B-D9813EF3CA7E}"/>
              </a:ext>
            </a:extLst>
          </p:cNvPr>
          <p:cNvSpPr>
            <a:spLocks noGrp="1"/>
          </p:cNvSpPr>
          <p:nvPr>
            <p:ph type="title"/>
          </p:nvPr>
        </p:nvSpPr>
        <p:spPr>
          <a:xfrm>
            <a:off x="28274" y="94263"/>
            <a:ext cx="4967926" cy="568898"/>
          </a:xfrm>
          <a:effectLst>
            <a:softEdge rad="31750"/>
          </a:effectLst>
        </p:spPr>
        <p:txBody>
          <a:bodyPr>
            <a:noAutofit/>
          </a:bodyPr>
          <a:lstStyle/>
          <a:p>
            <a:r>
              <a:rPr lang="en-IN" sz="3200" b="1" i="1" dirty="0">
                <a:solidFill>
                  <a:schemeClr val="accent1">
                    <a:lumMod val="20000"/>
                    <a:lumOff val="80000"/>
                  </a:schemeClr>
                </a:solidFill>
              </a:rPr>
              <a:t> Current Static Available</a:t>
            </a:r>
          </a:p>
        </p:txBody>
      </p:sp>
      <p:pic>
        <p:nvPicPr>
          <p:cNvPr id="4098" name="Picture 2">
            <a:extLst>
              <a:ext uri="{FF2B5EF4-FFF2-40B4-BE49-F238E27FC236}">
                <a16:creationId xmlns:a16="http://schemas.microsoft.com/office/drawing/2014/main" id="{2DEF58C1-210E-4A47-AE2B-ABEEFFFC2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802" y="123420"/>
            <a:ext cx="4832909" cy="26557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AB7ADC5-13BD-497E-9A09-08052792DEDA}"/>
              </a:ext>
            </a:extLst>
          </p:cNvPr>
          <p:cNvSpPr/>
          <p:nvPr/>
        </p:nvSpPr>
        <p:spPr>
          <a:xfrm>
            <a:off x="7739407" y="3013275"/>
            <a:ext cx="4449452" cy="56889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a:p>
        </p:txBody>
      </p:sp>
      <p:sp>
        <p:nvSpPr>
          <p:cNvPr id="8" name="Title 1">
            <a:extLst>
              <a:ext uri="{FF2B5EF4-FFF2-40B4-BE49-F238E27FC236}">
                <a16:creationId xmlns:a16="http://schemas.microsoft.com/office/drawing/2014/main" id="{C206F547-76DF-4013-A296-055FED3765B7}"/>
              </a:ext>
            </a:extLst>
          </p:cNvPr>
          <p:cNvSpPr txBox="1">
            <a:spLocks/>
          </p:cNvSpPr>
          <p:nvPr/>
        </p:nvSpPr>
        <p:spPr>
          <a:xfrm>
            <a:off x="8427562" y="3013275"/>
            <a:ext cx="3374796" cy="568898"/>
          </a:xfrm>
          <a:prstGeom prst="rect">
            <a:avLst/>
          </a:prstGeom>
          <a:effectLst>
            <a:softEdge rad="3175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3200" b="1" i="1" dirty="0">
                <a:solidFill>
                  <a:schemeClr val="accent1">
                    <a:lumMod val="20000"/>
                    <a:lumOff val="80000"/>
                  </a:schemeClr>
                </a:solidFill>
              </a:rPr>
              <a:t>Need of Hour</a:t>
            </a:r>
          </a:p>
        </p:txBody>
      </p:sp>
      <p:pic>
        <p:nvPicPr>
          <p:cNvPr id="9" name="Picture 8">
            <a:extLst>
              <a:ext uri="{FF2B5EF4-FFF2-40B4-BE49-F238E27FC236}">
                <a16:creationId xmlns:a16="http://schemas.microsoft.com/office/drawing/2014/main" id="{7D9ECD36-1CA5-459A-8192-6387C6740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758" y="4083442"/>
            <a:ext cx="4070490" cy="2536890"/>
          </a:xfrm>
          <a:prstGeom prst="rect">
            <a:avLst/>
          </a:prstGeom>
        </p:spPr>
      </p:pic>
      <p:sp>
        <p:nvSpPr>
          <p:cNvPr id="5" name="Rectangle 4">
            <a:extLst>
              <a:ext uri="{FF2B5EF4-FFF2-40B4-BE49-F238E27FC236}">
                <a16:creationId xmlns:a16="http://schemas.microsoft.com/office/drawing/2014/main" id="{082ED487-BF88-4874-BAD3-A81CBE88F667}"/>
              </a:ext>
            </a:extLst>
          </p:cNvPr>
          <p:cNvSpPr/>
          <p:nvPr/>
        </p:nvSpPr>
        <p:spPr>
          <a:xfrm>
            <a:off x="0" y="798222"/>
            <a:ext cx="6513928" cy="2462213"/>
          </a:xfrm>
          <a:prstGeom prst="rect">
            <a:avLst/>
          </a:prstGeom>
        </p:spPr>
        <p:txBody>
          <a:bodyPr wrap="square">
            <a:spAutoFit/>
          </a:bodyPr>
          <a:lstStyle/>
          <a:p>
            <a:pPr algn="just"/>
            <a:r>
              <a:rPr lang="en-IN" sz="2200" b="1" u="sng" dirty="0"/>
              <a:t>Static User Authentications System</a:t>
            </a:r>
          </a:p>
          <a:p>
            <a:pPr algn="just"/>
            <a:endParaRPr lang="en-IN" sz="2200" b="1" u="sng" dirty="0"/>
          </a:p>
          <a:p>
            <a:pPr marL="285750" indent="-285750" algn="just">
              <a:buFont typeface="Arial" panose="020B0604020202020204" pitchFamily="34" charset="0"/>
              <a:buChar char="•"/>
            </a:pPr>
            <a:r>
              <a:rPr lang="en-IN" sz="2200" dirty="0"/>
              <a:t>A person has to individually stand in front of camera to get access and wastes 1 min (approx.)</a:t>
            </a:r>
          </a:p>
          <a:p>
            <a:pPr marL="285750" indent="-285750" algn="just">
              <a:buFont typeface="Arial" panose="020B0604020202020204" pitchFamily="34" charset="0"/>
              <a:buChar char="•"/>
            </a:pPr>
            <a:r>
              <a:rPr lang="en-IN" sz="2200" dirty="0"/>
              <a:t>It can’t cover a large entrance</a:t>
            </a:r>
          </a:p>
          <a:p>
            <a:pPr marL="285750" indent="-285750" algn="just">
              <a:buFont typeface="Arial" panose="020B0604020202020204" pitchFamily="34" charset="0"/>
              <a:buChar char="•"/>
            </a:pPr>
            <a:r>
              <a:rPr lang="en-IN" sz="2200" dirty="0"/>
              <a:t>It can be easily surpassed as with single authorization more than 1-2 people can enter if move rapidly.</a:t>
            </a:r>
          </a:p>
        </p:txBody>
      </p:sp>
      <p:sp>
        <p:nvSpPr>
          <p:cNvPr id="15" name="Rectangle 14">
            <a:extLst>
              <a:ext uri="{FF2B5EF4-FFF2-40B4-BE49-F238E27FC236}">
                <a16:creationId xmlns:a16="http://schemas.microsoft.com/office/drawing/2014/main" id="{F6E42C11-9328-40DD-A0DF-B1B504E42255}"/>
              </a:ext>
            </a:extLst>
          </p:cNvPr>
          <p:cNvSpPr/>
          <p:nvPr/>
        </p:nvSpPr>
        <p:spPr>
          <a:xfrm>
            <a:off x="4528005" y="3700869"/>
            <a:ext cx="7558411" cy="2800767"/>
          </a:xfrm>
          <a:prstGeom prst="rect">
            <a:avLst/>
          </a:prstGeom>
        </p:spPr>
        <p:txBody>
          <a:bodyPr wrap="square">
            <a:spAutoFit/>
          </a:bodyPr>
          <a:lstStyle/>
          <a:p>
            <a:pPr algn="r"/>
            <a:r>
              <a:rPr lang="en-IN" sz="2200" b="1" u="sng" dirty="0"/>
              <a:t>Dynamic User Authentications System</a:t>
            </a:r>
          </a:p>
          <a:p>
            <a:endParaRPr lang="en-IN" sz="2200" b="1" u="sng" dirty="0"/>
          </a:p>
          <a:p>
            <a:pPr marL="285750" indent="-285750" algn="r">
              <a:buFont typeface="Arial" panose="020B0604020202020204" pitchFamily="34" charset="0"/>
              <a:buChar char="•"/>
            </a:pPr>
            <a:r>
              <a:rPr lang="en-IN" sz="2200" dirty="0"/>
              <a:t>It can easily detect a group of people until the faces are hidden and can cover a large entrance.</a:t>
            </a:r>
          </a:p>
          <a:p>
            <a:pPr marL="285750" indent="-285750" algn="r">
              <a:buFont typeface="Arial" panose="020B0604020202020204" pitchFamily="34" charset="0"/>
              <a:buChar char="•"/>
            </a:pPr>
            <a:r>
              <a:rPr lang="en-IN" sz="2200" dirty="0"/>
              <a:t>Data recorded is also being used to train the model without pausing (Manual or frequent)</a:t>
            </a:r>
          </a:p>
          <a:p>
            <a:pPr marL="285750" indent="-285750" algn="r">
              <a:buFont typeface="Arial" panose="020B0604020202020204" pitchFamily="34" charset="0"/>
              <a:buChar char="•"/>
            </a:pPr>
            <a:r>
              <a:rPr lang="en-IN" sz="2200" dirty="0"/>
              <a:t>Upper Body Detection would also be used for more accuracy for detection only.</a:t>
            </a:r>
          </a:p>
        </p:txBody>
      </p:sp>
    </p:spTree>
    <p:extLst>
      <p:ext uri="{BB962C8B-B14F-4D97-AF65-F5344CB8AC3E}">
        <p14:creationId xmlns:p14="http://schemas.microsoft.com/office/powerpoint/2010/main" val="185050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607798-A9A2-4725-A9D6-B459B5DE4F32}"/>
              </a:ext>
            </a:extLst>
          </p:cNvPr>
          <p:cNvSpPr>
            <a:spLocks noGrp="1"/>
          </p:cNvSpPr>
          <p:nvPr>
            <p:ph type="subTitle" idx="1"/>
          </p:nvPr>
        </p:nvSpPr>
        <p:spPr>
          <a:xfrm>
            <a:off x="251380" y="208388"/>
            <a:ext cx="11690684" cy="4253884"/>
          </a:xfrm>
        </p:spPr>
        <p:txBody>
          <a:bodyPr>
            <a:normAutofit fontScale="85000" lnSpcReduction="20000"/>
          </a:bodyPr>
          <a:lstStyle/>
          <a:p>
            <a:pPr algn="l"/>
            <a:r>
              <a:rPr lang="en-IN" sz="2800" dirty="0"/>
              <a:t>As mentioned earlier, Face Recognition is already achieved with 99% accuracy using Python Face Recognition Open Source Library. </a:t>
            </a:r>
          </a:p>
          <a:p>
            <a:pPr algn="l"/>
            <a:r>
              <a:rPr lang="en-IN" sz="2800" dirty="0"/>
              <a:t>We just Need to connect our Face recognition model with Django (Python Web Framework) which will make connection of Backend and Frontend easy to maintain &amp; use with a more secure database.</a:t>
            </a:r>
          </a:p>
          <a:p>
            <a:pPr algn="l"/>
            <a:endParaRPr lang="en-IN" sz="2800" dirty="0"/>
          </a:p>
          <a:p>
            <a:pPr algn="l"/>
            <a:r>
              <a:rPr lang="en-IN" dirty="0"/>
              <a:t>We can maintain every Person’s Profile with Unique ID no. with logs model of 7 columns </a:t>
            </a:r>
            <a:r>
              <a:rPr lang="en-IN" b="1" dirty="0"/>
              <a:t>“Person, Entry Gate No./Lab name, Entry Time, Entry Pic, Exit Gate No./Lab Name, Exit Time, Exit Pic”</a:t>
            </a:r>
          </a:p>
          <a:p>
            <a:pPr algn="l"/>
            <a:r>
              <a:rPr lang="en-IN" dirty="0"/>
              <a:t>Suppose a Person1 enters in a LAB from any Gate, Django will create a Row with</a:t>
            </a:r>
          </a:p>
          <a:p>
            <a:pPr algn="l"/>
            <a:r>
              <a:rPr lang="en-IN" b="1" dirty="0"/>
              <a:t>Person</a:t>
            </a:r>
            <a:r>
              <a:rPr lang="en-IN" dirty="0"/>
              <a:t> = Person1 (One-to-One field with person’s profile)</a:t>
            </a:r>
          </a:p>
          <a:p>
            <a:pPr algn="l"/>
            <a:r>
              <a:rPr lang="en-IN" b="1" dirty="0"/>
              <a:t>Entry</a:t>
            </a:r>
            <a:r>
              <a:rPr lang="en-IN" dirty="0"/>
              <a:t> details would be saved, initially Exit details would be empty/null</a:t>
            </a:r>
          </a:p>
          <a:p>
            <a:pPr algn="l"/>
            <a:r>
              <a:rPr lang="en-IN" dirty="0"/>
              <a:t>When the Person1 exits from any Gate of that LAB, Django will GET the Row existing for the Person1 and will update the Exit details.</a:t>
            </a:r>
          </a:p>
        </p:txBody>
      </p:sp>
      <p:grpSp>
        <p:nvGrpSpPr>
          <p:cNvPr id="2" name="Group 1">
            <a:extLst>
              <a:ext uri="{FF2B5EF4-FFF2-40B4-BE49-F238E27FC236}">
                <a16:creationId xmlns:a16="http://schemas.microsoft.com/office/drawing/2014/main" id="{4A471948-FA2E-450F-B5FE-8746CC2A9328}"/>
              </a:ext>
            </a:extLst>
          </p:cNvPr>
          <p:cNvGrpSpPr/>
          <p:nvPr/>
        </p:nvGrpSpPr>
        <p:grpSpPr>
          <a:xfrm>
            <a:off x="1094840" y="4462273"/>
            <a:ext cx="10000668" cy="2312221"/>
            <a:chOff x="1094840" y="4631236"/>
            <a:chExt cx="10000668" cy="2312221"/>
          </a:xfrm>
        </p:grpSpPr>
        <p:pic>
          <p:nvPicPr>
            <p:cNvPr id="14" name="Picture 6" descr="Image result for face recognition vector">
              <a:extLst>
                <a:ext uri="{FF2B5EF4-FFF2-40B4-BE49-F238E27FC236}">
                  <a16:creationId xmlns:a16="http://schemas.microsoft.com/office/drawing/2014/main" id="{2BEBB190-26D4-4A37-A138-AFED48E405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69"/>
            <a:stretch/>
          </p:blipFill>
          <p:spPr bwMode="auto">
            <a:xfrm>
              <a:off x="8122149" y="5345427"/>
              <a:ext cx="596015" cy="57888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98F69F5-98BD-4BC3-AB91-8CEED8B1D574}"/>
                </a:ext>
              </a:extLst>
            </p:cNvPr>
            <p:cNvGrpSpPr/>
            <p:nvPr/>
          </p:nvGrpSpPr>
          <p:grpSpPr>
            <a:xfrm>
              <a:off x="1094840" y="4631236"/>
              <a:ext cx="10000668" cy="2312221"/>
              <a:chOff x="631597" y="4556188"/>
              <a:chExt cx="10000668" cy="2312221"/>
            </a:xfrm>
          </p:grpSpPr>
          <p:grpSp>
            <p:nvGrpSpPr>
              <p:cNvPr id="10" name="Group 9">
                <a:extLst>
                  <a:ext uri="{FF2B5EF4-FFF2-40B4-BE49-F238E27FC236}">
                    <a16:creationId xmlns:a16="http://schemas.microsoft.com/office/drawing/2014/main" id="{B6155890-0639-4EAF-B72E-43703930F8FE}"/>
                  </a:ext>
                </a:extLst>
              </p:cNvPr>
              <p:cNvGrpSpPr/>
              <p:nvPr/>
            </p:nvGrpSpPr>
            <p:grpSpPr>
              <a:xfrm>
                <a:off x="631597" y="4556188"/>
                <a:ext cx="8540646" cy="2312221"/>
                <a:chOff x="593890" y="4647414"/>
                <a:chExt cx="8540646" cy="2312221"/>
              </a:xfrm>
            </p:grpSpPr>
            <p:grpSp>
              <p:nvGrpSpPr>
                <p:cNvPr id="6" name="Group 5">
                  <a:extLst>
                    <a:ext uri="{FF2B5EF4-FFF2-40B4-BE49-F238E27FC236}">
                      <a16:creationId xmlns:a16="http://schemas.microsoft.com/office/drawing/2014/main" id="{40D8A682-12D3-478E-8E1D-BDE0786F82D0}"/>
                    </a:ext>
                  </a:extLst>
                </p:cNvPr>
                <p:cNvGrpSpPr/>
                <p:nvPr/>
              </p:nvGrpSpPr>
              <p:grpSpPr>
                <a:xfrm>
                  <a:off x="593890" y="4647414"/>
                  <a:ext cx="3337086" cy="2312221"/>
                  <a:chOff x="576299" y="4443194"/>
                  <a:chExt cx="3618629" cy="2640468"/>
                </a:xfrm>
              </p:grpSpPr>
              <p:pic>
                <p:nvPicPr>
                  <p:cNvPr id="2050" name="Picture 2">
                    <a:extLst>
                      <a:ext uri="{FF2B5EF4-FFF2-40B4-BE49-F238E27FC236}">
                        <a16:creationId xmlns:a16="http://schemas.microsoft.com/office/drawing/2014/main" id="{D7606376-DFCE-4780-9DC0-8970EB88FF2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66" b="89920" l="6923" r="94231">
                                <a14:foregroundMark x1="44308" y1="37686" x2="44308" y2="37686"/>
                                <a14:foregroundMark x1="49692" y1="31959" x2="49692" y2="31959"/>
                                <a14:foregroundMark x1="40923" y1="32302" x2="40923" y2="32302"/>
                                <a14:foregroundMark x1="42692" y1="22337" x2="42692" y2="22337"/>
                                <a14:foregroundMark x1="62308" y1="17297" x2="62308" y2="17297"/>
                                <a14:foregroundMark x1="58462" y1="18099" x2="58462" y2="18099"/>
                                <a14:foregroundMark x1="83769" y1="11111" x2="83769" y2="11111"/>
                                <a14:foregroundMark x1="94231" y1="21420" x2="94231" y2="21420"/>
                                <a14:foregroundMark x1="78769" y1="17182" x2="78769" y2="17182"/>
                                <a14:foregroundMark x1="54000" y1="40664" x2="54000" y2="40664"/>
                                <a14:foregroundMark x1="16692" y1="37113" x2="16692" y2="37113"/>
                                <a14:foregroundMark x1="15000" y1="47766" x2="15000" y2="47766"/>
                                <a14:foregroundMark x1="6923" y1="78465" x2="6923" y2="78465"/>
                                <a14:foregroundMark x1="9615" y1="32646" x2="9615" y2="32646"/>
                                <a14:foregroundMark x1="19385" y1="34479" x2="19385" y2="34479"/>
                                <a14:foregroundMark x1="59769" y1="35281" x2="59769" y2="35281"/>
                              </a14:backgroundRemoval>
                            </a14:imgEffect>
                          </a14:imgLayer>
                        </a14:imgProps>
                      </a:ext>
                      <a:ext uri="{28A0092B-C50C-407E-A947-70E740481C1C}">
                        <a14:useLocalDpi xmlns:a14="http://schemas.microsoft.com/office/drawing/2010/main" val="0"/>
                      </a:ext>
                    </a:extLst>
                  </a:blip>
                  <a:srcRect/>
                  <a:stretch>
                    <a:fillRect/>
                  </a:stretch>
                </p:blipFill>
                <p:spPr bwMode="auto">
                  <a:xfrm>
                    <a:off x="576299" y="5668060"/>
                    <a:ext cx="2108002" cy="14156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E4DF950-83BD-47C6-A3F4-CC657986E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0123" y="4443194"/>
                    <a:ext cx="2414805" cy="2414805"/>
                  </a:xfrm>
                  <a:prstGeom prst="rect">
                    <a:avLst/>
                  </a:prstGeom>
                </p:spPr>
              </p:pic>
            </p:grpSp>
            <p:pic>
              <p:nvPicPr>
                <p:cNvPr id="2052" name="Picture 4">
                  <a:extLst>
                    <a:ext uri="{FF2B5EF4-FFF2-40B4-BE49-F238E27FC236}">
                      <a16:creationId xmlns:a16="http://schemas.microsoft.com/office/drawing/2014/main" id="{5F258772-F694-4034-ABB4-3EEBF7BF1D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5963" y="5562523"/>
                  <a:ext cx="1087089" cy="10870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C5E93933-F44A-4DCE-A62F-7A4647B15915}"/>
                    </a:ext>
                  </a:extLst>
                </p:cNvPr>
                <p:cNvCxnSpPr>
                  <a:cxnSpLocks/>
                </p:cNvCxnSpPr>
                <p:nvPr/>
              </p:nvCxnSpPr>
              <p:spPr>
                <a:xfrm flipV="1">
                  <a:off x="3667027" y="6123002"/>
                  <a:ext cx="628413" cy="1"/>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1BD5F9F9-1037-4F64-B542-9FB1D12F6A3B}"/>
                    </a:ext>
                  </a:extLst>
                </p:cNvPr>
                <p:cNvCxnSpPr>
                  <a:cxnSpLocks/>
                </p:cNvCxnSpPr>
                <p:nvPr/>
              </p:nvCxnSpPr>
              <p:spPr>
                <a:xfrm flipV="1">
                  <a:off x="5988039" y="6073365"/>
                  <a:ext cx="628413" cy="1"/>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2054" name="Picture 6" descr="Image result for face recognition vector">
                  <a:extLst>
                    <a:ext uri="{FF2B5EF4-FFF2-40B4-BE49-F238E27FC236}">
                      <a16:creationId xmlns:a16="http://schemas.microsoft.com/office/drawing/2014/main" id="{6E238916-C104-40F0-A633-D87933813C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69"/>
                <a:stretch/>
              </p:blipFill>
              <p:spPr bwMode="auto">
                <a:xfrm>
                  <a:off x="7237650" y="5954030"/>
                  <a:ext cx="732825" cy="71176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FF3E8E2F-CB55-420A-A262-9233FDA5B2E4}"/>
                    </a:ext>
                  </a:extLst>
                </p:cNvPr>
                <p:cNvCxnSpPr>
                  <a:cxnSpLocks/>
                </p:cNvCxnSpPr>
                <p:nvPr/>
              </p:nvCxnSpPr>
              <p:spPr>
                <a:xfrm flipV="1">
                  <a:off x="8506123" y="6123002"/>
                  <a:ext cx="628413" cy="1"/>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grpSp>
          <p:pic>
            <p:nvPicPr>
              <p:cNvPr id="2056" name="Picture 8" descr="Image result for door vector">
                <a:extLst>
                  <a:ext uri="{FF2B5EF4-FFF2-40B4-BE49-F238E27FC236}">
                    <a16:creationId xmlns:a16="http://schemas.microsoft.com/office/drawing/2014/main" id="{9C479AE9-C5F5-4B6D-B6AF-295BE028E430}"/>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9213"/>
              <a:stretch/>
            </p:blipFill>
            <p:spPr bwMode="auto">
              <a:xfrm>
                <a:off x="9097674" y="5148990"/>
                <a:ext cx="1534591" cy="1500376"/>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6" descr="Image result for face recognition vector">
              <a:extLst>
                <a:ext uri="{FF2B5EF4-FFF2-40B4-BE49-F238E27FC236}">
                  <a16:creationId xmlns:a16="http://schemas.microsoft.com/office/drawing/2014/main" id="{DA35C2F4-312C-40FB-B88D-A1FDB8CD0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69"/>
            <a:stretch/>
          </p:blipFill>
          <p:spPr bwMode="auto">
            <a:xfrm>
              <a:off x="7371182" y="5345426"/>
              <a:ext cx="596015" cy="5788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0744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A26F12D-815B-45CD-9978-77690CB8128B}"/>
              </a:ext>
            </a:extLst>
          </p:cNvPr>
          <p:cNvSpPr txBox="1">
            <a:spLocks/>
          </p:cNvSpPr>
          <p:nvPr/>
        </p:nvSpPr>
        <p:spPr>
          <a:xfrm>
            <a:off x="341010" y="333778"/>
            <a:ext cx="5239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600" b="1" dirty="0">
                <a:latin typeface="Arial Black" panose="020B0A04020102020204" pitchFamily="34" charset="0"/>
              </a:rPr>
              <a:t>Technology Stack</a:t>
            </a:r>
          </a:p>
          <a:p>
            <a:r>
              <a:rPr lang="en-IN" sz="2000" dirty="0"/>
              <a:t>Python Face Recognition Library (Pre Trained Model to Detect Faces) with 99.38% accuracy or any other Face Recognition method</a:t>
            </a:r>
          </a:p>
          <a:p>
            <a:r>
              <a:rPr lang="en-IN" sz="2000" dirty="0"/>
              <a:t>Python Open CV</a:t>
            </a:r>
          </a:p>
          <a:p>
            <a:r>
              <a:rPr lang="en-IN" sz="2000" b="1" dirty="0"/>
              <a:t>Django Framework</a:t>
            </a:r>
          </a:p>
          <a:p>
            <a:r>
              <a:rPr lang="en-IN" sz="2000" dirty="0"/>
              <a:t>MySQL, Postgres (or any other database)</a:t>
            </a:r>
          </a:p>
          <a:p>
            <a:r>
              <a:rPr lang="en-IN" sz="2000" dirty="0"/>
              <a:t>For Frontend – HTML, CSS, Bootstrap, JavaScript, jQuery</a:t>
            </a:r>
          </a:p>
        </p:txBody>
      </p:sp>
      <p:pic>
        <p:nvPicPr>
          <p:cNvPr id="3" name="Picture 2">
            <a:extLst>
              <a:ext uri="{FF2B5EF4-FFF2-40B4-BE49-F238E27FC236}">
                <a16:creationId xmlns:a16="http://schemas.microsoft.com/office/drawing/2014/main" id="{A513D81A-0C6C-4E5F-8EAF-7E118E914162}"/>
              </a:ext>
            </a:extLst>
          </p:cNvPr>
          <p:cNvPicPr>
            <a:picLocks noChangeAspect="1"/>
          </p:cNvPicPr>
          <p:nvPr/>
        </p:nvPicPr>
        <p:blipFill rotWithShape="1">
          <a:blip r:embed="rId2">
            <a:extLst>
              <a:ext uri="{28A0092B-C50C-407E-A947-70E740481C1C}">
                <a14:useLocalDpi xmlns:a14="http://schemas.microsoft.com/office/drawing/2010/main" val="0"/>
              </a:ext>
            </a:extLst>
          </a:blip>
          <a:srcRect b="24100"/>
          <a:stretch/>
        </p:blipFill>
        <p:spPr>
          <a:xfrm>
            <a:off x="-322157" y="5057480"/>
            <a:ext cx="12803247" cy="1800520"/>
          </a:xfrm>
          <a:prstGeom prst="rect">
            <a:avLst/>
          </a:prstGeom>
        </p:spPr>
      </p:pic>
      <p:grpSp>
        <p:nvGrpSpPr>
          <p:cNvPr id="11" name="Group 10">
            <a:extLst>
              <a:ext uri="{FF2B5EF4-FFF2-40B4-BE49-F238E27FC236}">
                <a16:creationId xmlns:a16="http://schemas.microsoft.com/office/drawing/2014/main" id="{88482476-CEF8-438D-82DD-0631D413C5B1}"/>
              </a:ext>
            </a:extLst>
          </p:cNvPr>
          <p:cNvGrpSpPr/>
          <p:nvPr/>
        </p:nvGrpSpPr>
        <p:grpSpPr>
          <a:xfrm>
            <a:off x="7031276" y="296073"/>
            <a:ext cx="3103657" cy="623497"/>
            <a:chOff x="5728806" y="261521"/>
            <a:chExt cx="4084260" cy="899045"/>
          </a:xfrm>
        </p:grpSpPr>
        <p:sp>
          <p:nvSpPr>
            <p:cNvPr id="8" name="TextBox 7">
              <a:extLst>
                <a:ext uri="{FF2B5EF4-FFF2-40B4-BE49-F238E27FC236}">
                  <a16:creationId xmlns:a16="http://schemas.microsoft.com/office/drawing/2014/main" id="{5E9CDC54-A250-49E0-B4C2-0A04DDEB161C}"/>
                </a:ext>
              </a:extLst>
            </p:cNvPr>
            <p:cNvSpPr txBox="1"/>
            <p:nvPr/>
          </p:nvSpPr>
          <p:spPr>
            <a:xfrm>
              <a:off x="5728806" y="261521"/>
              <a:ext cx="4084260" cy="843211"/>
            </a:xfrm>
            <a:prstGeom prst="rect">
              <a:avLst/>
            </a:prstGeom>
            <a:noFill/>
          </p:spPr>
          <p:txBody>
            <a:bodyPr wrap="square" rtlCol="0">
              <a:spAutoFit/>
            </a:bodyPr>
            <a:lstStyle/>
            <a:p>
              <a:r>
                <a:rPr lang="en-IN" sz="3200" b="1" dirty="0">
                  <a:solidFill>
                    <a:srgbClr val="092D1F"/>
                  </a:solidFill>
                  <a:latin typeface="Arial Black" panose="020B0A04020102020204" pitchFamily="34" charset="0"/>
                </a:rPr>
                <a:t>Why            ?</a:t>
              </a:r>
            </a:p>
          </p:txBody>
        </p:sp>
        <p:pic>
          <p:nvPicPr>
            <p:cNvPr id="9" name="Picture 8">
              <a:extLst>
                <a:ext uri="{FF2B5EF4-FFF2-40B4-BE49-F238E27FC236}">
                  <a16:creationId xmlns:a16="http://schemas.microsoft.com/office/drawing/2014/main" id="{11CF0743-F574-46D9-AEB1-669E304E0CA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4500" y1="46900" x2="24500" y2="46900"/>
                          <a14:foregroundMark x1="29100" y1="46900" x2="29100" y2="46900"/>
                          <a14:foregroundMark x1="30700" y1="40400" x2="30700" y2="40400"/>
                          <a14:foregroundMark x1="42100" y1="48100" x2="42100" y2="48100"/>
                          <a14:foregroundMark x1="49200" y1="48100" x2="49200" y2="48100"/>
                          <a14:foregroundMark x1="82900" y1="47500" x2="82900" y2="47500"/>
                        </a14:backgroundRemoval>
                      </a14:imgEffect>
                    </a14:imgLayer>
                  </a14:imgProps>
                </a:ext>
                <a:ext uri="{28A0092B-C50C-407E-A947-70E740481C1C}">
                  <a14:useLocalDpi xmlns:a14="http://schemas.microsoft.com/office/drawing/2010/main" val="0"/>
                </a:ext>
              </a:extLst>
            </a:blip>
            <a:srcRect t="35002" b="31698"/>
            <a:stretch/>
          </p:blipFill>
          <p:spPr>
            <a:xfrm>
              <a:off x="6870851" y="303085"/>
              <a:ext cx="2565649" cy="857481"/>
            </a:xfrm>
            <a:prstGeom prst="rect">
              <a:avLst/>
            </a:prstGeom>
          </p:spPr>
        </p:pic>
      </p:grpSp>
      <p:sp>
        <p:nvSpPr>
          <p:cNvPr id="10" name="Content Placeholder 2">
            <a:extLst>
              <a:ext uri="{FF2B5EF4-FFF2-40B4-BE49-F238E27FC236}">
                <a16:creationId xmlns:a16="http://schemas.microsoft.com/office/drawing/2014/main" id="{C8F1264B-EB10-433E-BAC6-6DD5225AA739}"/>
              </a:ext>
            </a:extLst>
          </p:cNvPr>
          <p:cNvSpPr>
            <a:spLocks noGrp="1"/>
          </p:cNvSpPr>
          <p:nvPr>
            <p:ph idx="1"/>
          </p:nvPr>
        </p:nvSpPr>
        <p:spPr>
          <a:xfrm>
            <a:off x="6842739" y="919570"/>
            <a:ext cx="4723943" cy="2489868"/>
          </a:xfrm>
        </p:spPr>
        <p:txBody>
          <a:bodyPr>
            <a:normAutofit/>
          </a:bodyPr>
          <a:lstStyle/>
          <a:p>
            <a:r>
              <a:rPr lang="en-IN" sz="2000" b="1" dirty="0"/>
              <a:t>Easy Integration with Python Modules</a:t>
            </a:r>
          </a:p>
          <a:p>
            <a:r>
              <a:rPr lang="en-IN" sz="2000" dirty="0"/>
              <a:t>Most secured option</a:t>
            </a:r>
          </a:p>
          <a:p>
            <a:r>
              <a:rPr lang="en-IN" sz="2000" dirty="0"/>
              <a:t>Can easily handle </a:t>
            </a:r>
            <a:r>
              <a:rPr lang="en-IN" sz="2000" b="1" u="sng" dirty="0"/>
              <a:t>Huge Data</a:t>
            </a:r>
            <a:endParaRPr lang="en-IN" sz="2000" dirty="0"/>
          </a:p>
          <a:p>
            <a:r>
              <a:rPr lang="en-IN" sz="2000" b="1" dirty="0"/>
              <a:t>Desirable Frontend</a:t>
            </a:r>
            <a:r>
              <a:rPr lang="en-IN" sz="2000" dirty="0"/>
              <a:t> - GUI</a:t>
            </a:r>
          </a:p>
          <a:p>
            <a:r>
              <a:rPr lang="en-IN" sz="2000" b="1" dirty="0"/>
              <a:t>DJANGO</a:t>
            </a:r>
            <a:r>
              <a:rPr lang="en-IN" sz="2000" dirty="0"/>
              <a:t> </a:t>
            </a:r>
            <a:r>
              <a:rPr lang="en-IN" sz="2000" b="1" dirty="0"/>
              <a:t>REST FRAMEWORK </a:t>
            </a:r>
            <a:r>
              <a:rPr lang="en-IN" sz="2000" dirty="0"/>
              <a:t>for other </a:t>
            </a:r>
            <a:r>
              <a:rPr lang="en-IN" sz="2000" b="1" dirty="0"/>
              <a:t>UI (if needed)</a:t>
            </a:r>
          </a:p>
          <a:p>
            <a:endParaRPr lang="en-IN" sz="2000" dirty="0"/>
          </a:p>
        </p:txBody>
      </p:sp>
      <p:cxnSp>
        <p:nvCxnSpPr>
          <p:cNvPr id="13" name="Straight Connector 12">
            <a:extLst>
              <a:ext uri="{FF2B5EF4-FFF2-40B4-BE49-F238E27FC236}">
                <a16:creationId xmlns:a16="http://schemas.microsoft.com/office/drawing/2014/main" id="{E142C477-8E62-4286-983B-D9706A354E17}"/>
              </a:ext>
            </a:extLst>
          </p:cNvPr>
          <p:cNvCxnSpPr>
            <a:cxnSpLocks/>
          </p:cNvCxnSpPr>
          <p:nvPr/>
        </p:nvCxnSpPr>
        <p:spPr>
          <a:xfrm>
            <a:off x="6473073" y="475730"/>
            <a:ext cx="0" cy="4828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93BCB423-C962-4E94-9F53-EF6020E54F8A}"/>
              </a:ext>
            </a:extLst>
          </p:cNvPr>
          <p:cNvGrpSpPr/>
          <p:nvPr/>
        </p:nvGrpSpPr>
        <p:grpSpPr>
          <a:xfrm>
            <a:off x="341010" y="3883723"/>
            <a:ext cx="5603088" cy="1234739"/>
            <a:chOff x="492912" y="4096691"/>
            <a:chExt cx="5603088" cy="1234739"/>
          </a:xfrm>
        </p:grpSpPr>
        <p:pic>
          <p:nvPicPr>
            <p:cNvPr id="7170" name="Picture 2" descr="Image result for opencv logo">
              <a:extLst>
                <a:ext uri="{FF2B5EF4-FFF2-40B4-BE49-F238E27FC236}">
                  <a16:creationId xmlns:a16="http://schemas.microsoft.com/office/drawing/2014/main" id="{FD3255B7-0AF7-452E-BBA0-0D562E2BE4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912" y="4358655"/>
              <a:ext cx="713719" cy="8791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python logo">
              <a:extLst>
                <a:ext uri="{FF2B5EF4-FFF2-40B4-BE49-F238E27FC236}">
                  <a16:creationId xmlns:a16="http://schemas.microsoft.com/office/drawing/2014/main" id="{81388D05-1C95-4449-B2B3-79969A5D55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1834" y="4406635"/>
              <a:ext cx="858625" cy="858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94BBA87C-1212-47A6-857C-23806DD242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3519" y="4385817"/>
              <a:ext cx="900260" cy="900260"/>
            </a:xfrm>
            <a:prstGeom prst="rect">
              <a:avLst/>
            </a:prstGeom>
          </p:spPr>
        </p:pic>
        <p:pic>
          <p:nvPicPr>
            <p:cNvPr id="7174" name="Picture 6" descr="Related image">
              <a:extLst>
                <a:ext uri="{FF2B5EF4-FFF2-40B4-BE49-F238E27FC236}">
                  <a16:creationId xmlns:a16="http://schemas.microsoft.com/office/drawing/2014/main" id="{D29803B2-1DCC-4F13-ADB3-0303275DC69E}"/>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3892" y="4096691"/>
              <a:ext cx="1852108" cy="12347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530B217A-3E04-47CA-A038-39D23E7DCD43}"/>
              </a:ext>
            </a:extLst>
          </p:cNvPr>
          <p:cNvGrpSpPr/>
          <p:nvPr/>
        </p:nvGrpSpPr>
        <p:grpSpPr>
          <a:xfrm>
            <a:off x="6591292" y="3732009"/>
            <a:ext cx="5058286" cy="1456693"/>
            <a:chOff x="6802131" y="3830606"/>
            <a:chExt cx="5058286" cy="1456693"/>
          </a:xfrm>
        </p:grpSpPr>
        <p:pic>
          <p:nvPicPr>
            <p:cNvPr id="14" name="Picture 2" descr="Top Django websites">
              <a:extLst>
                <a:ext uri="{FF2B5EF4-FFF2-40B4-BE49-F238E27FC236}">
                  <a16:creationId xmlns:a16="http://schemas.microsoft.com/office/drawing/2014/main" id="{DD15BBE9-892C-49BC-9E98-931029771F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0992" y="3830606"/>
              <a:ext cx="2749425" cy="14566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3363B8EE-2753-467C-95C1-681D29086C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2131" y="3982320"/>
              <a:ext cx="2393897" cy="1057305"/>
            </a:xfrm>
            <a:prstGeom prst="rect">
              <a:avLst/>
            </a:prstGeom>
          </p:spPr>
        </p:pic>
      </p:grpSp>
    </p:spTree>
    <p:extLst>
      <p:ext uri="{BB962C8B-B14F-4D97-AF65-F5344CB8AC3E}">
        <p14:creationId xmlns:p14="http://schemas.microsoft.com/office/powerpoint/2010/main" val="324941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67C700-64A3-4AB6-B881-610A4C444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50" y="1007485"/>
            <a:ext cx="5135694" cy="3061355"/>
          </a:xfrm>
          <a:prstGeom prst="rect">
            <a:avLst/>
          </a:prstGeom>
        </p:spPr>
      </p:pic>
      <p:pic>
        <p:nvPicPr>
          <p:cNvPr id="3" name="Picture 2">
            <a:extLst>
              <a:ext uri="{FF2B5EF4-FFF2-40B4-BE49-F238E27FC236}">
                <a16:creationId xmlns:a16="http://schemas.microsoft.com/office/drawing/2014/main" id="{CB67E37F-05F7-4E1A-B4DD-44CE3BC2C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0461" y="2713149"/>
            <a:ext cx="5682989" cy="271138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BF155989-5807-4A6D-B4B8-9981F344A955}"/>
              </a:ext>
            </a:extLst>
          </p:cNvPr>
          <p:cNvCxnSpPr>
            <a:cxnSpLocks/>
          </p:cNvCxnSpPr>
          <p:nvPr/>
        </p:nvCxnSpPr>
        <p:spPr>
          <a:xfrm>
            <a:off x="5832050" y="169682"/>
            <a:ext cx="0" cy="652511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6456EA2-C25C-415E-8842-8A4488D1323E}"/>
              </a:ext>
            </a:extLst>
          </p:cNvPr>
          <p:cNvSpPr/>
          <p:nvPr/>
        </p:nvSpPr>
        <p:spPr>
          <a:xfrm>
            <a:off x="1008901" y="303171"/>
            <a:ext cx="3598036" cy="584775"/>
          </a:xfrm>
          <a:prstGeom prst="rect">
            <a:avLst/>
          </a:prstGeom>
        </p:spPr>
        <p:txBody>
          <a:bodyPr wrap="none">
            <a:spAutoFit/>
          </a:bodyPr>
          <a:lstStyle/>
          <a:p>
            <a:r>
              <a:rPr lang="en-IN" sz="3200" b="1" dirty="0">
                <a:latin typeface="Arial Black" panose="020B0A04020102020204" pitchFamily="34" charset="0"/>
              </a:rPr>
              <a:t>Face Detection</a:t>
            </a:r>
          </a:p>
        </p:txBody>
      </p:sp>
      <p:sp>
        <p:nvSpPr>
          <p:cNvPr id="7" name="Rectangle 6">
            <a:extLst>
              <a:ext uri="{FF2B5EF4-FFF2-40B4-BE49-F238E27FC236}">
                <a16:creationId xmlns:a16="http://schemas.microsoft.com/office/drawing/2014/main" id="{F31EB5DF-87D8-42D0-B6A1-7B8F4FF73DF4}"/>
              </a:ext>
            </a:extLst>
          </p:cNvPr>
          <p:cNvSpPr/>
          <p:nvPr/>
        </p:nvSpPr>
        <p:spPr>
          <a:xfrm>
            <a:off x="7057164" y="5864986"/>
            <a:ext cx="4089581" cy="584775"/>
          </a:xfrm>
          <a:prstGeom prst="rect">
            <a:avLst/>
          </a:prstGeom>
        </p:spPr>
        <p:txBody>
          <a:bodyPr wrap="none">
            <a:spAutoFit/>
          </a:bodyPr>
          <a:lstStyle/>
          <a:p>
            <a:r>
              <a:rPr lang="en-IN" sz="3200" b="1" dirty="0">
                <a:latin typeface="Arial Black" panose="020B0A04020102020204" pitchFamily="34" charset="0"/>
              </a:rPr>
              <a:t>Face Recognition</a:t>
            </a:r>
          </a:p>
        </p:txBody>
      </p:sp>
      <p:sp>
        <p:nvSpPr>
          <p:cNvPr id="6" name="Rectangle 5">
            <a:extLst>
              <a:ext uri="{FF2B5EF4-FFF2-40B4-BE49-F238E27FC236}">
                <a16:creationId xmlns:a16="http://schemas.microsoft.com/office/drawing/2014/main" id="{C8A50BB7-E08A-495E-9716-57E8BDBF4E34}"/>
              </a:ext>
            </a:extLst>
          </p:cNvPr>
          <p:cNvSpPr/>
          <p:nvPr/>
        </p:nvSpPr>
        <p:spPr>
          <a:xfrm>
            <a:off x="351934" y="4675262"/>
            <a:ext cx="4493439" cy="1569660"/>
          </a:xfrm>
          <a:prstGeom prst="rect">
            <a:avLst/>
          </a:prstGeom>
        </p:spPr>
        <p:txBody>
          <a:bodyPr wrap="square">
            <a:spAutoFit/>
          </a:bodyPr>
          <a:lstStyle/>
          <a:p>
            <a:r>
              <a:rPr lang="en-IN" sz="2400" dirty="0"/>
              <a:t>Face Detection is already achieved with 99.38 % accuracy with Python Face Recognition Open Source Library</a:t>
            </a:r>
          </a:p>
        </p:txBody>
      </p:sp>
      <p:sp>
        <p:nvSpPr>
          <p:cNvPr id="10" name="Rectangle 9">
            <a:extLst>
              <a:ext uri="{FF2B5EF4-FFF2-40B4-BE49-F238E27FC236}">
                <a16:creationId xmlns:a16="http://schemas.microsoft.com/office/drawing/2014/main" id="{9E065C04-DC0B-4B28-B5FC-685881EEA619}"/>
              </a:ext>
            </a:extLst>
          </p:cNvPr>
          <p:cNvSpPr/>
          <p:nvPr/>
        </p:nvSpPr>
        <p:spPr>
          <a:xfrm>
            <a:off x="6359951" y="229838"/>
            <a:ext cx="5494759" cy="2308324"/>
          </a:xfrm>
          <a:prstGeom prst="rect">
            <a:avLst/>
          </a:prstGeom>
        </p:spPr>
        <p:txBody>
          <a:bodyPr wrap="square">
            <a:spAutoFit/>
          </a:bodyPr>
          <a:lstStyle/>
          <a:p>
            <a:r>
              <a:rPr lang="en-IN" sz="2400" dirty="0"/>
              <a:t>Face Recognition would depend upon training data. To overcome ageing, we would update our data with constant number of photos and schedule the training process which can also be done through manual methods.</a:t>
            </a:r>
          </a:p>
        </p:txBody>
      </p:sp>
    </p:spTree>
    <p:extLst>
      <p:ext uri="{BB962C8B-B14F-4D97-AF65-F5344CB8AC3E}">
        <p14:creationId xmlns:p14="http://schemas.microsoft.com/office/powerpoint/2010/main" val="373897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4" descr="Image result for light grey background">
            <a:extLst>
              <a:ext uri="{FF2B5EF4-FFF2-40B4-BE49-F238E27FC236}">
                <a16:creationId xmlns:a16="http://schemas.microsoft.com/office/drawing/2014/main" id="{388AC3AA-CFEB-4D64-B81E-1E8D9244C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E8728A2F-4EE0-4D1F-B463-9750582C3F89}"/>
              </a:ext>
            </a:extLst>
          </p:cNvPr>
          <p:cNvGrpSpPr/>
          <p:nvPr/>
        </p:nvGrpSpPr>
        <p:grpSpPr>
          <a:xfrm>
            <a:off x="450346" y="84841"/>
            <a:ext cx="11295453" cy="5769069"/>
            <a:chOff x="119911" y="396671"/>
            <a:chExt cx="11896490" cy="6220811"/>
          </a:xfrm>
        </p:grpSpPr>
        <p:pic>
          <p:nvPicPr>
            <p:cNvPr id="5" name="Picture 4">
              <a:extLst>
                <a:ext uri="{FF2B5EF4-FFF2-40B4-BE49-F238E27FC236}">
                  <a16:creationId xmlns:a16="http://schemas.microsoft.com/office/drawing/2014/main" id="{3CCDDAA7-FFEE-4CB3-9A66-27F0AA2DB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920" y="2695898"/>
              <a:ext cx="1026318" cy="1264082"/>
            </a:xfrm>
            <a:prstGeom prst="rect">
              <a:avLst/>
            </a:prstGeom>
          </p:spPr>
        </p:pic>
        <p:pic>
          <p:nvPicPr>
            <p:cNvPr id="6" name="Picture 5">
              <a:extLst>
                <a:ext uri="{FF2B5EF4-FFF2-40B4-BE49-F238E27FC236}">
                  <a16:creationId xmlns:a16="http://schemas.microsoft.com/office/drawing/2014/main" id="{DB30FCFE-7FCE-4565-B16D-92510FAC45F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124" b="89691" l="6960" r="95971">
                          <a14:foregroundMark x1="40293" y1="4124" x2="40293" y2="4124"/>
                          <a14:foregroundMark x1="14286" y1="58247" x2="14286" y2="58247"/>
                          <a14:foregroundMark x1="9890" y1="67010" x2="9890" y2="67010"/>
                          <a14:foregroundMark x1="13919" y1="56701" x2="13919" y2="56701"/>
                          <a14:foregroundMark x1="13919" y1="56701" x2="13919" y2="56701"/>
                          <a14:foregroundMark x1="8059" y1="58763" x2="8059" y2="58763"/>
                          <a14:foregroundMark x1="7692" y1="61340" x2="7692" y2="61340"/>
                          <a14:foregroundMark x1="7692" y1="61340" x2="7692" y2="61340"/>
                          <a14:foregroundMark x1="15018" y1="56701" x2="15018" y2="56701"/>
                          <a14:foregroundMark x1="15018" y1="55670" x2="15018" y2="55670"/>
                          <a14:foregroundMark x1="91941" y1="36082" x2="91941" y2="36082"/>
                          <a14:foregroundMark x1="95971" y1="33505" x2="95971" y2="33505"/>
                        </a14:backgroundRemoval>
                      </a14:imgEffect>
                    </a14:imgLayer>
                  </a14:imgProps>
                </a:ext>
              </a:extLst>
            </a:blip>
            <a:stretch>
              <a:fillRect/>
            </a:stretch>
          </p:blipFill>
          <p:spPr>
            <a:xfrm>
              <a:off x="181921" y="1103105"/>
              <a:ext cx="1527490" cy="1085469"/>
            </a:xfrm>
            <a:prstGeom prst="rect">
              <a:avLst/>
            </a:prstGeom>
          </p:spPr>
        </p:pic>
        <p:cxnSp>
          <p:nvCxnSpPr>
            <p:cNvPr id="9" name="Straight Arrow Connector 8">
              <a:extLst>
                <a:ext uri="{FF2B5EF4-FFF2-40B4-BE49-F238E27FC236}">
                  <a16:creationId xmlns:a16="http://schemas.microsoft.com/office/drawing/2014/main" id="{AC729B9B-7BC3-4CB0-A10B-8CB6CBC494E7}"/>
                </a:ext>
              </a:extLst>
            </p:cNvPr>
            <p:cNvCxnSpPr/>
            <p:nvPr/>
          </p:nvCxnSpPr>
          <p:spPr>
            <a:xfrm>
              <a:off x="1583703" y="2285832"/>
              <a:ext cx="688157" cy="62705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935A67-54CE-41FE-8204-3D344DD4347F}"/>
                </a:ext>
              </a:extLst>
            </p:cNvPr>
            <p:cNvCxnSpPr>
              <a:cxnSpLocks/>
            </p:cNvCxnSpPr>
            <p:nvPr/>
          </p:nvCxnSpPr>
          <p:spPr>
            <a:xfrm flipV="1">
              <a:off x="1709411" y="4209069"/>
              <a:ext cx="688157" cy="62705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ED7496-368B-442B-B500-BFEFBC79D682}"/>
                </a:ext>
              </a:extLst>
            </p:cNvPr>
            <p:cNvCxnSpPr>
              <a:cxnSpLocks/>
              <a:endCxn id="18" idx="1"/>
            </p:cNvCxnSpPr>
            <p:nvPr/>
          </p:nvCxnSpPr>
          <p:spPr>
            <a:xfrm>
              <a:off x="4242816" y="3204653"/>
              <a:ext cx="1943280" cy="17352"/>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9F171D-B327-474D-8FD6-2E2F2817DB45}"/>
                </a:ext>
              </a:extLst>
            </p:cNvPr>
            <p:cNvCxnSpPr>
              <a:cxnSpLocks/>
            </p:cNvCxnSpPr>
            <p:nvPr/>
          </p:nvCxnSpPr>
          <p:spPr>
            <a:xfrm flipV="1">
              <a:off x="4053526" y="1781666"/>
              <a:ext cx="707010" cy="638582"/>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folder vector">
              <a:extLst>
                <a:ext uri="{FF2B5EF4-FFF2-40B4-BE49-F238E27FC236}">
                  <a16:creationId xmlns:a16="http://schemas.microsoft.com/office/drawing/2014/main" id="{D7FFC906-9508-422C-8161-5241A5BBA1F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539006" y="709212"/>
              <a:ext cx="1671700" cy="11827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83A4CF17-8D11-4C94-9CF1-271F511C647A}"/>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24500" y1="46900" x2="24500" y2="46900"/>
                          <a14:foregroundMark x1="29100" y1="46900" x2="29100" y2="46900"/>
                          <a14:foregroundMark x1="30700" y1="40400" x2="30700" y2="40400"/>
                          <a14:foregroundMark x1="42100" y1="48100" x2="42100" y2="48100"/>
                          <a14:foregroundMark x1="49200" y1="48100" x2="49200" y2="48100"/>
                          <a14:foregroundMark x1="82900" y1="47500" x2="82900" y2="47500"/>
                        </a14:backgroundRemoval>
                      </a14:imgEffect>
                    </a14:imgLayer>
                  </a14:imgProps>
                </a:ext>
                <a:ext uri="{28A0092B-C50C-407E-A947-70E740481C1C}">
                  <a14:useLocalDpi xmlns:a14="http://schemas.microsoft.com/office/drawing/2010/main" val="0"/>
                </a:ext>
              </a:extLst>
            </a:blip>
            <a:srcRect t="35002" b="31698"/>
            <a:stretch/>
          </p:blipFill>
          <p:spPr>
            <a:xfrm>
              <a:off x="6186096" y="2793264"/>
              <a:ext cx="2565649" cy="857481"/>
            </a:xfrm>
            <a:prstGeom prst="rect">
              <a:avLst/>
            </a:prstGeom>
          </p:spPr>
        </p:pic>
        <p:cxnSp>
          <p:nvCxnSpPr>
            <p:cNvPr id="24" name="Straight Arrow Connector 23">
              <a:extLst>
                <a:ext uri="{FF2B5EF4-FFF2-40B4-BE49-F238E27FC236}">
                  <a16:creationId xmlns:a16="http://schemas.microsoft.com/office/drawing/2014/main" id="{6333B33B-CC1F-494F-9973-CEB4113F06D8}"/>
                </a:ext>
              </a:extLst>
            </p:cNvPr>
            <p:cNvCxnSpPr>
              <a:cxnSpLocks/>
            </p:cNvCxnSpPr>
            <p:nvPr/>
          </p:nvCxnSpPr>
          <p:spPr>
            <a:xfrm>
              <a:off x="6330931" y="1526465"/>
              <a:ext cx="727600" cy="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55CF97-A874-425E-9C1D-73B1D9315CE3}"/>
                </a:ext>
              </a:extLst>
            </p:cNvPr>
            <p:cNvCxnSpPr>
              <a:cxnSpLocks/>
            </p:cNvCxnSpPr>
            <p:nvPr/>
          </p:nvCxnSpPr>
          <p:spPr>
            <a:xfrm flipH="1">
              <a:off x="6275111" y="1243661"/>
              <a:ext cx="693700" cy="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7E292A0A-60FA-42E0-9CAD-7DF95786A7EB}"/>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17667" y1="26053" x2="17667" y2="26053"/>
                          <a14:foregroundMark x1="19333" y1="31053" x2="19333" y2="31053"/>
                          <a14:foregroundMark x1="14167" y1="30000" x2="14167" y2="30000"/>
                          <a14:foregroundMark x1="13500" y1="21842" x2="13500" y2="21842"/>
                          <a14:foregroundMark x1="22167" y1="31053" x2="22167" y2="31053"/>
                          <a14:foregroundMark x1="21500" y1="28947" x2="21500" y2="28947"/>
                          <a14:foregroundMark x1="23167" y1="36053" x2="23167" y2="36053"/>
                          <a14:foregroundMark x1="53500" y1="11316" x2="53500" y2="11316"/>
                          <a14:foregroundMark x1="76333" y1="11579" x2="76333" y2="11579"/>
                          <a14:foregroundMark x1="77333" y1="23947" x2="77333" y2="23947"/>
                          <a14:foregroundMark x1="76000" y1="31579" x2="76000" y2="31579"/>
                          <a14:foregroundMark x1="53500" y1="32895" x2="53500" y2="32895"/>
                          <a14:foregroundMark x1="52667" y1="23947" x2="52667" y2="23947"/>
                          <a14:foregroundMark x1="44500" y1="69211" x2="44500" y2="69211"/>
                          <a14:foregroundMark x1="46667" y1="67632" x2="46667" y2="67632"/>
                          <a14:foregroundMark x1="27500" y1="26316" x2="27500" y2="26316"/>
                          <a14:foregroundMark x1="28833" y1="30263" x2="28833" y2="30263"/>
                          <a14:foregroundMark x1="28833" y1="25263" x2="28833" y2="25263"/>
                          <a14:foregroundMark x1="32167" y1="27895" x2="32167" y2="27895"/>
                          <a14:foregroundMark x1="33667" y1="28158" x2="33667" y2="28158"/>
                          <a14:foregroundMark x1="38833" y1="28158" x2="38833" y2="28158"/>
                          <a14:foregroundMark x1="40333" y1="27895" x2="40333" y2="27895"/>
                          <a14:foregroundMark x1="50667" y1="67895" x2="50667" y2="67895"/>
                          <a14:foregroundMark x1="52000" y1="68158" x2="52000" y2="68158"/>
                          <a14:foregroundMark x1="57167" y1="68684" x2="57167" y2="68684"/>
                          <a14:foregroundMark x1="60333" y1="68684" x2="60333" y2="68684"/>
                          <a14:foregroundMark x1="66167" y1="66842" x2="66167" y2="66842"/>
                          <a14:foregroundMark x1="68500" y1="68158" x2="68500" y2="68158"/>
                          <a14:foregroundMark x1="71000" y1="68947" x2="71000" y2="68947"/>
                          <a14:foregroundMark x1="53000" y1="22368" x2="53000" y2="22368"/>
                          <a14:foregroundMark x1="53333" y1="10000" x2="53333" y2="10000"/>
                        </a14:backgroundRemoval>
                      </a14:imgEffect>
                    </a14:imgLayer>
                  </a14:imgProps>
                </a:ext>
                <a:ext uri="{28A0092B-C50C-407E-A947-70E740481C1C}">
                  <a14:useLocalDpi xmlns:a14="http://schemas.microsoft.com/office/drawing/2010/main" val="0"/>
                </a:ext>
              </a:extLst>
            </a:blip>
            <a:stretch>
              <a:fillRect/>
            </a:stretch>
          </p:blipFill>
          <p:spPr>
            <a:xfrm>
              <a:off x="6275111" y="4651819"/>
              <a:ext cx="3039537" cy="1925040"/>
            </a:xfrm>
            <a:prstGeom prst="rect">
              <a:avLst/>
            </a:prstGeom>
          </p:spPr>
        </p:pic>
        <p:pic>
          <p:nvPicPr>
            <p:cNvPr id="1030" name="Picture 6" descr="Image result for databaselogo">
              <a:extLst>
                <a:ext uri="{FF2B5EF4-FFF2-40B4-BE49-F238E27FC236}">
                  <a16:creationId xmlns:a16="http://schemas.microsoft.com/office/drawing/2014/main" id="{4F9C8004-DF5A-4F81-990E-E1E4B86DF2B1}"/>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4808" b="95769" l="10000" r="90000">
                          <a14:foregroundMark x1="50111" y1="4808" x2="50111" y2="4808"/>
                          <a14:foregroundMark x1="46444" y1="49808" x2="46444" y2="49808"/>
                          <a14:foregroundMark x1="46000" y1="70577" x2="46000" y2="70577"/>
                          <a14:foregroundMark x1="48111" y1="90000" x2="48111" y2="90000"/>
                          <a14:foregroundMark x1="50444" y1="95769" x2="50444" y2="95769"/>
                        </a14:backgroundRemoval>
                      </a14:imgEffect>
                    </a14:imgLayer>
                  </a14:imgProps>
                </a:ext>
                <a:ext uri="{28A0092B-C50C-407E-A947-70E740481C1C}">
                  <a14:useLocalDpi xmlns:a14="http://schemas.microsoft.com/office/drawing/2010/main" val="0"/>
                </a:ext>
              </a:extLst>
            </a:blip>
            <a:srcRect l="25183" r="24791"/>
            <a:stretch/>
          </p:blipFill>
          <p:spPr bwMode="auto">
            <a:xfrm>
              <a:off x="7265756" y="842664"/>
              <a:ext cx="916674" cy="10587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751BABA7-1311-473A-A0E0-6283E3702CFF}"/>
                </a:ext>
              </a:extLst>
            </p:cNvPr>
            <p:cNvCxnSpPr>
              <a:cxnSpLocks/>
            </p:cNvCxnSpPr>
            <p:nvPr/>
          </p:nvCxnSpPr>
          <p:spPr>
            <a:xfrm>
              <a:off x="7474078" y="3822818"/>
              <a:ext cx="0" cy="895486"/>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1E03AA4-9022-41EE-81D2-7C817ADB6872}"/>
                </a:ext>
              </a:extLst>
            </p:cNvPr>
            <p:cNvCxnSpPr>
              <a:cxnSpLocks/>
            </p:cNvCxnSpPr>
            <p:nvPr/>
          </p:nvCxnSpPr>
          <p:spPr>
            <a:xfrm>
              <a:off x="8619743" y="3220290"/>
              <a:ext cx="1072897" cy="14356"/>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E59E18-10F0-47DD-9B1D-7991E34F946B}"/>
                </a:ext>
              </a:extLst>
            </p:cNvPr>
            <p:cNvSpPr txBox="1"/>
            <p:nvPr/>
          </p:nvSpPr>
          <p:spPr>
            <a:xfrm>
              <a:off x="9856835" y="2912882"/>
              <a:ext cx="2159566" cy="707886"/>
            </a:xfrm>
            <a:prstGeom prst="rect">
              <a:avLst/>
            </a:prstGeom>
            <a:noFill/>
          </p:spPr>
          <p:txBody>
            <a:bodyPr wrap="none" rtlCol="0">
              <a:spAutoFit/>
            </a:bodyPr>
            <a:lstStyle/>
            <a:p>
              <a:r>
                <a:rPr lang="en-IN" sz="4000" b="1" dirty="0">
                  <a:latin typeface="Consolas" panose="020B0609020204030204" pitchFamily="49" charset="0"/>
                </a:rPr>
                <a:t>Web App</a:t>
              </a:r>
            </a:p>
          </p:txBody>
        </p:sp>
        <p:cxnSp>
          <p:nvCxnSpPr>
            <p:cNvPr id="43" name="Straight Arrow Connector 42">
              <a:extLst>
                <a:ext uri="{FF2B5EF4-FFF2-40B4-BE49-F238E27FC236}">
                  <a16:creationId xmlns:a16="http://schemas.microsoft.com/office/drawing/2014/main" id="{8737AC27-4CE1-4017-9D89-F199C4516359}"/>
                </a:ext>
              </a:extLst>
            </p:cNvPr>
            <p:cNvCxnSpPr>
              <a:cxnSpLocks/>
            </p:cNvCxnSpPr>
            <p:nvPr/>
          </p:nvCxnSpPr>
          <p:spPr>
            <a:xfrm flipV="1">
              <a:off x="8823549" y="3756333"/>
              <a:ext cx="1131061" cy="895486"/>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1E8C8B5-9D75-483B-8A41-A7EF6718045A}"/>
                </a:ext>
              </a:extLst>
            </p:cNvPr>
            <p:cNvCxnSpPr>
              <a:cxnSpLocks/>
            </p:cNvCxnSpPr>
            <p:nvPr/>
          </p:nvCxnSpPr>
          <p:spPr>
            <a:xfrm>
              <a:off x="8866631" y="5542274"/>
              <a:ext cx="1072897" cy="14356"/>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35CB8E1-BE87-4E6D-ABD0-F3E3D161193F}"/>
                </a:ext>
              </a:extLst>
            </p:cNvPr>
            <p:cNvSpPr txBox="1"/>
            <p:nvPr/>
          </p:nvSpPr>
          <p:spPr>
            <a:xfrm>
              <a:off x="9957023" y="5065220"/>
              <a:ext cx="1959191" cy="954107"/>
            </a:xfrm>
            <a:prstGeom prst="rect">
              <a:avLst/>
            </a:prstGeom>
            <a:noFill/>
          </p:spPr>
          <p:txBody>
            <a:bodyPr wrap="none" rtlCol="0">
              <a:spAutoFit/>
            </a:bodyPr>
            <a:lstStyle/>
            <a:p>
              <a:r>
                <a:rPr lang="en-IN" sz="2800" b="1" dirty="0">
                  <a:latin typeface="Consolas" panose="020B0609020204030204" pitchFamily="49" charset="0"/>
                </a:rPr>
                <a:t>Other UI</a:t>
              </a:r>
            </a:p>
            <a:p>
              <a:r>
                <a:rPr lang="en-IN" sz="2800" b="1" dirty="0">
                  <a:latin typeface="Consolas" panose="020B0609020204030204" pitchFamily="49" charset="0"/>
                </a:rPr>
                <a:t>Platforms</a:t>
              </a:r>
            </a:p>
          </p:txBody>
        </p:sp>
        <p:cxnSp>
          <p:nvCxnSpPr>
            <p:cNvPr id="51" name="Straight Arrow Connector 50">
              <a:extLst>
                <a:ext uri="{FF2B5EF4-FFF2-40B4-BE49-F238E27FC236}">
                  <a16:creationId xmlns:a16="http://schemas.microsoft.com/office/drawing/2014/main" id="{18E2D3C6-D940-428E-BDC4-FDA62372F2CC}"/>
                </a:ext>
              </a:extLst>
            </p:cNvPr>
            <p:cNvCxnSpPr>
              <a:cxnSpLocks/>
            </p:cNvCxnSpPr>
            <p:nvPr/>
          </p:nvCxnSpPr>
          <p:spPr>
            <a:xfrm>
              <a:off x="7724093" y="2019208"/>
              <a:ext cx="0" cy="765024"/>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6CBF190-C2E6-4483-86F0-0556E8BFADFD}"/>
                </a:ext>
              </a:extLst>
            </p:cNvPr>
            <p:cNvCxnSpPr>
              <a:cxnSpLocks/>
            </p:cNvCxnSpPr>
            <p:nvPr/>
          </p:nvCxnSpPr>
          <p:spPr>
            <a:xfrm flipH="1" flipV="1">
              <a:off x="7468921" y="2001088"/>
              <a:ext cx="1" cy="773832"/>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53D020A-86B0-458D-8DAB-9D649DF2F97E}"/>
                </a:ext>
              </a:extLst>
            </p:cNvPr>
            <p:cNvCxnSpPr>
              <a:cxnSpLocks/>
            </p:cNvCxnSpPr>
            <p:nvPr/>
          </p:nvCxnSpPr>
          <p:spPr>
            <a:xfrm flipV="1">
              <a:off x="8324315" y="1749920"/>
              <a:ext cx="1076578" cy="1071824"/>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D245A84-2A2B-44E7-8A10-826C2B54EE24}"/>
                </a:ext>
              </a:extLst>
            </p:cNvPr>
            <p:cNvSpPr txBox="1"/>
            <p:nvPr/>
          </p:nvSpPr>
          <p:spPr>
            <a:xfrm>
              <a:off x="9474031" y="396671"/>
              <a:ext cx="2353529" cy="1384995"/>
            </a:xfrm>
            <a:prstGeom prst="rect">
              <a:avLst/>
            </a:prstGeom>
            <a:noFill/>
          </p:spPr>
          <p:txBody>
            <a:bodyPr wrap="none" rtlCol="0">
              <a:spAutoFit/>
            </a:bodyPr>
            <a:lstStyle/>
            <a:p>
              <a:r>
                <a:rPr lang="en-IN" sz="2800" b="1" dirty="0">
                  <a:latin typeface="Consolas" panose="020B0609020204030204" pitchFamily="49" charset="0"/>
                </a:rPr>
                <a:t>Output</a:t>
              </a:r>
            </a:p>
            <a:p>
              <a:r>
                <a:rPr lang="en-IN" sz="2800" b="1" dirty="0">
                  <a:latin typeface="Consolas" panose="020B0609020204030204" pitchFamily="49" charset="0"/>
                </a:rPr>
                <a:t>Permissions</a:t>
              </a:r>
            </a:p>
            <a:p>
              <a:r>
                <a:rPr lang="en-IN" sz="2800" b="1" dirty="0">
                  <a:latin typeface="Consolas" panose="020B0609020204030204" pitchFamily="49" charset="0"/>
                </a:rPr>
                <a:t>Or Alarm</a:t>
              </a:r>
            </a:p>
          </p:txBody>
        </p:sp>
        <p:sp>
          <p:nvSpPr>
            <p:cNvPr id="63" name="TextBox 62">
              <a:extLst>
                <a:ext uri="{FF2B5EF4-FFF2-40B4-BE49-F238E27FC236}">
                  <a16:creationId xmlns:a16="http://schemas.microsoft.com/office/drawing/2014/main" id="{F54A386A-A6A4-427A-8DDC-4C8D3BF1879A}"/>
                </a:ext>
              </a:extLst>
            </p:cNvPr>
            <p:cNvSpPr txBox="1"/>
            <p:nvPr/>
          </p:nvSpPr>
          <p:spPr>
            <a:xfrm>
              <a:off x="4914257" y="1670534"/>
              <a:ext cx="1034257" cy="461665"/>
            </a:xfrm>
            <a:prstGeom prst="rect">
              <a:avLst/>
            </a:prstGeom>
            <a:noFill/>
          </p:spPr>
          <p:txBody>
            <a:bodyPr wrap="none" rtlCol="0">
              <a:spAutoFit/>
            </a:bodyPr>
            <a:lstStyle/>
            <a:p>
              <a:r>
                <a:rPr lang="en-IN" sz="2400" b="1" dirty="0">
                  <a:latin typeface="Consolas" panose="020B0609020204030204" pitchFamily="49" charset="0"/>
                </a:rPr>
                <a:t>Media</a:t>
              </a:r>
            </a:p>
          </p:txBody>
        </p:sp>
        <p:sp>
          <p:nvSpPr>
            <p:cNvPr id="64" name="TextBox 63">
              <a:extLst>
                <a:ext uri="{FF2B5EF4-FFF2-40B4-BE49-F238E27FC236}">
                  <a16:creationId xmlns:a16="http://schemas.microsoft.com/office/drawing/2014/main" id="{0FCC0AC5-F470-4EA1-85EC-D8DEE0B3BC4D}"/>
                </a:ext>
              </a:extLst>
            </p:cNvPr>
            <p:cNvSpPr txBox="1"/>
            <p:nvPr/>
          </p:nvSpPr>
          <p:spPr>
            <a:xfrm>
              <a:off x="119911" y="539836"/>
              <a:ext cx="1170513" cy="523220"/>
            </a:xfrm>
            <a:prstGeom prst="rect">
              <a:avLst/>
            </a:prstGeom>
            <a:noFill/>
          </p:spPr>
          <p:txBody>
            <a:bodyPr wrap="none" rtlCol="0">
              <a:spAutoFit/>
            </a:bodyPr>
            <a:lstStyle/>
            <a:p>
              <a:r>
                <a:rPr lang="en-IN" sz="2800" b="1" dirty="0">
                  <a:latin typeface="Consolas" panose="020B0609020204030204" pitchFamily="49" charset="0"/>
                </a:rPr>
                <a:t>Entry</a:t>
              </a:r>
            </a:p>
          </p:txBody>
        </p:sp>
        <p:sp>
          <p:nvSpPr>
            <p:cNvPr id="65" name="TextBox 64">
              <a:extLst>
                <a:ext uri="{FF2B5EF4-FFF2-40B4-BE49-F238E27FC236}">
                  <a16:creationId xmlns:a16="http://schemas.microsoft.com/office/drawing/2014/main" id="{2F574389-EF6C-4376-AF41-25C639D31F0E}"/>
                </a:ext>
              </a:extLst>
            </p:cNvPr>
            <p:cNvSpPr txBox="1"/>
            <p:nvPr/>
          </p:nvSpPr>
          <p:spPr>
            <a:xfrm>
              <a:off x="2619805" y="3959980"/>
              <a:ext cx="1544012" cy="276999"/>
            </a:xfrm>
            <a:prstGeom prst="rect">
              <a:avLst/>
            </a:prstGeom>
            <a:noFill/>
          </p:spPr>
          <p:txBody>
            <a:bodyPr wrap="none" rtlCol="0">
              <a:spAutoFit/>
            </a:bodyPr>
            <a:lstStyle/>
            <a:p>
              <a:r>
                <a:rPr lang="en-IN" sz="1200" b="1" dirty="0">
                  <a:latin typeface="Consolas" panose="020B0609020204030204" pitchFamily="49" charset="0"/>
                </a:rPr>
                <a:t>Face recognition</a:t>
              </a:r>
            </a:p>
          </p:txBody>
        </p:sp>
        <p:sp>
          <p:nvSpPr>
            <p:cNvPr id="66" name="TextBox 65">
              <a:extLst>
                <a:ext uri="{FF2B5EF4-FFF2-40B4-BE49-F238E27FC236}">
                  <a16:creationId xmlns:a16="http://schemas.microsoft.com/office/drawing/2014/main" id="{05BCBAB1-37C8-4CC0-8F64-7C58ED9AB969}"/>
                </a:ext>
              </a:extLst>
            </p:cNvPr>
            <p:cNvSpPr txBox="1"/>
            <p:nvPr/>
          </p:nvSpPr>
          <p:spPr>
            <a:xfrm>
              <a:off x="181921" y="6094262"/>
              <a:ext cx="973343" cy="523220"/>
            </a:xfrm>
            <a:prstGeom prst="rect">
              <a:avLst/>
            </a:prstGeom>
            <a:noFill/>
          </p:spPr>
          <p:txBody>
            <a:bodyPr wrap="none" rtlCol="0">
              <a:spAutoFit/>
            </a:bodyPr>
            <a:lstStyle/>
            <a:p>
              <a:r>
                <a:rPr lang="en-IN" sz="2800" b="1" dirty="0">
                  <a:latin typeface="Consolas" panose="020B0609020204030204" pitchFamily="49" charset="0"/>
                </a:rPr>
                <a:t>Exit</a:t>
              </a:r>
            </a:p>
          </p:txBody>
        </p:sp>
        <p:pic>
          <p:nvPicPr>
            <p:cNvPr id="29" name="Picture 28">
              <a:extLst>
                <a:ext uri="{FF2B5EF4-FFF2-40B4-BE49-F238E27FC236}">
                  <a16:creationId xmlns:a16="http://schemas.microsoft.com/office/drawing/2014/main" id="{23120F2B-B9C2-42BA-95DE-D6B2066B1F2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124" b="89691" l="6960" r="95971">
                          <a14:foregroundMark x1="40293" y1="4124" x2="40293" y2="4124"/>
                          <a14:foregroundMark x1="14286" y1="58247" x2="14286" y2="58247"/>
                          <a14:foregroundMark x1="9890" y1="67010" x2="9890" y2="67010"/>
                          <a14:foregroundMark x1="13919" y1="56701" x2="13919" y2="56701"/>
                          <a14:foregroundMark x1="13919" y1="56701" x2="13919" y2="56701"/>
                          <a14:foregroundMark x1="8059" y1="58763" x2="8059" y2="58763"/>
                          <a14:foregroundMark x1="7692" y1="61340" x2="7692" y2="61340"/>
                          <a14:foregroundMark x1="7692" y1="61340" x2="7692" y2="61340"/>
                          <a14:foregroundMark x1="15018" y1="56701" x2="15018" y2="56701"/>
                          <a14:foregroundMark x1="15018" y1="55670" x2="15018" y2="55670"/>
                          <a14:foregroundMark x1="91941" y1="36082" x2="91941" y2="36082"/>
                          <a14:foregroundMark x1="95971" y1="33505" x2="95971" y2="33505"/>
                        </a14:backgroundRemoval>
                      </a14:imgEffect>
                    </a14:imgLayer>
                  </a14:imgProps>
                </a:ext>
              </a:extLst>
            </a:blip>
            <a:stretch>
              <a:fillRect/>
            </a:stretch>
          </p:blipFill>
          <p:spPr>
            <a:xfrm>
              <a:off x="119911" y="5071604"/>
              <a:ext cx="1527490" cy="1085469"/>
            </a:xfrm>
            <a:prstGeom prst="rect">
              <a:avLst/>
            </a:prstGeom>
          </p:spPr>
        </p:pic>
      </p:grpSp>
      <p:pic>
        <p:nvPicPr>
          <p:cNvPr id="32" name="Picture 31">
            <a:extLst>
              <a:ext uri="{FF2B5EF4-FFF2-40B4-BE49-F238E27FC236}">
                <a16:creationId xmlns:a16="http://schemas.microsoft.com/office/drawing/2014/main" id="{F1FF6975-E36E-46A7-8F18-2B11AA7A7DE6}"/>
              </a:ext>
            </a:extLst>
          </p:cNvPr>
          <p:cNvPicPr>
            <a:picLocks noChangeAspect="1"/>
          </p:cNvPicPr>
          <p:nvPr/>
        </p:nvPicPr>
        <p:blipFill rotWithShape="1">
          <a:blip r:embed="rId14">
            <a:extLst>
              <a:ext uri="{28A0092B-C50C-407E-A947-70E740481C1C}">
                <a14:useLocalDpi xmlns:a14="http://schemas.microsoft.com/office/drawing/2010/main" val="0"/>
              </a:ext>
            </a:extLst>
          </a:blip>
          <a:srcRect b="35374"/>
          <a:stretch/>
        </p:blipFill>
        <p:spPr>
          <a:xfrm>
            <a:off x="-471336" y="5390398"/>
            <a:ext cx="13140960" cy="1533083"/>
          </a:xfrm>
          <a:prstGeom prst="rect">
            <a:avLst/>
          </a:prstGeom>
        </p:spPr>
      </p:pic>
    </p:spTree>
    <p:extLst>
      <p:ext uri="{BB962C8B-B14F-4D97-AF65-F5344CB8AC3E}">
        <p14:creationId xmlns:p14="http://schemas.microsoft.com/office/powerpoint/2010/main" val="114614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775E34-DC34-48AF-BB1C-7C0BC2BAA9F7}"/>
              </a:ext>
            </a:extLst>
          </p:cNvPr>
          <p:cNvPicPr>
            <a:picLocks noChangeAspect="1"/>
          </p:cNvPicPr>
          <p:nvPr/>
        </p:nvPicPr>
        <p:blipFill>
          <a:blip r:embed="rId2"/>
          <a:stretch>
            <a:fillRect/>
          </a:stretch>
        </p:blipFill>
        <p:spPr>
          <a:xfrm>
            <a:off x="0" y="-2137"/>
            <a:ext cx="12192000" cy="5402251"/>
          </a:xfrm>
          <a:prstGeom prst="rect">
            <a:avLst/>
          </a:prstGeom>
        </p:spPr>
      </p:pic>
      <p:pic>
        <p:nvPicPr>
          <p:cNvPr id="3074" name="Picture 2" descr="Related image">
            <a:extLst>
              <a:ext uri="{FF2B5EF4-FFF2-40B4-BE49-F238E27FC236}">
                <a16:creationId xmlns:a16="http://schemas.microsoft.com/office/drawing/2014/main" id="{FE13C50E-06ED-4932-A0FC-902D361F6B9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38978" y="2708132"/>
            <a:ext cx="3870198" cy="22795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3BA1F60-68F5-425D-8E28-1F8CE7DCAD66}"/>
              </a:ext>
            </a:extLst>
          </p:cNvPr>
          <p:cNvPicPr>
            <a:picLocks noChangeAspect="1"/>
          </p:cNvPicPr>
          <p:nvPr/>
        </p:nvPicPr>
        <p:blipFill rotWithShape="1">
          <a:blip r:embed="rId4"/>
          <a:srcRect t="31600" b="41275"/>
          <a:stretch/>
        </p:blipFill>
        <p:spPr>
          <a:xfrm>
            <a:off x="0" y="5244666"/>
            <a:ext cx="12201144" cy="1860222"/>
          </a:xfrm>
          <a:prstGeom prst="rect">
            <a:avLst/>
          </a:prstGeom>
        </p:spPr>
      </p:pic>
      <p:pic>
        <p:nvPicPr>
          <p:cNvPr id="10" name="Picture 2" descr="Related image">
            <a:extLst>
              <a:ext uri="{FF2B5EF4-FFF2-40B4-BE49-F238E27FC236}">
                <a16:creationId xmlns:a16="http://schemas.microsoft.com/office/drawing/2014/main" id="{F3E5F086-D594-4C50-9CDC-1E0A34BF825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38978" y="4836601"/>
            <a:ext cx="3870198" cy="227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2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582404D-9614-458E-93B4-53AAEA69BAC8}"/>
              </a:ext>
            </a:extLst>
          </p:cNvPr>
          <p:cNvPicPr>
            <a:picLocks noChangeAspect="1"/>
          </p:cNvPicPr>
          <p:nvPr/>
        </p:nvPicPr>
        <p:blipFill rotWithShape="1">
          <a:blip r:embed="rId2">
            <a:extLst>
              <a:ext uri="{28A0092B-C50C-407E-A947-70E740481C1C}">
                <a14:useLocalDpi xmlns:a14="http://schemas.microsoft.com/office/drawing/2010/main" val="0"/>
              </a:ext>
            </a:extLst>
          </a:blip>
          <a:srcRect b="30581"/>
          <a:stretch/>
        </p:blipFill>
        <p:spPr>
          <a:xfrm>
            <a:off x="-395926" y="5316728"/>
            <a:ext cx="13018417" cy="1646769"/>
          </a:xfrm>
          <a:prstGeom prst="rect">
            <a:avLst/>
          </a:prstGeom>
        </p:spPr>
      </p:pic>
      <p:sp>
        <p:nvSpPr>
          <p:cNvPr id="5" name="Content Placeholder 2">
            <a:extLst>
              <a:ext uri="{FF2B5EF4-FFF2-40B4-BE49-F238E27FC236}">
                <a16:creationId xmlns:a16="http://schemas.microsoft.com/office/drawing/2014/main" id="{8D54642B-BD5C-4021-BD78-200B33F666DC}"/>
              </a:ext>
            </a:extLst>
          </p:cNvPr>
          <p:cNvSpPr txBox="1">
            <a:spLocks/>
          </p:cNvSpPr>
          <p:nvPr/>
        </p:nvSpPr>
        <p:spPr>
          <a:xfrm>
            <a:off x="311053" y="282457"/>
            <a:ext cx="9500459" cy="3082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i="1" dirty="0"/>
              <a:t>	</a:t>
            </a:r>
            <a:r>
              <a:rPr lang="en-IN" b="1" i="1" u="sng" dirty="0">
                <a:latin typeface="Arial Black" panose="020B0A04020102020204" pitchFamily="34" charset="0"/>
              </a:rPr>
              <a:t>Usage in DRDO</a:t>
            </a:r>
          </a:p>
          <a:p>
            <a:pPr marL="0" indent="0">
              <a:buFont typeface="Arial" panose="020B0604020202020204" pitchFamily="34" charset="0"/>
              <a:buNone/>
            </a:pPr>
            <a:r>
              <a:rPr lang="en-IN" sz="2000" dirty="0"/>
              <a:t>We can Implement this solution to every Lab/Department, Gate</a:t>
            </a:r>
          </a:p>
          <a:p>
            <a:pPr marL="0" indent="0">
              <a:buFont typeface="Arial" panose="020B0604020202020204" pitchFamily="34" charset="0"/>
              <a:buNone/>
            </a:pPr>
            <a:r>
              <a:rPr lang="en-IN" sz="2000" dirty="0"/>
              <a:t>Providing permissions to Persons for entry and if a Person is Authorized/New it will raise an Alarm or will Notify the considered authority.</a:t>
            </a:r>
          </a:p>
          <a:p>
            <a:pPr marL="0" indent="0">
              <a:buFont typeface="Arial" panose="020B0604020202020204" pitchFamily="34" charset="0"/>
              <a:buNone/>
            </a:pPr>
            <a:r>
              <a:rPr lang="en-IN" sz="2000" dirty="0"/>
              <a:t>By this we can also keep track location of person in Lab also (if wanted)</a:t>
            </a:r>
          </a:p>
          <a:p>
            <a:pPr marL="0" indent="0">
              <a:buFont typeface="Arial" panose="020B0604020202020204" pitchFamily="34" charset="0"/>
              <a:buNone/>
            </a:pPr>
            <a:endParaRPr lang="en-IN" sz="1600" dirty="0"/>
          </a:p>
          <a:p>
            <a:pPr marL="0" indent="0">
              <a:buFont typeface="Arial" panose="020B0604020202020204" pitchFamily="34" charset="0"/>
              <a:buNone/>
            </a:pPr>
            <a:r>
              <a:rPr lang="en-IN" sz="1800" b="1" dirty="0"/>
              <a:t>A sample Logs Generated</a:t>
            </a:r>
            <a:endParaRPr lang="en-IN" sz="1800" dirty="0"/>
          </a:p>
        </p:txBody>
      </p:sp>
      <p:pic>
        <p:nvPicPr>
          <p:cNvPr id="5122" name="Picture 2" descr="Image result for DRDO labs">
            <a:extLst>
              <a:ext uri="{FF2B5EF4-FFF2-40B4-BE49-F238E27FC236}">
                <a16:creationId xmlns:a16="http://schemas.microsoft.com/office/drawing/2014/main" id="{9DB68EF9-40F3-4EEB-9A8F-E86F89766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61" y="158459"/>
            <a:ext cx="808557" cy="6051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73BDCA80-BA5C-4E18-932F-BB5382DF77E0}"/>
              </a:ext>
            </a:extLst>
          </p:cNvPr>
          <p:cNvGraphicFramePr>
            <a:graphicFrameLocks noGrp="1"/>
          </p:cNvGraphicFramePr>
          <p:nvPr>
            <p:extLst>
              <p:ext uri="{D42A27DB-BD31-4B8C-83A1-F6EECF244321}">
                <p14:modId xmlns:p14="http://schemas.microsoft.com/office/powerpoint/2010/main" val="3278704454"/>
              </p:ext>
            </p:extLst>
          </p:nvPr>
        </p:nvGraphicFramePr>
        <p:xfrm>
          <a:off x="311085" y="2996522"/>
          <a:ext cx="10478834" cy="2865120"/>
        </p:xfrm>
        <a:graphic>
          <a:graphicData uri="http://schemas.openxmlformats.org/drawingml/2006/table">
            <a:tbl>
              <a:tblPr firstRow="1" bandRow="1">
                <a:tableStyleId>{5C22544A-7EE6-4342-B048-85BDC9FD1C3A}</a:tableStyleId>
              </a:tblPr>
              <a:tblGrid>
                <a:gridCol w="1496948">
                  <a:extLst>
                    <a:ext uri="{9D8B030D-6E8A-4147-A177-3AD203B41FA5}">
                      <a16:colId xmlns:a16="http://schemas.microsoft.com/office/drawing/2014/main" val="4261527503"/>
                    </a:ext>
                  </a:extLst>
                </a:gridCol>
                <a:gridCol w="1496981">
                  <a:extLst>
                    <a:ext uri="{9D8B030D-6E8A-4147-A177-3AD203B41FA5}">
                      <a16:colId xmlns:a16="http://schemas.microsoft.com/office/drawing/2014/main" val="251991753"/>
                    </a:ext>
                  </a:extLst>
                </a:gridCol>
                <a:gridCol w="1496981">
                  <a:extLst>
                    <a:ext uri="{9D8B030D-6E8A-4147-A177-3AD203B41FA5}">
                      <a16:colId xmlns:a16="http://schemas.microsoft.com/office/drawing/2014/main" val="4094588713"/>
                    </a:ext>
                  </a:extLst>
                </a:gridCol>
                <a:gridCol w="1496981">
                  <a:extLst>
                    <a:ext uri="{9D8B030D-6E8A-4147-A177-3AD203B41FA5}">
                      <a16:colId xmlns:a16="http://schemas.microsoft.com/office/drawing/2014/main" val="2463778626"/>
                    </a:ext>
                  </a:extLst>
                </a:gridCol>
                <a:gridCol w="1496981">
                  <a:extLst>
                    <a:ext uri="{9D8B030D-6E8A-4147-A177-3AD203B41FA5}">
                      <a16:colId xmlns:a16="http://schemas.microsoft.com/office/drawing/2014/main" val="3413055314"/>
                    </a:ext>
                  </a:extLst>
                </a:gridCol>
                <a:gridCol w="1496981">
                  <a:extLst>
                    <a:ext uri="{9D8B030D-6E8A-4147-A177-3AD203B41FA5}">
                      <a16:colId xmlns:a16="http://schemas.microsoft.com/office/drawing/2014/main" val="907997683"/>
                    </a:ext>
                  </a:extLst>
                </a:gridCol>
                <a:gridCol w="1496981">
                  <a:extLst>
                    <a:ext uri="{9D8B030D-6E8A-4147-A177-3AD203B41FA5}">
                      <a16:colId xmlns:a16="http://schemas.microsoft.com/office/drawing/2014/main" val="507870828"/>
                    </a:ext>
                  </a:extLst>
                </a:gridCol>
              </a:tblGrid>
              <a:tr h="370840">
                <a:tc>
                  <a:txBody>
                    <a:bodyPr/>
                    <a:lstStyle/>
                    <a:p>
                      <a:r>
                        <a:rPr lang="en-IN" dirty="0"/>
                        <a:t>Person</a:t>
                      </a:r>
                    </a:p>
                  </a:txBody>
                  <a:tcPr/>
                </a:tc>
                <a:tc>
                  <a:txBody>
                    <a:bodyPr/>
                    <a:lstStyle/>
                    <a:p>
                      <a:r>
                        <a:rPr lang="en-IN" dirty="0"/>
                        <a:t>Entry Gate/Lab</a:t>
                      </a:r>
                    </a:p>
                  </a:txBody>
                  <a:tcPr/>
                </a:tc>
                <a:tc>
                  <a:txBody>
                    <a:bodyPr/>
                    <a:lstStyle/>
                    <a:p>
                      <a:r>
                        <a:rPr lang="en-IN" dirty="0"/>
                        <a:t>Entry Time</a:t>
                      </a:r>
                    </a:p>
                  </a:txBody>
                  <a:tcPr/>
                </a:tc>
                <a:tc>
                  <a:txBody>
                    <a:bodyPr/>
                    <a:lstStyle/>
                    <a:p>
                      <a:r>
                        <a:rPr lang="en-IN" dirty="0"/>
                        <a:t>Entry Image</a:t>
                      </a:r>
                    </a:p>
                  </a:txBody>
                  <a:tcPr/>
                </a:tc>
                <a:tc>
                  <a:txBody>
                    <a:bodyPr/>
                    <a:lstStyle/>
                    <a:p>
                      <a:r>
                        <a:rPr lang="en-IN" dirty="0"/>
                        <a:t>Exit Gate/Lab</a:t>
                      </a:r>
                    </a:p>
                  </a:txBody>
                  <a:tcPr/>
                </a:tc>
                <a:tc>
                  <a:txBody>
                    <a:bodyPr/>
                    <a:lstStyle/>
                    <a:p>
                      <a:r>
                        <a:rPr lang="en-IN" dirty="0"/>
                        <a:t>Exit Time </a:t>
                      </a:r>
                    </a:p>
                  </a:txBody>
                  <a:tcPr/>
                </a:tc>
                <a:tc>
                  <a:txBody>
                    <a:bodyPr/>
                    <a:lstStyle/>
                    <a:p>
                      <a:r>
                        <a:rPr lang="en-IN" dirty="0"/>
                        <a:t>Exit Image</a:t>
                      </a:r>
                    </a:p>
                  </a:txBody>
                  <a:tcPr/>
                </a:tc>
                <a:extLst>
                  <a:ext uri="{0D108BD9-81ED-4DB2-BD59-A6C34878D82A}">
                    <a16:rowId xmlns:a16="http://schemas.microsoft.com/office/drawing/2014/main" val="3787918351"/>
                  </a:ext>
                </a:extLst>
              </a:tr>
              <a:tr h="370840">
                <a:tc>
                  <a:txBody>
                    <a:bodyPr/>
                    <a:lstStyle/>
                    <a:p>
                      <a:r>
                        <a:rPr lang="en-IN" dirty="0"/>
                        <a:t>Rohan</a:t>
                      </a:r>
                    </a:p>
                  </a:txBody>
                  <a:tcPr/>
                </a:tc>
                <a:tc>
                  <a:txBody>
                    <a:bodyPr/>
                    <a:lstStyle/>
                    <a:p>
                      <a:r>
                        <a:rPr lang="en-IN" dirty="0"/>
                        <a:t>Main Gate</a:t>
                      </a:r>
                    </a:p>
                  </a:txBody>
                  <a:tcPr/>
                </a:tc>
                <a:tc>
                  <a:txBody>
                    <a:bodyPr/>
                    <a:lstStyle/>
                    <a:p>
                      <a:r>
                        <a:rPr lang="en-IN" dirty="0"/>
                        <a:t>9:00 am</a:t>
                      </a:r>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val="172487012"/>
                  </a:ext>
                </a:extLst>
              </a:tr>
              <a:tr h="370840">
                <a:tc>
                  <a:txBody>
                    <a:bodyPr/>
                    <a:lstStyle/>
                    <a:p>
                      <a:r>
                        <a:rPr lang="en-IN" dirty="0"/>
                        <a:t>Chirag</a:t>
                      </a:r>
                    </a:p>
                  </a:txBody>
                  <a:tcPr/>
                </a:tc>
                <a:tc>
                  <a:txBody>
                    <a:bodyPr/>
                    <a:lstStyle/>
                    <a:p>
                      <a:r>
                        <a:rPr lang="en-IN" dirty="0"/>
                        <a:t>Main Gate</a:t>
                      </a:r>
                    </a:p>
                  </a:txBody>
                  <a:tcPr/>
                </a:tc>
                <a:tc>
                  <a:txBody>
                    <a:bodyPr/>
                    <a:lstStyle/>
                    <a:p>
                      <a:r>
                        <a:rPr lang="en-IN" dirty="0"/>
                        <a:t>9:10 am</a:t>
                      </a:r>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val="946369147"/>
                  </a:ext>
                </a:extLst>
              </a:tr>
              <a:tr h="370840">
                <a:tc>
                  <a:txBody>
                    <a:bodyPr/>
                    <a:lstStyle/>
                    <a:p>
                      <a:r>
                        <a:rPr lang="en-IN" dirty="0"/>
                        <a:t>Rohan</a:t>
                      </a:r>
                    </a:p>
                  </a:txBody>
                  <a:tcPr/>
                </a:tc>
                <a:tc>
                  <a:txBody>
                    <a:bodyPr/>
                    <a:lstStyle/>
                    <a:p>
                      <a:r>
                        <a:rPr lang="en-IN" dirty="0"/>
                        <a:t>Lab1 Gate1</a:t>
                      </a:r>
                    </a:p>
                  </a:txBody>
                  <a:tcPr/>
                </a:tc>
                <a:tc>
                  <a:txBody>
                    <a:bodyPr/>
                    <a:lstStyle/>
                    <a:p>
                      <a:r>
                        <a:rPr lang="en-IN" dirty="0"/>
                        <a:t>9:12 am</a:t>
                      </a:r>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val="3330047298"/>
                  </a:ext>
                </a:extLst>
              </a:tr>
              <a:tr h="370840">
                <a:tc>
                  <a:txBody>
                    <a:bodyPr/>
                    <a:lstStyle/>
                    <a:p>
                      <a:r>
                        <a:rPr lang="en-IN" dirty="0"/>
                        <a:t>Chirag</a:t>
                      </a:r>
                    </a:p>
                  </a:txBody>
                  <a:tcPr/>
                </a:tc>
                <a:tc>
                  <a:txBody>
                    <a:bodyPr/>
                    <a:lstStyle/>
                    <a:p>
                      <a:r>
                        <a:rPr lang="en-IN" dirty="0"/>
                        <a:t>Main Gate</a:t>
                      </a:r>
                    </a:p>
                  </a:txBody>
                  <a:tcPr/>
                </a:tc>
                <a:tc>
                  <a:txBody>
                    <a:bodyPr/>
                    <a:lstStyle/>
                    <a:p>
                      <a:r>
                        <a:rPr lang="en-IN" dirty="0"/>
                        <a:t>9:10 am</a:t>
                      </a:r>
                    </a:p>
                  </a:txBody>
                  <a:tcPr/>
                </a:tc>
                <a:tc>
                  <a:txBody>
                    <a:bodyPr/>
                    <a:lstStyle/>
                    <a:p>
                      <a:r>
                        <a:rPr lang="en-IN" dirty="0"/>
                        <a:t>URL</a:t>
                      </a:r>
                    </a:p>
                  </a:txBody>
                  <a:tcPr/>
                </a:tc>
                <a:tc>
                  <a:txBody>
                    <a:bodyPr/>
                    <a:lstStyle/>
                    <a:p>
                      <a:r>
                        <a:rPr lang="en-IN" dirty="0"/>
                        <a:t>Main Gate</a:t>
                      </a:r>
                    </a:p>
                  </a:txBody>
                  <a:tcPr/>
                </a:tc>
                <a:tc>
                  <a:txBody>
                    <a:bodyPr/>
                    <a:lstStyle/>
                    <a:p>
                      <a:r>
                        <a:rPr lang="en-IN" dirty="0"/>
                        <a:t>9:50 am</a:t>
                      </a:r>
                    </a:p>
                  </a:txBody>
                  <a:tcPr/>
                </a:tc>
                <a:tc>
                  <a:txBody>
                    <a:bodyPr/>
                    <a:lstStyle/>
                    <a:p>
                      <a:r>
                        <a:rPr lang="en-IN" dirty="0"/>
                        <a:t>URL</a:t>
                      </a:r>
                    </a:p>
                  </a:txBody>
                  <a:tcPr/>
                </a:tc>
                <a:extLst>
                  <a:ext uri="{0D108BD9-81ED-4DB2-BD59-A6C34878D82A}">
                    <a16:rowId xmlns:a16="http://schemas.microsoft.com/office/drawing/2014/main" val="3786547831"/>
                  </a:ext>
                </a:extLst>
              </a:tr>
              <a:tr h="370840">
                <a:tc>
                  <a:txBody>
                    <a:bodyPr/>
                    <a:lstStyle/>
                    <a:p>
                      <a:r>
                        <a:rPr lang="en-IN" dirty="0"/>
                        <a:t>Rohan</a:t>
                      </a:r>
                    </a:p>
                  </a:txBody>
                  <a:tcPr/>
                </a:tc>
                <a:tc>
                  <a:txBody>
                    <a:bodyPr/>
                    <a:lstStyle/>
                    <a:p>
                      <a:r>
                        <a:rPr lang="en-IN" dirty="0"/>
                        <a:t>Lab1 Gate1</a:t>
                      </a:r>
                    </a:p>
                  </a:txBody>
                  <a:tcPr/>
                </a:tc>
                <a:tc>
                  <a:txBody>
                    <a:bodyPr/>
                    <a:lstStyle/>
                    <a:p>
                      <a:r>
                        <a:rPr lang="en-IN" dirty="0"/>
                        <a:t>9:12 am</a:t>
                      </a:r>
                    </a:p>
                  </a:txBody>
                  <a:tcPr/>
                </a:tc>
                <a:tc>
                  <a:txBody>
                    <a:bodyPr/>
                    <a:lstStyle/>
                    <a:p>
                      <a:r>
                        <a:rPr lang="en-IN" dirty="0"/>
                        <a:t>URL</a:t>
                      </a:r>
                    </a:p>
                  </a:txBody>
                  <a:tcPr/>
                </a:tc>
                <a:tc>
                  <a:txBody>
                    <a:bodyPr/>
                    <a:lstStyle/>
                    <a:p>
                      <a:r>
                        <a:rPr lang="en-IN" dirty="0"/>
                        <a:t>Lab1 Gate2</a:t>
                      </a:r>
                    </a:p>
                  </a:txBody>
                  <a:tcPr/>
                </a:tc>
                <a:tc>
                  <a:txBody>
                    <a:bodyPr/>
                    <a:lstStyle/>
                    <a:p>
                      <a:r>
                        <a:rPr lang="en-IN" dirty="0"/>
                        <a:t>10:23 am</a:t>
                      </a:r>
                    </a:p>
                  </a:txBody>
                  <a:tcPr/>
                </a:tc>
                <a:tc>
                  <a:txBody>
                    <a:bodyPr/>
                    <a:lstStyle/>
                    <a:p>
                      <a:r>
                        <a:rPr lang="en-IN" dirty="0"/>
                        <a:t>URL</a:t>
                      </a:r>
                    </a:p>
                  </a:txBody>
                  <a:tcPr/>
                </a:tc>
                <a:extLst>
                  <a:ext uri="{0D108BD9-81ED-4DB2-BD59-A6C34878D82A}">
                    <a16:rowId xmlns:a16="http://schemas.microsoft.com/office/drawing/2014/main" val="4013885690"/>
                  </a:ext>
                </a:extLst>
              </a:tr>
              <a:tr h="370840">
                <a:tc>
                  <a:txBody>
                    <a:bodyPr/>
                    <a:lstStyle/>
                    <a:p>
                      <a:r>
                        <a:rPr lang="en-IN" dirty="0"/>
                        <a:t>Rohan</a:t>
                      </a:r>
                    </a:p>
                  </a:txBody>
                  <a:tcPr/>
                </a:tc>
                <a:tc>
                  <a:txBody>
                    <a:bodyPr/>
                    <a:lstStyle/>
                    <a:p>
                      <a:r>
                        <a:rPr lang="en-IN" dirty="0"/>
                        <a:t>Main Gate</a:t>
                      </a:r>
                    </a:p>
                  </a:txBody>
                  <a:tcPr/>
                </a:tc>
                <a:tc>
                  <a:txBody>
                    <a:bodyPr/>
                    <a:lstStyle/>
                    <a:p>
                      <a:r>
                        <a:rPr lang="en-IN" dirty="0"/>
                        <a:t>9:00am</a:t>
                      </a:r>
                    </a:p>
                  </a:txBody>
                  <a:tcPr/>
                </a:tc>
                <a:tc>
                  <a:txBody>
                    <a:bodyPr/>
                    <a:lstStyle/>
                    <a:p>
                      <a:r>
                        <a:rPr lang="en-IN" dirty="0"/>
                        <a:t>URL</a:t>
                      </a:r>
                    </a:p>
                  </a:txBody>
                  <a:tcPr/>
                </a:tc>
                <a:tc>
                  <a:txBody>
                    <a:bodyPr/>
                    <a:lstStyle/>
                    <a:p>
                      <a:r>
                        <a:rPr lang="en-IN" dirty="0"/>
                        <a:t>Main Gate</a:t>
                      </a:r>
                    </a:p>
                  </a:txBody>
                  <a:tcPr/>
                </a:tc>
                <a:tc>
                  <a:txBody>
                    <a:bodyPr/>
                    <a:lstStyle/>
                    <a:p>
                      <a:r>
                        <a:rPr lang="en-IN" dirty="0"/>
                        <a:t>11:29</a:t>
                      </a:r>
                    </a:p>
                  </a:txBody>
                  <a:tcPr/>
                </a:tc>
                <a:tc>
                  <a:txBody>
                    <a:bodyPr/>
                    <a:lstStyle/>
                    <a:p>
                      <a:r>
                        <a:rPr lang="en-IN" dirty="0"/>
                        <a:t>URL</a:t>
                      </a:r>
                    </a:p>
                  </a:txBody>
                  <a:tcPr/>
                </a:tc>
                <a:extLst>
                  <a:ext uri="{0D108BD9-81ED-4DB2-BD59-A6C34878D82A}">
                    <a16:rowId xmlns:a16="http://schemas.microsoft.com/office/drawing/2014/main" val="1479204232"/>
                  </a:ext>
                </a:extLst>
              </a:tr>
            </a:tbl>
          </a:graphicData>
        </a:graphic>
      </p:graphicFrame>
      <p:grpSp>
        <p:nvGrpSpPr>
          <p:cNvPr id="6" name="Group 5">
            <a:extLst>
              <a:ext uri="{FF2B5EF4-FFF2-40B4-BE49-F238E27FC236}">
                <a16:creationId xmlns:a16="http://schemas.microsoft.com/office/drawing/2014/main" id="{15414DFF-2A10-45CF-A976-7614724C4D43}"/>
              </a:ext>
            </a:extLst>
          </p:cNvPr>
          <p:cNvGrpSpPr/>
          <p:nvPr/>
        </p:nvGrpSpPr>
        <p:grpSpPr>
          <a:xfrm>
            <a:off x="8907498" y="762481"/>
            <a:ext cx="3068507" cy="1754018"/>
            <a:chOff x="2435365" y="4521281"/>
            <a:chExt cx="4729883" cy="2546150"/>
          </a:xfrm>
        </p:grpSpPr>
        <p:pic>
          <p:nvPicPr>
            <p:cNvPr id="8" name="Picture 7">
              <a:extLst>
                <a:ext uri="{FF2B5EF4-FFF2-40B4-BE49-F238E27FC236}">
                  <a16:creationId xmlns:a16="http://schemas.microsoft.com/office/drawing/2014/main" id="{46355950-B999-4779-B838-D04CAD147FAC}"/>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9130"/>
            <a:stretch/>
          </p:blipFill>
          <p:spPr>
            <a:xfrm>
              <a:off x="3997809" y="4521281"/>
              <a:ext cx="3167439" cy="2546150"/>
            </a:xfrm>
            <a:prstGeom prst="rect">
              <a:avLst/>
            </a:prstGeom>
          </p:spPr>
        </p:pic>
        <p:pic>
          <p:nvPicPr>
            <p:cNvPr id="9" name="Picture 2">
              <a:extLst>
                <a:ext uri="{FF2B5EF4-FFF2-40B4-BE49-F238E27FC236}">
                  <a16:creationId xmlns:a16="http://schemas.microsoft.com/office/drawing/2014/main" id="{253B9922-2EB3-4E78-8835-3127CCF1334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966" b="89920" l="6923" r="94231">
                          <a14:foregroundMark x1="44308" y1="37686" x2="44308" y2="37686"/>
                          <a14:foregroundMark x1="49692" y1="31959" x2="49692" y2="31959"/>
                          <a14:foregroundMark x1="40923" y1="32302" x2="40923" y2="32302"/>
                          <a14:foregroundMark x1="42692" y1="22337" x2="42692" y2="22337"/>
                          <a14:foregroundMark x1="62308" y1="17297" x2="62308" y2="17297"/>
                          <a14:foregroundMark x1="58462" y1="18099" x2="58462" y2="18099"/>
                          <a14:foregroundMark x1="83769" y1="11111" x2="83769" y2="11111"/>
                          <a14:foregroundMark x1="94231" y1="21420" x2="94231" y2="21420"/>
                          <a14:foregroundMark x1="78769" y1="17182" x2="78769" y2="17182"/>
                          <a14:foregroundMark x1="54000" y1="40664" x2="54000" y2="40664"/>
                          <a14:foregroundMark x1="16692" y1="37113" x2="16692" y2="37113"/>
                          <a14:foregroundMark x1="15000" y1="47766" x2="15000" y2="47766"/>
                          <a14:foregroundMark x1="6923" y1="78465" x2="6923" y2="78465"/>
                          <a14:foregroundMark x1="9615" y1="32646" x2="9615" y2="32646"/>
                          <a14:foregroundMark x1="19385" y1="34479" x2="19385" y2="34479"/>
                          <a14:foregroundMark x1="59769" y1="35281" x2="59769" y2="35281"/>
                        </a14:backgroundRemoval>
                      </a14:imgEffect>
                    </a14:imgLayer>
                  </a14:imgProps>
                </a:ext>
                <a:ext uri="{28A0092B-C50C-407E-A947-70E740481C1C}">
                  <a14:useLocalDpi xmlns:a14="http://schemas.microsoft.com/office/drawing/2010/main" val="0"/>
                </a:ext>
              </a:extLst>
            </a:blip>
            <a:srcRect/>
            <a:stretch>
              <a:fillRect/>
            </a:stretch>
          </p:blipFill>
          <p:spPr bwMode="auto">
            <a:xfrm>
              <a:off x="2435365" y="5414983"/>
              <a:ext cx="2591389" cy="16524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38157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1892</TotalTime>
  <Words>803</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Consolas</vt:lpstr>
      <vt:lpstr>Office Theme</vt:lpstr>
      <vt:lpstr>PowerPoint Presentation</vt:lpstr>
      <vt:lpstr>PowerPoint Presentation</vt:lpstr>
      <vt:lpstr> Current Static Available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SANYAM MITTAL</dc:creator>
  <cp:lastModifiedBy>SANYAM MITTAL</cp:lastModifiedBy>
  <cp:revision>66</cp:revision>
  <dcterms:created xsi:type="dcterms:W3CDTF">2020-01-09T08:16:03Z</dcterms:created>
  <dcterms:modified xsi:type="dcterms:W3CDTF">2020-02-01T04:20:53Z</dcterms:modified>
</cp:coreProperties>
</file>