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4"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C703D2A-C917-44B1-999B-F9FD2050DDA7}" type="datetimeFigureOut">
              <a:rPr lang="en-US" smtClean="0"/>
              <a:t>3/12/2021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B9C5CF3-FA2A-431E-B7CE-5B42E75057F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5207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703D2A-C917-44B1-999B-F9FD2050DDA7}"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C5CF3-FA2A-431E-B7CE-5B42E75057F0}" type="slidenum">
              <a:rPr lang="en-US" smtClean="0"/>
              <a:t>‹#›</a:t>
            </a:fld>
            <a:endParaRPr lang="en-US"/>
          </a:p>
        </p:txBody>
      </p:sp>
    </p:spTree>
    <p:extLst>
      <p:ext uri="{BB962C8B-B14F-4D97-AF65-F5344CB8AC3E}">
        <p14:creationId xmlns:p14="http://schemas.microsoft.com/office/powerpoint/2010/main" val="561248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703D2A-C917-44B1-999B-F9FD2050DDA7}"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C5CF3-FA2A-431E-B7CE-5B42E75057F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433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703D2A-C917-44B1-999B-F9FD2050DDA7}"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C5CF3-FA2A-431E-B7CE-5B42E75057F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5507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703D2A-C917-44B1-999B-F9FD2050DDA7}"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C5CF3-FA2A-431E-B7CE-5B42E75057F0}" type="slidenum">
              <a:rPr lang="en-US" smtClean="0"/>
              <a:t>‹#›</a:t>
            </a:fld>
            <a:endParaRPr lang="en-US"/>
          </a:p>
        </p:txBody>
      </p:sp>
    </p:spTree>
    <p:extLst>
      <p:ext uri="{BB962C8B-B14F-4D97-AF65-F5344CB8AC3E}">
        <p14:creationId xmlns:p14="http://schemas.microsoft.com/office/powerpoint/2010/main" val="2131258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703D2A-C917-44B1-999B-F9FD2050DDA7}"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C5CF3-FA2A-431E-B7CE-5B42E75057F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443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703D2A-C917-44B1-999B-F9FD2050DDA7}"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C5CF3-FA2A-431E-B7CE-5B42E75057F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9297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703D2A-C917-44B1-999B-F9FD2050DDA7}"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C5CF3-FA2A-431E-B7CE-5B42E75057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8481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703D2A-C917-44B1-999B-F9FD2050DDA7}"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C5CF3-FA2A-431E-B7CE-5B42E75057F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695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703D2A-C917-44B1-999B-F9FD2050DDA7}"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C5CF3-FA2A-431E-B7CE-5B42E75057F0}" type="slidenum">
              <a:rPr lang="en-US" smtClean="0"/>
              <a:t>‹#›</a:t>
            </a:fld>
            <a:endParaRPr lang="en-US"/>
          </a:p>
        </p:txBody>
      </p:sp>
    </p:spTree>
    <p:extLst>
      <p:ext uri="{BB962C8B-B14F-4D97-AF65-F5344CB8AC3E}">
        <p14:creationId xmlns:p14="http://schemas.microsoft.com/office/powerpoint/2010/main" val="218696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703D2A-C917-44B1-999B-F9FD2050DDA7}"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C5CF3-FA2A-431E-B7CE-5B42E75057F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3957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703D2A-C917-44B1-999B-F9FD2050DDA7}"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C5CF3-FA2A-431E-B7CE-5B42E75057F0}" type="slidenum">
              <a:rPr lang="en-US" smtClean="0"/>
              <a:t>‹#›</a:t>
            </a:fld>
            <a:endParaRPr lang="en-US"/>
          </a:p>
        </p:txBody>
      </p:sp>
    </p:spTree>
    <p:extLst>
      <p:ext uri="{BB962C8B-B14F-4D97-AF65-F5344CB8AC3E}">
        <p14:creationId xmlns:p14="http://schemas.microsoft.com/office/powerpoint/2010/main" val="305579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703D2A-C917-44B1-999B-F9FD2050DDA7}" type="datetimeFigureOut">
              <a:rPr lang="en-US" smtClean="0"/>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C5CF3-FA2A-431E-B7CE-5B42E75057F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6701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703D2A-C917-44B1-999B-F9FD2050DDA7}"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C5CF3-FA2A-431E-B7CE-5B42E75057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95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03D2A-C917-44B1-999B-F9FD2050DDA7}" type="datetimeFigureOut">
              <a:rPr lang="en-US" smtClean="0"/>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C5CF3-FA2A-431E-B7CE-5B42E75057F0}" type="slidenum">
              <a:rPr lang="en-US" smtClean="0"/>
              <a:t>‹#›</a:t>
            </a:fld>
            <a:endParaRPr lang="en-US"/>
          </a:p>
        </p:txBody>
      </p:sp>
    </p:spTree>
    <p:extLst>
      <p:ext uri="{BB962C8B-B14F-4D97-AF65-F5344CB8AC3E}">
        <p14:creationId xmlns:p14="http://schemas.microsoft.com/office/powerpoint/2010/main" val="2614534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703D2A-C917-44B1-999B-F9FD2050DDA7}"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C5CF3-FA2A-431E-B7CE-5B42E75057F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2617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703D2A-C917-44B1-999B-F9FD2050DDA7}"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C5CF3-FA2A-431E-B7CE-5B42E75057F0}" type="slidenum">
              <a:rPr lang="en-US" smtClean="0"/>
              <a:t>‹#›</a:t>
            </a:fld>
            <a:endParaRPr lang="en-US"/>
          </a:p>
        </p:txBody>
      </p:sp>
    </p:spTree>
    <p:extLst>
      <p:ext uri="{BB962C8B-B14F-4D97-AF65-F5344CB8AC3E}">
        <p14:creationId xmlns:p14="http://schemas.microsoft.com/office/powerpoint/2010/main" val="172742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703D2A-C917-44B1-999B-F9FD2050DDA7}" type="datetimeFigureOut">
              <a:rPr lang="en-US" smtClean="0"/>
              <a:t>3/12/2021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9C5CF3-FA2A-431E-B7CE-5B42E75057F0}" type="slidenum">
              <a:rPr lang="en-US" smtClean="0"/>
              <a:t>‹#›</a:t>
            </a:fld>
            <a:endParaRPr lang="en-US"/>
          </a:p>
        </p:txBody>
      </p:sp>
    </p:spTree>
    <p:extLst>
      <p:ext uri="{BB962C8B-B14F-4D97-AF65-F5344CB8AC3E}">
        <p14:creationId xmlns:p14="http://schemas.microsoft.com/office/powerpoint/2010/main" val="504477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76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3781035-59FD-41EB-8FB1-D31B79E23A37}"/>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8" name="Title 7">
            <a:extLst>
              <a:ext uri="{FF2B5EF4-FFF2-40B4-BE49-F238E27FC236}">
                <a16:creationId xmlns:a16="http://schemas.microsoft.com/office/drawing/2014/main" id="{FF957B68-8C81-46D4-8771-FB282DDEFCB9}"/>
              </a:ext>
            </a:extLst>
          </p:cNvPr>
          <p:cNvSpPr>
            <a:spLocks noGrp="1"/>
          </p:cNvSpPr>
          <p:nvPr>
            <p:ph type="ctrTitle"/>
          </p:nvPr>
        </p:nvSpPr>
        <p:spPr>
          <a:xfrm>
            <a:off x="633273" y="-74234"/>
            <a:ext cx="10668000" cy="1379252"/>
          </a:xfrm>
        </p:spPr>
        <p:txBody>
          <a:bodyPr>
            <a:noAutofit/>
          </a:bodyPr>
          <a:lstStyle/>
          <a:p>
            <a:r>
              <a:rPr lang="en-US" sz="6400" b="1" dirty="0">
                <a:ln w="12700">
                  <a:solidFill>
                    <a:srgbClr val="7030A0"/>
                  </a:solidFill>
                  <a:prstDash val="solid"/>
                </a:ln>
                <a:solidFill>
                  <a:schemeClr val="bg1"/>
                </a:solidFill>
                <a:effectLst>
                  <a:glow rad="101600">
                    <a:srgbClr val="FF33CC">
                      <a:alpha val="60000"/>
                    </a:srgbClr>
                  </a:glow>
                  <a:outerShdw dist="38100" dir="2640000" algn="bl" rotWithShape="0">
                    <a:schemeClr val="accent1"/>
                  </a:outerShdw>
                </a:effectLst>
                <a:latin typeface="Arial" panose="020B0604020202020204" pitchFamily="34" charset="0"/>
                <a:cs typeface="Arial" panose="020B0604020202020204" pitchFamily="34" charset="0"/>
              </a:rPr>
              <a:t> TWITTER DATA ANALYSIS </a:t>
            </a:r>
          </a:p>
        </p:txBody>
      </p:sp>
      <p:sp>
        <p:nvSpPr>
          <p:cNvPr id="11" name="Subtitle 10">
            <a:extLst>
              <a:ext uri="{FF2B5EF4-FFF2-40B4-BE49-F238E27FC236}">
                <a16:creationId xmlns:a16="http://schemas.microsoft.com/office/drawing/2014/main" id="{A076504C-8D0A-4356-ABB5-A616CA64F555}"/>
              </a:ext>
            </a:extLst>
          </p:cNvPr>
          <p:cNvSpPr>
            <a:spLocks noGrp="1"/>
          </p:cNvSpPr>
          <p:nvPr>
            <p:ph type="subTitle" idx="1"/>
          </p:nvPr>
        </p:nvSpPr>
        <p:spPr>
          <a:xfrm>
            <a:off x="310718" y="4421080"/>
            <a:ext cx="9247574" cy="2060806"/>
          </a:xfrm>
        </p:spPr>
        <p:txBody>
          <a:bodyPr>
            <a:normAutofit/>
          </a:bodyPr>
          <a:lstStyle/>
          <a:p>
            <a:r>
              <a:rPr lang="en-US" sz="3600" b="1" dirty="0">
                <a:ln>
                  <a:solidFill>
                    <a:srgbClr val="7030A0"/>
                  </a:solidFill>
                </a:ln>
                <a:solidFill>
                  <a:schemeClr val="bg1"/>
                </a:solidFill>
                <a:effectLst>
                  <a:glow rad="63500">
                    <a:schemeClr val="accent3">
                      <a:satMod val="175000"/>
                      <a:alpha val="40000"/>
                    </a:schemeClr>
                  </a:glow>
                </a:effectLst>
                <a:latin typeface="Calibri-Bold"/>
              </a:rPr>
              <a:t>A detailed report on Twitter Trend Analysis using Python</a:t>
            </a:r>
          </a:p>
          <a:p>
            <a:r>
              <a:rPr lang="en-US" sz="3600" b="1" dirty="0">
                <a:ln>
                  <a:solidFill>
                    <a:srgbClr val="7030A0"/>
                  </a:solidFill>
                </a:ln>
                <a:solidFill>
                  <a:schemeClr val="bg1"/>
                </a:solidFill>
                <a:effectLst>
                  <a:glow rad="63500">
                    <a:schemeClr val="accent3">
                      <a:satMod val="175000"/>
                      <a:alpha val="40000"/>
                    </a:schemeClr>
                  </a:glow>
                </a:effectLst>
                <a:latin typeface="Calibri-Bold"/>
              </a:rPr>
              <a:t>BY – Archit Jain and Saksham Dhawan</a:t>
            </a:r>
          </a:p>
          <a:p>
            <a:endParaRPr lang="en-US" sz="3600" b="1" dirty="0">
              <a:ln>
                <a:solidFill>
                  <a:srgbClr val="7030A0"/>
                </a:solidFill>
              </a:ln>
              <a:solidFill>
                <a:schemeClr val="bg1"/>
              </a:solidFill>
              <a:effectLst>
                <a:glow rad="63500">
                  <a:schemeClr val="accent3">
                    <a:satMod val="175000"/>
                    <a:alpha val="40000"/>
                  </a:schemeClr>
                </a:glow>
              </a:effectLst>
              <a:latin typeface="Calibri-Bold"/>
            </a:endParaRPr>
          </a:p>
        </p:txBody>
      </p:sp>
    </p:spTree>
    <p:extLst>
      <p:ext uri="{BB962C8B-B14F-4D97-AF65-F5344CB8AC3E}">
        <p14:creationId xmlns:p14="http://schemas.microsoft.com/office/powerpoint/2010/main" val="251081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E2ABD8-D52C-4FB4-A2AD-8981CEFBF346}"/>
              </a:ext>
            </a:extLst>
          </p:cNvPr>
          <p:cNvSpPr>
            <a:spLocks noGrp="1"/>
          </p:cNvSpPr>
          <p:nvPr>
            <p:ph idx="1"/>
          </p:nvPr>
        </p:nvSpPr>
        <p:spPr>
          <a:xfrm>
            <a:off x="683580" y="603681"/>
            <a:ext cx="10884023" cy="5646199"/>
          </a:xfrm>
        </p:spPr>
        <p:txBody>
          <a:bodyPr/>
          <a:lstStyle/>
          <a:p>
            <a:pPr marL="0" indent="0">
              <a:buNone/>
            </a:pPr>
            <a:r>
              <a:rPr lang="en-US" sz="2800" b="1" dirty="0">
                <a:solidFill>
                  <a:srgbClr val="FF0000"/>
                </a:solidFill>
                <a:latin typeface="Calibri-Bold"/>
              </a:rPr>
              <a:t>c) Find 10 most active </a:t>
            </a:r>
            <a:r>
              <a:rPr lang="en-US" sz="2800" b="1" dirty="0">
                <a:solidFill>
                  <a:srgbClr val="FF0000"/>
                </a:solidFill>
                <a:effectLst/>
                <a:latin typeface="Calibri-Bold"/>
              </a:rPr>
              <a:t>Twitter handlers</a:t>
            </a:r>
          </a:p>
          <a:p>
            <a:pPr marL="0" indent="0">
              <a:buNone/>
            </a:pPr>
            <a:r>
              <a:rPr lang="en-US" sz="1800" b="1" dirty="0">
                <a:solidFill>
                  <a:schemeClr val="tx1"/>
                </a:solidFill>
                <a:latin typeface="Calibri-Bold"/>
              </a:rPr>
              <a:t>Total Number of Twitter Handlers in dataset : 44180</a:t>
            </a:r>
          </a:p>
          <a:p>
            <a:pPr marL="0" indent="0">
              <a:buNone/>
            </a:pPr>
            <a:r>
              <a:rPr lang="en-US" sz="1800" b="1" dirty="0">
                <a:solidFill>
                  <a:schemeClr val="tx1"/>
                </a:solidFill>
                <a:latin typeface="Calibri-Bold"/>
              </a:rPr>
              <a:t>Total Number of Unique Twitter Handlers in dataset : 22447</a:t>
            </a:r>
          </a:p>
          <a:p>
            <a:pPr marL="0" indent="0">
              <a:buNone/>
            </a:pPr>
            <a:endParaRPr lang="en-US" sz="1800" b="1" dirty="0">
              <a:solidFill>
                <a:schemeClr val="tx1"/>
              </a:solidFill>
              <a:latin typeface="Calibri-Bold"/>
            </a:endParaRPr>
          </a:p>
          <a:p>
            <a:pPr marL="0" indent="0">
              <a:buNone/>
            </a:pPr>
            <a:endParaRPr lang="en-US" sz="1800" b="1" dirty="0">
              <a:solidFill>
                <a:schemeClr val="tx1"/>
              </a:solidFill>
              <a:latin typeface="Calibri-Bold"/>
            </a:endParaRPr>
          </a:p>
          <a:p>
            <a:pPr marL="0" indent="0">
              <a:buNone/>
            </a:pPr>
            <a:r>
              <a:rPr lang="en-US" sz="1800" b="1" dirty="0">
                <a:solidFill>
                  <a:schemeClr val="tx1"/>
                </a:solidFill>
                <a:latin typeface="Calibri-Bold"/>
              </a:rPr>
              <a:t>To find the most active Twitter handlers we have created a condition that the total number of tweets tweeted by a twitter handler must be greater than 10</a:t>
            </a:r>
          </a:p>
          <a:p>
            <a:pPr marL="0" indent="0">
              <a:buNone/>
            </a:pPr>
            <a:r>
              <a:rPr lang="en-US" sz="1800" b="1" dirty="0">
                <a:solidFill>
                  <a:schemeClr val="tx1"/>
                </a:solidFill>
                <a:latin typeface="Calibri-Bold"/>
              </a:rPr>
              <a:t>We divided this problem into three categories –</a:t>
            </a:r>
            <a:endParaRPr lang="en-US" dirty="0">
              <a:solidFill>
                <a:srgbClr val="FF0000"/>
              </a:solidFill>
            </a:endParaRPr>
          </a:p>
          <a:p>
            <a:pPr marL="457200" indent="-457200">
              <a:buAutoNum type="arabicParenR"/>
            </a:pPr>
            <a:r>
              <a:rPr lang="en-US" sz="1800" b="1" dirty="0">
                <a:solidFill>
                  <a:schemeClr val="tx1"/>
                </a:solidFill>
                <a:latin typeface="Calibri-Bold"/>
              </a:rPr>
              <a:t>On the basis of total number of statuses till date</a:t>
            </a:r>
          </a:p>
          <a:p>
            <a:pPr marL="457200" indent="-457200">
              <a:buAutoNum type="arabicParenR"/>
            </a:pPr>
            <a:r>
              <a:rPr lang="en-US" sz="1800" b="1" dirty="0">
                <a:solidFill>
                  <a:schemeClr val="tx1"/>
                </a:solidFill>
                <a:latin typeface="Calibri-Bold"/>
              </a:rPr>
              <a:t>On the basis of most number of tweets</a:t>
            </a:r>
          </a:p>
          <a:p>
            <a:pPr marL="457200" indent="-457200">
              <a:buAutoNum type="arabicParenR"/>
            </a:pPr>
            <a:r>
              <a:rPr lang="en-US" sz="1800" b="1" dirty="0">
                <a:solidFill>
                  <a:schemeClr val="tx1"/>
                </a:solidFill>
                <a:latin typeface="Calibri-Bold"/>
              </a:rPr>
              <a:t>On the basis of time difference between two successive tweets</a:t>
            </a:r>
          </a:p>
        </p:txBody>
      </p:sp>
    </p:spTree>
    <p:extLst>
      <p:ext uri="{BB962C8B-B14F-4D97-AF65-F5344CB8AC3E}">
        <p14:creationId xmlns:p14="http://schemas.microsoft.com/office/powerpoint/2010/main" val="1746985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BC0A5F-1098-4633-8A3D-C75D2510E9D1}"/>
              </a:ext>
            </a:extLst>
          </p:cNvPr>
          <p:cNvSpPr>
            <a:spLocks noGrp="1"/>
          </p:cNvSpPr>
          <p:nvPr>
            <p:ph idx="1"/>
          </p:nvPr>
        </p:nvSpPr>
        <p:spPr>
          <a:xfrm>
            <a:off x="710214" y="621437"/>
            <a:ext cx="10768613" cy="5610687"/>
          </a:xfrm>
        </p:spPr>
        <p:txBody>
          <a:bodyPr/>
          <a:lstStyle/>
          <a:p>
            <a:pPr marL="0" indent="0">
              <a:buNone/>
            </a:pPr>
            <a:r>
              <a:rPr lang="en-US" b="1" dirty="0">
                <a:solidFill>
                  <a:schemeClr val="accent1">
                    <a:lumMod val="75000"/>
                  </a:schemeClr>
                </a:solidFill>
                <a:latin typeface="Calibri-Bold"/>
              </a:rPr>
              <a:t>1) On the basis of total number of statuses till date</a:t>
            </a:r>
          </a:p>
          <a:p>
            <a:pPr marL="0" indent="0">
              <a:buNone/>
            </a:pPr>
            <a:r>
              <a:rPr lang="en-US" sz="1800" b="1" dirty="0">
                <a:solidFill>
                  <a:srgbClr val="FF0000"/>
                </a:solidFill>
                <a:latin typeface="Calibri-Bold"/>
              </a:rPr>
              <a:t>@Propertiesindia </a:t>
            </a:r>
            <a:r>
              <a:rPr lang="en-US" sz="1800" b="1" dirty="0">
                <a:solidFill>
                  <a:schemeClr val="tx1"/>
                </a:solidFill>
                <a:latin typeface="Calibri-Bold"/>
              </a:rPr>
              <a:t>is the most active user of all times as he has the most number of statuses uploaded till date that is 21,18,000</a:t>
            </a:r>
            <a:r>
              <a:rPr lang="en-US" dirty="0"/>
              <a:t>.</a:t>
            </a:r>
          </a:p>
        </p:txBody>
      </p:sp>
      <p:pic>
        <p:nvPicPr>
          <p:cNvPr id="4" name="Picture 3">
            <a:extLst>
              <a:ext uri="{FF2B5EF4-FFF2-40B4-BE49-F238E27FC236}">
                <a16:creationId xmlns:a16="http://schemas.microsoft.com/office/drawing/2014/main" id="{9DBB96B2-1CF3-4206-BEA4-E40F99F76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94" y="2041864"/>
            <a:ext cx="11185864" cy="4279038"/>
          </a:xfrm>
          <a:prstGeom prst="rect">
            <a:avLst/>
          </a:prstGeom>
        </p:spPr>
      </p:pic>
    </p:spTree>
    <p:extLst>
      <p:ext uri="{BB962C8B-B14F-4D97-AF65-F5344CB8AC3E}">
        <p14:creationId xmlns:p14="http://schemas.microsoft.com/office/powerpoint/2010/main" val="328935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0F233D6-BEA3-4403-8FB5-95656675C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94" y="1669002"/>
            <a:ext cx="11256886" cy="4651899"/>
          </a:xfrm>
          <a:prstGeom prst="rect">
            <a:avLst/>
          </a:prstGeom>
        </p:spPr>
      </p:pic>
      <p:sp>
        <p:nvSpPr>
          <p:cNvPr id="3" name="Content Placeholder 2">
            <a:extLst>
              <a:ext uri="{FF2B5EF4-FFF2-40B4-BE49-F238E27FC236}">
                <a16:creationId xmlns:a16="http://schemas.microsoft.com/office/drawing/2014/main" id="{C225B0F2-75EB-4328-86E5-7A6237200715}"/>
              </a:ext>
            </a:extLst>
          </p:cNvPr>
          <p:cNvSpPr>
            <a:spLocks noGrp="1"/>
          </p:cNvSpPr>
          <p:nvPr>
            <p:ph idx="1"/>
          </p:nvPr>
        </p:nvSpPr>
        <p:spPr>
          <a:xfrm>
            <a:off x="710214" y="621438"/>
            <a:ext cx="10786369" cy="5601810"/>
          </a:xfrm>
        </p:spPr>
        <p:txBody>
          <a:bodyPr/>
          <a:lstStyle/>
          <a:p>
            <a:pPr marL="0" indent="0">
              <a:buNone/>
            </a:pPr>
            <a:r>
              <a:rPr lang="en-US" b="1" dirty="0">
                <a:solidFill>
                  <a:schemeClr val="accent1">
                    <a:lumMod val="75000"/>
                  </a:schemeClr>
                </a:solidFill>
                <a:latin typeface="Calibri-Bold"/>
              </a:rPr>
              <a:t>2) On the basis of most number of tweets</a:t>
            </a:r>
          </a:p>
          <a:p>
            <a:pPr marL="0" indent="0">
              <a:buNone/>
            </a:pPr>
            <a:r>
              <a:rPr lang="en-US" sz="1800" b="1" dirty="0">
                <a:solidFill>
                  <a:srgbClr val="FF0000"/>
                </a:solidFill>
                <a:latin typeface="Calibri-Bold"/>
              </a:rPr>
              <a:t>@sirajnoorani</a:t>
            </a:r>
            <a:r>
              <a:rPr lang="en-US" sz="1800" b="1" dirty="0">
                <a:solidFill>
                  <a:schemeClr val="tx1"/>
                </a:solidFill>
                <a:latin typeface="Calibri-Bold"/>
              </a:rPr>
              <a:t> was the most active twitter user in the first one and a half months of lockdown with 116 tweets</a:t>
            </a:r>
          </a:p>
        </p:txBody>
      </p:sp>
    </p:spTree>
    <p:extLst>
      <p:ext uri="{BB962C8B-B14F-4D97-AF65-F5344CB8AC3E}">
        <p14:creationId xmlns:p14="http://schemas.microsoft.com/office/powerpoint/2010/main" val="102128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4DD4A2-9F62-4615-BE42-CF10A05751EF}"/>
              </a:ext>
            </a:extLst>
          </p:cNvPr>
          <p:cNvSpPr>
            <a:spLocks noGrp="1"/>
          </p:cNvSpPr>
          <p:nvPr>
            <p:ph idx="1"/>
          </p:nvPr>
        </p:nvSpPr>
        <p:spPr>
          <a:xfrm>
            <a:off x="683581" y="648069"/>
            <a:ext cx="10839634" cy="5575177"/>
          </a:xfrm>
        </p:spPr>
        <p:txBody>
          <a:bodyPr/>
          <a:lstStyle/>
          <a:p>
            <a:pPr marL="0" indent="0">
              <a:buNone/>
            </a:pPr>
            <a:r>
              <a:rPr lang="en-US" sz="2400" b="1" dirty="0">
                <a:solidFill>
                  <a:schemeClr val="accent1">
                    <a:lumMod val="75000"/>
                  </a:schemeClr>
                </a:solidFill>
                <a:latin typeface="Calibri-Bold"/>
              </a:rPr>
              <a:t>3) On the basis of time difference between two successive tweets</a:t>
            </a:r>
          </a:p>
          <a:p>
            <a:pPr marL="0" indent="0">
              <a:buNone/>
            </a:pPr>
            <a:r>
              <a:rPr lang="en-US" sz="1800" dirty="0">
                <a:solidFill>
                  <a:schemeClr val="tx1"/>
                </a:solidFill>
                <a:latin typeface="Calibri Light" panose="020F0302020204030204" pitchFamily="34" charset="0"/>
                <a:cs typeface="Calibri Light" panose="020F0302020204030204" pitchFamily="34" charset="0"/>
              </a:rPr>
              <a:t>While analyzing data under this category we found two kinds of users. </a:t>
            </a:r>
          </a:p>
          <a:p>
            <a:pPr marL="0" indent="0">
              <a:buNone/>
            </a:pPr>
            <a:endParaRPr lang="en-US" dirty="0">
              <a:solidFill>
                <a:schemeClr val="accent1">
                  <a:lumMod val="75000"/>
                </a:schemeClr>
              </a:solidFill>
            </a:endParaRPr>
          </a:p>
          <a:p>
            <a:pPr marL="0" indent="0">
              <a:buNone/>
            </a:pPr>
            <a:endParaRPr lang="en-US" dirty="0">
              <a:solidFill>
                <a:schemeClr val="accent1">
                  <a:lumMod val="75000"/>
                </a:schemeClr>
              </a:solidFill>
            </a:endParaRPr>
          </a:p>
          <a:p>
            <a:pPr marL="0" indent="0">
              <a:buNone/>
            </a:pPr>
            <a:r>
              <a:rPr lang="en-US" dirty="0">
                <a:solidFill>
                  <a:schemeClr val="accent1">
                    <a:lumMod val="75000"/>
                  </a:schemeClr>
                </a:solidFill>
              </a:rPr>
              <a:t> </a:t>
            </a:r>
            <a:r>
              <a:rPr lang="en-US" sz="1800" b="1" dirty="0">
                <a:solidFill>
                  <a:schemeClr val="tx1"/>
                </a:solidFill>
                <a:latin typeface="Calibri-Bold"/>
              </a:rPr>
              <a:t>i) Who tweeted number of tweets in a single day and then never posted anything. </a:t>
            </a:r>
          </a:p>
          <a:p>
            <a:pPr marL="0" indent="0">
              <a:buNone/>
            </a:pPr>
            <a:r>
              <a:rPr lang="en-US" sz="1800" b="1" dirty="0">
                <a:solidFill>
                  <a:schemeClr val="tx1"/>
                </a:solidFill>
                <a:latin typeface="Calibri-Bold"/>
              </a:rPr>
              <a:t> ii) Who kept tweeting at a regular interval of time for a long period of time.</a:t>
            </a:r>
          </a:p>
        </p:txBody>
      </p:sp>
    </p:spTree>
    <p:extLst>
      <p:ext uri="{BB962C8B-B14F-4D97-AF65-F5344CB8AC3E}">
        <p14:creationId xmlns:p14="http://schemas.microsoft.com/office/powerpoint/2010/main" val="4077118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6F7120-D67E-40B5-BC76-5DF8E02FE204}"/>
              </a:ext>
            </a:extLst>
          </p:cNvPr>
          <p:cNvSpPr>
            <a:spLocks noGrp="1"/>
          </p:cNvSpPr>
          <p:nvPr>
            <p:ph idx="1"/>
          </p:nvPr>
        </p:nvSpPr>
        <p:spPr>
          <a:xfrm>
            <a:off x="630316" y="630315"/>
            <a:ext cx="10972800" cy="5628442"/>
          </a:xfrm>
        </p:spPr>
        <p:txBody>
          <a:bodyPr/>
          <a:lstStyle/>
          <a:p>
            <a:pPr marL="0" indent="0">
              <a:buNone/>
            </a:pPr>
            <a:r>
              <a:rPr lang="en-US" dirty="0">
                <a:solidFill>
                  <a:schemeClr val="accent1">
                    <a:lumMod val="75000"/>
                  </a:schemeClr>
                </a:solidFill>
              </a:rPr>
              <a:t> </a:t>
            </a:r>
            <a:r>
              <a:rPr lang="en-US" sz="2400" b="1" dirty="0">
                <a:solidFill>
                  <a:schemeClr val="accent1">
                    <a:lumMod val="75000"/>
                  </a:schemeClr>
                </a:solidFill>
                <a:latin typeface="Calibri-Bold"/>
              </a:rPr>
              <a:t>i) Who tweeted a number of tweets in a single day and then never posted anything</a:t>
            </a:r>
          </a:p>
          <a:p>
            <a:pPr marL="0" indent="0">
              <a:buNone/>
            </a:pPr>
            <a:r>
              <a:rPr lang="en-US" sz="1800" b="1" dirty="0">
                <a:solidFill>
                  <a:srgbClr val="FF0000"/>
                </a:solidFill>
                <a:latin typeface="Calibri-Bold"/>
              </a:rPr>
              <a:t>@SanjaysinhGoh17 </a:t>
            </a:r>
            <a:r>
              <a:rPr lang="en-US" sz="1800" b="1" dirty="0">
                <a:solidFill>
                  <a:schemeClr val="tx1"/>
                </a:solidFill>
                <a:latin typeface="Calibri-Bold"/>
              </a:rPr>
              <a:t>was the most active user under this category as he tweeted 12 tweets in 130s at a rate of 10.8s per tweet</a:t>
            </a:r>
          </a:p>
        </p:txBody>
      </p:sp>
      <p:pic>
        <p:nvPicPr>
          <p:cNvPr id="9" name="Picture 8">
            <a:extLst>
              <a:ext uri="{FF2B5EF4-FFF2-40B4-BE49-F238E27FC236}">
                <a16:creationId xmlns:a16="http://schemas.microsoft.com/office/drawing/2014/main" id="{F209BFB7-8650-471B-8B90-880DA59D9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027" y="1864310"/>
            <a:ext cx="11212497" cy="4740676"/>
          </a:xfrm>
          <a:prstGeom prst="rect">
            <a:avLst/>
          </a:prstGeom>
        </p:spPr>
      </p:pic>
    </p:spTree>
    <p:extLst>
      <p:ext uri="{BB962C8B-B14F-4D97-AF65-F5344CB8AC3E}">
        <p14:creationId xmlns:p14="http://schemas.microsoft.com/office/powerpoint/2010/main" val="2168494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0A511-44D7-4042-98DE-CFDEFC8F0506}"/>
              </a:ext>
            </a:extLst>
          </p:cNvPr>
          <p:cNvSpPr>
            <a:spLocks noGrp="1"/>
          </p:cNvSpPr>
          <p:nvPr>
            <p:ph idx="1"/>
          </p:nvPr>
        </p:nvSpPr>
        <p:spPr>
          <a:xfrm>
            <a:off x="585926" y="612559"/>
            <a:ext cx="11008311" cy="6245441"/>
          </a:xfrm>
        </p:spPr>
        <p:txBody>
          <a:bodyPr/>
          <a:lstStyle/>
          <a:p>
            <a:pPr marL="0" indent="0">
              <a:buNone/>
            </a:pPr>
            <a:r>
              <a:rPr lang="en-US" sz="2400" b="1" dirty="0">
                <a:solidFill>
                  <a:schemeClr val="accent1">
                    <a:lumMod val="75000"/>
                  </a:schemeClr>
                </a:solidFill>
                <a:latin typeface="Calibri-Bold"/>
              </a:rPr>
              <a:t>ii) Who kept tweeting at a regular interval of time for a long period of time</a:t>
            </a:r>
          </a:p>
          <a:p>
            <a:pPr marL="0" indent="0">
              <a:buNone/>
            </a:pPr>
            <a:r>
              <a:rPr lang="en-US" sz="1800" dirty="0">
                <a:solidFill>
                  <a:schemeClr val="tx1"/>
                </a:solidFill>
                <a:latin typeface="Calibri Light" panose="020F0302020204030204" pitchFamily="34" charset="0"/>
                <a:cs typeface="Calibri Light" panose="020F0302020204030204" pitchFamily="34" charset="0"/>
              </a:rPr>
              <a:t>To solve this part we applied one more condition that the user must be active for </a:t>
            </a:r>
            <a:r>
              <a:rPr lang="en-US" sz="1800" b="1" dirty="0">
                <a:solidFill>
                  <a:schemeClr val="tx1"/>
                </a:solidFill>
                <a:latin typeface="Calibri Light" panose="020F0302020204030204" pitchFamily="34" charset="0"/>
                <a:cs typeface="Calibri Light" panose="020F0302020204030204" pitchFamily="34" charset="0"/>
              </a:rPr>
              <a:t>at least 18 days</a:t>
            </a:r>
            <a:r>
              <a:rPr lang="en-US" sz="1800" dirty="0">
                <a:solidFill>
                  <a:schemeClr val="accent1">
                    <a:lumMod val="75000"/>
                  </a:schemeClr>
                </a:solidFill>
                <a:latin typeface="Calibri Light" panose="020F0302020204030204" pitchFamily="34" charset="0"/>
                <a:cs typeface="Calibri Light" panose="020F0302020204030204" pitchFamily="34" charset="0"/>
              </a:rPr>
              <a:t>.</a:t>
            </a:r>
          </a:p>
          <a:p>
            <a:pPr marL="0" indent="0">
              <a:buNone/>
            </a:pPr>
            <a:r>
              <a:rPr lang="en-US" sz="1800" b="1" dirty="0">
                <a:solidFill>
                  <a:srgbClr val="FF0000"/>
                </a:solidFill>
                <a:latin typeface="Calibri-Bold"/>
              </a:rPr>
              <a:t>@sirajnoorani</a:t>
            </a:r>
            <a:r>
              <a:rPr lang="en-US" sz="1800" b="1" dirty="0">
                <a:solidFill>
                  <a:schemeClr val="tx1"/>
                </a:solidFill>
                <a:latin typeface="Calibri-Bold"/>
              </a:rPr>
              <a:t> was the most active user under this category as he tweeted 116 tweets at a rate of 4.42hrs per tweet and hence was active for 21 days.</a:t>
            </a:r>
            <a:endParaRPr lang="en-US" sz="1800" dirty="0">
              <a:solidFill>
                <a:schemeClr val="accent1">
                  <a:lumMod val="75000"/>
                </a:schemeClr>
              </a:solidFill>
            </a:endParaRPr>
          </a:p>
        </p:txBody>
      </p:sp>
      <p:pic>
        <p:nvPicPr>
          <p:cNvPr id="7" name="Picture 6">
            <a:extLst>
              <a:ext uri="{FF2B5EF4-FFF2-40B4-BE49-F238E27FC236}">
                <a16:creationId xmlns:a16="http://schemas.microsoft.com/office/drawing/2014/main" id="{4CF1B99F-3B60-4368-B6EE-D011BEF69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7" y="2121762"/>
            <a:ext cx="11239129" cy="4545368"/>
          </a:xfrm>
          <a:prstGeom prst="rect">
            <a:avLst/>
          </a:prstGeom>
        </p:spPr>
      </p:pic>
    </p:spTree>
    <p:extLst>
      <p:ext uri="{BB962C8B-B14F-4D97-AF65-F5344CB8AC3E}">
        <p14:creationId xmlns:p14="http://schemas.microsoft.com/office/powerpoint/2010/main" val="993116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3B77-8DB2-457A-99C7-B705E6591396}"/>
              </a:ext>
            </a:extLst>
          </p:cNvPr>
          <p:cNvSpPr>
            <a:spLocks noGrp="1"/>
          </p:cNvSpPr>
          <p:nvPr>
            <p:ph type="title"/>
          </p:nvPr>
        </p:nvSpPr>
        <p:spPr>
          <a:xfrm>
            <a:off x="1289484" y="449472"/>
            <a:ext cx="9601196" cy="962078"/>
          </a:xfrm>
        </p:spPr>
        <p:txBody>
          <a:bodyPr/>
          <a:lstStyle/>
          <a:p>
            <a:r>
              <a:rPr lang="en-US" dirty="0">
                <a:solidFill>
                  <a:srgbClr val="FF0000"/>
                </a:solidFill>
              </a:rPr>
              <a:t>Top 10 Twitter Handlers</a:t>
            </a:r>
          </a:p>
        </p:txBody>
      </p:sp>
      <p:sp>
        <p:nvSpPr>
          <p:cNvPr id="3" name="Content Placeholder 2">
            <a:extLst>
              <a:ext uri="{FF2B5EF4-FFF2-40B4-BE49-F238E27FC236}">
                <a16:creationId xmlns:a16="http://schemas.microsoft.com/office/drawing/2014/main" id="{644A72DD-86E2-4BA2-9A19-F83C5E16045C}"/>
              </a:ext>
            </a:extLst>
          </p:cNvPr>
          <p:cNvSpPr>
            <a:spLocks noGrp="1"/>
          </p:cNvSpPr>
          <p:nvPr>
            <p:ph idx="1"/>
          </p:nvPr>
        </p:nvSpPr>
        <p:spPr>
          <a:xfrm>
            <a:off x="719090" y="1482571"/>
            <a:ext cx="10848513" cy="5024761"/>
          </a:xfrm>
        </p:spPr>
        <p:txBody>
          <a:bodyPr>
            <a:normAutofit/>
          </a:bodyPr>
          <a:lstStyle/>
          <a:p>
            <a:pPr marL="0" indent="0">
              <a:buNone/>
            </a:pPr>
            <a:r>
              <a:rPr lang="en-US" sz="2000" dirty="0">
                <a:latin typeface="Calibri" panose="020F0502020204030204" pitchFamily="34" charset="0"/>
                <a:cs typeface="Calibri" panose="020F0502020204030204" pitchFamily="34" charset="0"/>
              </a:rPr>
              <a:t>While studying the data carefully we found that 8 twitter handlers who posted most number of tweets in the first one and a half months of lockdown were also present in the list of top 10 regular and active users who were active for at least 18 days and used to tweet at regular intervals. The name of these handlers are:-</a:t>
            </a:r>
          </a:p>
          <a:p>
            <a:pPr marL="0" indent="0">
              <a:buNone/>
            </a:pPr>
            <a:r>
              <a:rPr lang="en-US" sz="1800" b="1" dirty="0">
                <a:solidFill>
                  <a:srgbClr val="FF0000"/>
                </a:solidFill>
                <a:latin typeface="Calibri-Bold"/>
              </a:rPr>
              <a:t>@sirajnoorani </a:t>
            </a:r>
            <a:r>
              <a:rPr lang="en-US" sz="1800" b="1" dirty="0">
                <a:solidFill>
                  <a:schemeClr val="tx1"/>
                </a:solidFill>
                <a:latin typeface="Calibri-Bold"/>
              </a:rPr>
              <a:t>(most active from 15</a:t>
            </a:r>
            <a:r>
              <a:rPr lang="en-US" sz="1800" b="1" baseline="30000" dirty="0">
                <a:solidFill>
                  <a:schemeClr val="tx1"/>
                </a:solidFill>
                <a:latin typeface="Calibri-Bold"/>
              </a:rPr>
              <a:t>th</a:t>
            </a:r>
            <a:r>
              <a:rPr lang="en-US" sz="1800" b="1" dirty="0">
                <a:solidFill>
                  <a:schemeClr val="tx1"/>
                </a:solidFill>
                <a:latin typeface="Calibri-Bold"/>
              </a:rPr>
              <a:t> April-5</a:t>
            </a:r>
            <a:r>
              <a:rPr lang="en-US" sz="1800" b="1" baseline="30000" dirty="0">
                <a:solidFill>
                  <a:schemeClr val="tx1"/>
                </a:solidFill>
                <a:latin typeface="Calibri-Bold"/>
              </a:rPr>
              <a:t>th</a:t>
            </a:r>
            <a:r>
              <a:rPr lang="en-US" sz="1800" b="1" dirty="0">
                <a:solidFill>
                  <a:schemeClr val="tx1"/>
                </a:solidFill>
                <a:latin typeface="Calibri-Bold"/>
              </a:rPr>
              <a:t> May with 116 tweets within 22 days)</a:t>
            </a:r>
          </a:p>
          <a:p>
            <a:pPr marL="0" indent="0">
              <a:buNone/>
            </a:pPr>
            <a:r>
              <a:rPr lang="en-US" sz="1800" b="1" dirty="0">
                <a:solidFill>
                  <a:srgbClr val="FF0000"/>
                </a:solidFill>
                <a:latin typeface="Calibri-Bold"/>
              </a:rPr>
              <a:t>@RsRmsc</a:t>
            </a:r>
          </a:p>
          <a:p>
            <a:pPr marL="0" indent="0">
              <a:buNone/>
            </a:pPr>
            <a:r>
              <a:rPr lang="en-US" sz="1800" b="1" dirty="0">
                <a:solidFill>
                  <a:srgbClr val="FF0000"/>
                </a:solidFill>
                <a:latin typeface="Calibri-Bold"/>
              </a:rPr>
              <a:t>@sidhant</a:t>
            </a:r>
          </a:p>
          <a:p>
            <a:pPr marL="0" indent="0">
              <a:buNone/>
            </a:pPr>
            <a:r>
              <a:rPr lang="en-US" sz="1800" b="1" dirty="0">
                <a:solidFill>
                  <a:srgbClr val="FF0000"/>
                </a:solidFill>
                <a:latin typeface="Calibri-Bold"/>
              </a:rPr>
              <a:t>@mahajan1Bhushan </a:t>
            </a:r>
            <a:r>
              <a:rPr lang="en-US" sz="1800" b="1" dirty="0">
                <a:solidFill>
                  <a:schemeClr val="tx1"/>
                </a:solidFill>
                <a:latin typeface="Calibri-Bold"/>
              </a:rPr>
              <a:t>(most active between 26</a:t>
            </a:r>
            <a:r>
              <a:rPr lang="en-US" sz="1800" b="1" baseline="30000" dirty="0">
                <a:solidFill>
                  <a:schemeClr val="tx1"/>
                </a:solidFill>
                <a:latin typeface="Calibri-Bold"/>
              </a:rPr>
              <a:t>th</a:t>
            </a:r>
            <a:r>
              <a:rPr lang="en-US" sz="1800" b="1" dirty="0">
                <a:solidFill>
                  <a:schemeClr val="tx1"/>
                </a:solidFill>
                <a:latin typeface="Calibri-Bold"/>
              </a:rPr>
              <a:t> March-14</a:t>
            </a:r>
            <a:r>
              <a:rPr lang="en-US" sz="1800" b="1" baseline="30000" dirty="0">
                <a:solidFill>
                  <a:schemeClr val="tx1"/>
                </a:solidFill>
                <a:latin typeface="Calibri-Bold"/>
              </a:rPr>
              <a:t>th</a:t>
            </a:r>
            <a:r>
              <a:rPr lang="en-US" sz="1800" b="1" dirty="0">
                <a:solidFill>
                  <a:schemeClr val="tx1"/>
                </a:solidFill>
                <a:latin typeface="Calibri-Bold"/>
              </a:rPr>
              <a:t> April with 72 tweets within 20 days)</a:t>
            </a:r>
          </a:p>
          <a:p>
            <a:pPr marL="0" indent="0">
              <a:buNone/>
            </a:pPr>
            <a:r>
              <a:rPr lang="en-US" sz="1800" b="1" dirty="0">
                <a:solidFill>
                  <a:srgbClr val="FF0000"/>
                </a:solidFill>
                <a:latin typeface="Calibri-Bold"/>
              </a:rPr>
              <a:t>@raj2jas</a:t>
            </a:r>
          </a:p>
          <a:p>
            <a:pPr marL="0" indent="0">
              <a:buNone/>
            </a:pPr>
            <a:r>
              <a:rPr lang="en-US" sz="1800" b="1" dirty="0">
                <a:solidFill>
                  <a:srgbClr val="FF0000"/>
                </a:solidFill>
                <a:latin typeface="Calibri-Bold"/>
              </a:rPr>
              <a:t>@Amit27655077</a:t>
            </a:r>
          </a:p>
          <a:p>
            <a:pPr marL="0" indent="0">
              <a:buNone/>
            </a:pPr>
            <a:r>
              <a:rPr lang="en-US" sz="1800" b="1" dirty="0">
                <a:solidFill>
                  <a:srgbClr val="FF0000"/>
                </a:solidFill>
                <a:latin typeface="Calibri-Bold"/>
              </a:rPr>
              <a:t>@echitgupta</a:t>
            </a:r>
          </a:p>
          <a:p>
            <a:pPr marL="0" indent="0">
              <a:buNone/>
            </a:pPr>
            <a:r>
              <a:rPr lang="en-US" sz="1800" b="1" dirty="0">
                <a:solidFill>
                  <a:srgbClr val="FF0000"/>
                </a:solidFill>
                <a:latin typeface="Calibri-Bold"/>
              </a:rPr>
              <a:t>@shashank088</a:t>
            </a:r>
          </a:p>
        </p:txBody>
      </p:sp>
    </p:spTree>
    <p:extLst>
      <p:ext uri="{BB962C8B-B14F-4D97-AF65-F5344CB8AC3E}">
        <p14:creationId xmlns:p14="http://schemas.microsoft.com/office/powerpoint/2010/main" val="852746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B168829-F6E4-44FA-85B1-BBA89862D9EA}"/>
              </a:ext>
            </a:extLst>
          </p:cNvPr>
          <p:cNvSpPr>
            <a:spLocks noGrp="1"/>
          </p:cNvSpPr>
          <p:nvPr>
            <p:ph type="title"/>
          </p:nvPr>
        </p:nvSpPr>
        <p:spPr>
          <a:xfrm>
            <a:off x="1295402" y="192020"/>
            <a:ext cx="9601196" cy="1303867"/>
          </a:xfrm>
        </p:spPr>
        <p:txBody>
          <a:bodyPr>
            <a:normAutofit/>
          </a:bodyPr>
          <a:lstStyle/>
          <a:p>
            <a:r>
              <a:rPr lang="en-US" sz="3200" b="1" dirty="0"/>
              <a:t>Tweets From 25</a:t>
            </a:r>
            <a:r>
              <a:rPr lang="en-US" sz="3200" b="1" baseline="30000" dirty="0"/>
              <a:t>th</a:t>
            </a:r>
            <a:r>
              <a:rPr lang="en-US" sz="3200" b="1" dirty="0"/>
              <a:t> March-7</a:t>
            </a:r>
            <a:r>
              <a:rPr lang="en-US" sz="3200" b="1" baseline="30000" dirty="0"/>
              <a:t>th</a:t>
            </a:r>
            <a:r>
              <a:rPr lang="en-US" sz="3200" b="1" dirty="0"/>
              <a:t> May</a:t>
            </a:r>
          </a:p>
        </p:txBody>
      </p:sp>
      <p:pic>
        <p:nvPicPr>
          <p:cNvPr id="5" name="Content Placeholder 4">
            <a:extLst>
              <a:ext uri="{FF2B5EF4-FFF2-40B4-BE49-F238E27FC236}">
                <a16:creationId xmlns:a16="http://schemas.microsoft.com/office/drawing/2014/main" id="{BD0C822C-5CCA-4347-B497-2C6AE3E2334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41537" y="1046163"/>
            <a:ext cx="11159231" cy="5327650"/>
          </a:xfrm>
        </p:spPr>
      </p:pic>
    </p:spTree>
    <p:extLst>
      <p:ext uri="{BB962C8B-B14F-4D97-AF65-F5344CB8AC3E}">
        <p14:creationId xmlns:p14="http://schemas.microsoft.com/office/powerpoint/2010/main" val="2136679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1BC0-0C02-42C8-97B8-93865A5D8F93}"/>
              </a:ext>
            </a:extLst>
          </p:cNvPr>
          <p:cNvSpPr>
            <a:spLocks noGrp="1"/>
          </p:cNvSpPr>
          <p:nvPr>
            <p:ph type="title"/>
          </p:nvPr>
        </p:nvSpPr>
        <p:spPr>
          <a:xfrm>
            <a:off x="1295402" y="982133"/>
            <a:ext cx="9601196" cy="953200"/>
          </a:xfrm>
        </p:spPr>
        <p:txBody>
          <a:bodyPr/>
          <a:lstStyle/>
          <a:p>
            <a:r>
              <a:rPr lang="en-US" b="1" dirty="0">
                <a:solidFill>
                  <a:srgbClr val="FF0000"/>
                </a:solidFill>
              </a:rPr>
              <a:t>Observation Table</a:t>
            </a:r>
          </a:p>
        </p:txBody>
      </p:sp>
      <p:graphicFrame>
        <p:nvGraphicFramePr>
          <p:cNvPr id="4" name="Content Placeholder 3">
            <a:extLst>
              <a:ext uri="{FF2B5EF4-FFF2-40B4-BE49-F238E27FC236}">
                <a16:creationId xmlns:a16="http://schemas.microsoft.com/office/drawing/2014/main" id="{4E0436BB-2D89-4762-B673-D5EC1D5219D4}"/>
              </a:ext>
            </a:extLst>
          </p:cNvPr>
          <p:cNvGraphicFramePr>
            <a:graphicFrameLocks noGrp="1"/>
          </p:cNvGraphicFramePr>
          <p:nvPr>
            <p:ph idx="1"/>
            <p:extLst>
              <p:ext uri="{D42A27DB-BD31-4B8C-83A1-F6EECF244321}">
                <p14:modId xmlns:p14="http://schemas.microsoft.com/office/powerpoint/2010/main" val="2386285703"/>
              </p:ext>
            </p:extLst>
          </p:nvPr>
        </p:nvGraphicFramePr>
        <p:xfrm>
          <a:off x="488272" y="2059619"/>
          <a:ext cx="11248008" cy="4286522"/>
        </p:xfrm>
        <a:graphic>
          <a:graphicData uri="http://schemas.openxmlformats.org/drawingml/2006/table">
            <a:tbl>
              <a:tblPr>
                <a:tableStyleId>{5C22544A-7EE6-4342-B048-85BDC9FD1C3A}</a:tableStyleId>
              </a:tblPr>
              <a:tblGrid>
                <a:gridCol w="5081393">
                  <a:extLst>
                    <a:ext uri="{9D8B030D-6E8A-4147-A177-3AD203B41FA5}">
                      <a16:colId xmlns:a16="http://schemas.microsoft.com/office/drawing/2014/main" val="4250810825"/>
                    </a:ext>
                  </a:extLst>
                </a:gridCol>
                <a:gridCol w="6166615">
                  <a:extLst>
                    <a:ext uri="{9D8B030D-6E8A-4147-A177-3AD203B41FA5}">
                      <a16:colId xmlns:a16="http://schemas.microsoft.com/office/drawing/2014/main" val="3765579616"/>
                    </a:ext>
                  </a:extLst>
                </a:gridCol>
              </a:tblGrid>
              <a:tr h="318047">
                <a:tc>
                  <a:txBody>
                    <a:bodyPr/>
                    <a:lstStyle/>
                    <a:p>
                      <a:pPr algn="l" fontAlgn="b"/>
                      <a:r>
                        <a:rPr lang="en-US" sz="1200" b="1" u="none" strike="noStrike" dirty="0">
                          <a:effectLst/>
                          <a:latin typeface="Corbel" panose="020B0503020204020204" pitchFamily="34" charset="0"/>
                          <a:cs typeface="Calibri Light" panose="020F0302020204030204" pitchFamily="34" charset="0"/>
                        </a:rPr>
                        <a:t>Observations</a:t>
                      </a:r>
                      <a:endParaRPr lang="en-US" sz="1200" b="1" i="0" u="none" strike="noStrike" dirty="0">
                        <a:solidFill>
                          <a:srgbClr val="000000"/>
                        </a:solidFill>
                        <a:effectLst/>
                        <a:latin typeface="Corbel" panose="020B0503020204020204" pitchFamily="34" charset="0"/>
                        <a:cs typeface="Calibri Light" panose="020F0302020204030204" pitchFamily="34" charset="0"/>
                      </a:endParaRPr>
                    </a:p>
                  </a:txBody>
                  <a:tcPr marL="6539" marR="6539" marT="6539" marB="0" anchor="b"/>
                </a:tc>
                <a:tc>
                  <a:txBody>
                    <a:bodyPr/>
                    <a:lstStyle/>
                    <a:p>
                      <a:pPr algn="l" fontAlgn="b"/>
                      <a:r>
                        <a:rPr lang="en-US" sz="1200" b="1" u="none" strike="noStrike" dirty="0">
                          <a:effectLst/>
                          <a:latin typeface="Corbel" panose="020B0503020204020204" pitchFamily="34" charset="0"/>
                          <a:cs typeface="Calibri Light" panose="020F0302020204030204" pitchFamily="34" charset="0"/>
                        </a:rPr>
                        <a:t>Results</a:t>
                      </a:r>
                      <a:endParaRPr lang="en-US" sz="1200" b="1" i="0" u="none" strike="noStrike" dirty="0">
                        <a:solidFill>
                          <a:srgbClr val="000000"/>
                        </a:solidFill>
                        <a:effectLst/>
                        <a:latin typeface="Corbel" panose="020B0503020204020204" pitchFamily="34" charset="0"/>
                        <a:cs typeface="Calibri Light" panose="020F0302020204030204" pitchFamily="34" charset="0"/>
                      </a:endParaRPr>
                    </a:p>
                  </a:txBody>
                  <a:tcPr marL="6539" marR="6539" marT="6539" marB="0" anchor="b"/>
                </a:tc>
                <a:extLst>
                  <a:ext uri="{0D108BD9-81ED-4DB2-BD59-A6C34878D82A}">
                    <a16:rowId xmlns:a16="http://schemas.microsoft.com/office/drawing/2014/main" val="463349314"/>
                  </a:ext>
                </a:extLst>
              </a:tr>
              <a:tr h="318047">
                <a:tc>
                  <a:txBody>
                    <a:bodyPr/>
                    <a:lstStyle/>
                    <a:p>
                      <a:pPr algn="l" fontAlgn="b"/>
                      <a:r>
                        <a:rPr lang="en-US" sz="1400" u="none" strike="noStrike" dirty="0">
                          <a:effectLst/>
                          <a:latin typeface="Calibri Light" panose="020F0302020204030204" pitchFamily="34" charset="0"/>
                          <a:cs typeface="Calibri Light" panose="020F0302020204030204" pitchFamily="34" charset="0"/>
                        </a:rPr>
                        <a:t>Total number of hashtags in the tweets: </a:t>
                      </a:r>
                      <a:endParaRPr lang="en-US" sz="1400" b="1" i="0" u="none" strike="noStrike" dirty="0">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tc>
                  <a:txBody>
                    <a:bodyPr/>
                    <a:lstStyle/>
                    <a:p>
                      <a:pPr algn="l" fontAlgn="b"/>
                      <a:r>
                        <a:rPr lang="en-US" sz="1400" u="none" strike="noStrike" dirty="0">
                          <a:effectLst/>
                          <a:latin typeface="Calibri Light" panose="020F0302020204030204" pitchFamily="34" charset="0"/>
                          <a:cs typeface="Calibri Light" panose="020F0302020204030204" pitchFamily="34" charset="0"/>
                        </a:rPr>
                        <a:t>17908</a:t>
                      </a:r>
                      <a:endParaRPr lang="en-US" sz="1400" b="0" i="0" u="none" strike="noStrike" dirty="0">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extLst>
                  <a:ext uri="{0D108BD9-81ED-4DB2-BD59-A6C34878D82A}">
                    <a16:rowId xmlns:a16="http://schemas.microsoft.com/office/drawing/2014/main" val="1811207297"/>
                  </a:ext>
                </a:extLst>
              </a:tr>
              <a:tr h="318047">
                <a:tc>
                  <a:txBody>
                    <a:bodyPr/>
                    <a:lstStyle/>
                    <a:p>
                      <a:pPr algn="l" fontAlgn="b"/>
                      <a:r>
                        <a:rPr lang="en-US" sz="1400" u="none" strike="noStrike" dirty="0">
                          <a:effectLst/>
                          <a:latin typeface="Calibri Light" panose="020F0302020204030204" pitchFamily="34" charset="0"/>
                          <a:cs typeface="Calibri Light" panose="020F0302020204030204" pitchFamily="34" charset="0"/>
                        </a:rPr>
                        <a:t>Total number of Unique hashtags: </a:t>
                      </a:r>
                      <a:endParaRPr lang="en-US" sz="1400" b="1" i="0" u="none" strike="noStrike" dirty="0">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tc>
                  <a:txBody>
                    <a:bodyPr/>
                    <a:lstStyle/>
                    <a:p>
                      <a:pPr algn="l" fontAlgn="b"/>
                      <a:r>
                        <a:rPr lang="en-US" sz="1400" u="none" strike="noStrike" dirty="0">
                          <a:effectLst/>
                          <a:latin typeface="Calibri Light" panose="020F0302020204030204" pitchFamily="34" charset="0"/>
                          <a:cs typeface="Calibri Light" panose="020F0302020204030204" pitchFamily="34" charset="0"/>
                        </a:rPr>
                        <a:t>11909</a:t>
                      </a:r>
                      <a:endParaRPr lang="en-US" sz="1400" b="0" i="0" u="none" strike="noStrike" dirty="0">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extLst>
                  <a:ext uri="{0D108BD9-81ED-4DB2-BD59-A6C34878D82A}">
                    <a16:rowId xmlns:a16="http://schemas.microsoft.com/office/drawing/2014/main" val="3882482377"/>
                  </a:ext>
                </a:extLst>
              </a:tr>
              <a:tr h="318047">
                <a:tc>
                  <a:txBody>
                    <a:bodyPr/>
                    <a:lstStyle/>
                    <a:p>
                      <a:pPr algn="l" fontAlgn="b"/>
                      <a:r>
                        <a:rPr lang="en-US" sz="1400" u="none" strike="noStrike" dirty="0">
                          <a:effectLst/>
                          <a:latin typeface="Calibri Light" panose="020F0302020204030204" pitchFamily="34" charset="0"/>
                          <a:cs typeface="Calibri Light" panose="020F0302020204030204" pitchFamily="34" charset="0"/>
                        </a:rPr>
                        <a:t>Most number of counts of a hashtag</a:t>
                      </a:r>
                      <a:endParaRPr lang="en-US" sz="1400" b="1" i="0" u="none" strike="noStrike" dirty="0">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tc>
                  <a:txBody>
                    <a:bodyPr/>
                    <a:lstStyle/>
                    <a:p>
                      <a:pPr algn="l" fontAlgn="b"/>
                      <a:r>
                        <a:rPr lang="en-US" sz="1400" u="none" strike="noStrike" dirty="0">
                          <a:effectLst/>
                          <a:latin typeface="Calibri Light" panose="020F0302020204030204" pitchFamily="34" charset="0"/>
                          <a:cs typeface="Calibri Light" panose="020F0302020204030204" pitchFamily="34" charset="0"/>
                        </a:rPr>
                        <a:t>#</a:t>
                      </a:r>
                      <a:r>
                        <a:rPr lang="en-US" sz="1400" b="1" u="none" strike="noStrike" dirty="0">
                          <a:effectLst/>
                          <a:latin typeface="Calibri Light" panose="020F0302020204030204" pitchFamily="34" charset="0"/>
                          <a:cs typeface="Calibri Light" panose="020F0302020204030204" pitchFamily="34" charset="0"/>
                        </a:rPr>
                        <a:t>Corona</a:t>
                      </a:r>
                      <a:r>
                        <a:rPr lang="en-US" sz="1400" u="none" strike="noStrike" dirty="0">
                          <a:effectLst/>
                          <a:latin typeface="Calibri Light" panose="020F0302020204030204" pitchFamily="34" charset="0"/>
                          <a:cs typeface="Calibri Light" panose="020F0302020204030204" pitchFamily="34" charset="0"/>
                        </a:rPr>
                        <a:t> with 641 counts</a:t>
                      </a:r>
                      <a:endParaRPr lang="en-US" sz="1400" b="0" i="0" u="none" strike="noStrike" dirty="0">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extLst>
                  <a:ext uri="{0D108BD9-81ED-4DB2-BD59-A6C34878D82A}">
                    <a16:rowId xmlns:a16="http://schemas.microsoft.com/office/drawing/2014/main" val="3063263435"/>
                  </a:ext>
                </a:extLst>
              </a:tr>
              <a:tr h="318047">
                <a:tc>
                  <a:txBody>
                    <a:bodyPr/>
                    <a:lstStyle/>
                    <a:p>
                      <a:pPr algn="l" fontAlgn="b"/>
                      <a:r>
                        <a:rPr lang="en-US" sz="1400" u="none" strike="noStrike" dirty="0">
                          <a:effectLst/>
                          <a:latin typeface="Calibri Light" panose="020F0302020204030204" pitchFamily="34" charset="0"/>
                          <a:cs typeface="Calibri Light" panose="020F0302020204030204" pitchFamily="34" charset="0"/>
                        </a:rPr>
                        <a:t>Most number of retweets of a hashtag</a:t>
                      </a:r>
                      <a:endParaRPr lang="en-US" sz="1400" b="1" i="0" u="none" strike="noStrike" dirty="0">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tc>
                  <a:txBody>
                    <a:bodyPr/>
                    <a:lstStyle/>
                    <a:p>
                      <a:pPr algn="l" fontAlgn="b"/>
                      <a:r>
                        <a:rPr lang="en-US" sz="1400" u="none" strike="noStrike" dirty="0">
                          <a:effectLst/>
                          <a:latin typeface="Calibri Light" panose="020F0302020204030204" pitchFamily="34" charset="0"/>
                          <a:cs typeface="Calibri Light" panose="020F0302020204030204" pitchFamily="34" charset="0"/>
                        </a:rPr>
                        <a:t>#</a:t>
                      </a:r>
                      <a:r>
                        <a:rPr lang="en-US" sz="1400" b="1" u="none" strike="noStrike" dirty="0">
                          <a:effectLst/>
                          <a:latin typeface="Calibri Light" panose="020F0302020204030204" pitchFamily="34" charset="0"/>
                          <a:cs typeface="Calibri Light" panose="020F0302020204030204" pitchFamily="34" charset="0"/>
                        </a:rPr>
                        <a:t>COVID19CoronaStayHomeIndia</a:t>
                      </a:r>
                      <a:r>
                        <a:rPr lang="en-US" sz="1400" u="none" strike="noStrike" dirty="0">
                          <a:effectLst/>
                          <a:latin typeface="Calibri Light" panose="020F0302020204030204" pitchFamily="34" charset="0"/>
                          <a:cs typeface="Calibri Light" panose="020F0302020204030204" pitchFamily="34" charset="0"/>
                        </a:rPr>
                        <a:t> with 22.5k tweets</a:t>
                      </a:r>
                      <a:endParaRPr lang="en-US" sz="1400" b="0" i="0" u="none" strike="noStrike" dirty="0">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extLst>
                  <a:ext uri="{0D108BD9-81ED-4DB2-BD59-A6C34878D82A}">
                    <a16:rowId xmlns:a16="http://schemas.microsoft.com/office/drawing/2014/main" val="3847713729"/>
                  </a:ext>
                </a:extLst>
              </a:tr>
              <a:tr h="318047">
                <a:tc>
                  <a:txBody>
                    <a:bodyPr/>
                    <a:lstStyle/>
                    <a:p>
                      <a:pPr algn="l" fontAlgn="b"/>
                      <a:r>
                        <a:rPr lang="en-US" sz="1400" u="none" strike="noStrike" dirty="0">
                          <a:effectLst/>
                          <a:latin typeface="Calibri Light" panose="020F0302020204030204" pitchFamily="34" charset="0"/>
                          <a:cs typeface="Calibri Light" panose="020F0302020204030204" pitchFamily="34" charset="0"/>
                        </a:rPr>
                        <a:t>Total number of Twitter-handles in the tweets: </a:t>
                      </a:r>
                      <a:endParaRPr lang="en-US" sz="1400" b="1" i="0" u="none" strike="noStrike" dirty="0">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tc>
                  <a:txBody>
                    <a:bodyPr/>
                    <a:lstStyle/>
                    <a:p>
                      <a:pPr algn="l" fontAlgn="b"/>
                      <a:r>
                        <a:rPr lang="en-US" sz="1400" u="none" strike="noStrike" dirty="0">
                          <a:effectLst/>
                          <a:latin typeface="Calibri Light" panose="020F0302020204030204" pitchFamily="34" charset="0"/>
                          <a:cs typeface="Calibri Light" panose="020F0302020204030204" pitchFamily="34" charset="0"/>
                        </a:rPr>
                        <a:t>44180</a:t>
                      </a:r>
                      <a:endParaRPr lang="en-US" sz="1400" b="0" i="0" u="none" strike="noStrike" dirty="0">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extLst>
                  <a:ext uri="{0D108BD9-81ED-4DB2-BD59-A6C34878D82A}">
                    <a16:rowId xmlns:a16="http://schemas.microsoft.com/office/drawing/2014/main" val="897851324"/>
                  </a:ext>
                </a:extLst>
              </a:tr>
              <a:tr h="318047">
                <a:tc>
                  <a:txBody>
                    <a:bodyPr/>
                    <a:lstStyle/>
                    <a:p>
                      <a:pPr algn="l" fontAlgn="b"/>
                      <a:r>
                        <a:rPr lang="en-US" sz="1400" u="none" strike="noStrike" dirty="0">
                          <a:effectLst/>
                          <a:latin typeface="Calibri Light" panose="020F0302020204030204" pitchFamily="34" charset="0"/>
                          <a:cs typeface="Calibri Light" panose="020F0302020204030204" pitchFamily="34" charset="0"/>
                        </a:rPr>
                        <a:t>Total number of Unique Twitter-handles:</a:t>
                      </a:r>
                      <a:endParaRPr lang="en-US" sz="1400" b="1" i="0" u="none" strike="noStrike" dirty="0">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tc>
                  <a:txBody>
                    <a:bodyPr/>
                    <a:lstStyle/>
                    <a:p>
                      <a:pPr algn="l" fontAlgn="b"/>
                      <a:r>
                        <a:rPr lang="en-US" sz="1400" u="none" strike="noStrike" dirty="0">
                          <a:effectLst/>
                          <a:latin typeface="Calibri Light" panose="020F0302020204030204" pitchFamily="34" charset="0"/>
                          <a:cs typeface="Calibri Light" panose="020F0302020204030204" pitchFamily="34" charset="0"/>
                        </a:rPr>
                        <a:t>22447</a:t>
                      </a:r>
                      <a:endParaRPr lang="en-US" sz="1400" b="0" i="0" u="none" strike="noStrike" dirty="0">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extLst>
                  <a:ext uri="{0D108BD9-81ED-4DB2-BD59-A6C34878D82A}">
                    <a16:rowId xmlns:a16="http://schemas.microsoft.com/office/drawing/2014/main" val="58223359"/>
                  </a:ext>
                </a:extLst>
              </a:tr>
              <a:tr h="318047">
                <a:tc>
                  <a:txBody>
                    <a:bodyPr/>
                    <a:lstStyle/>
                    <a:p>
                      <a:pPr algn="l" fontAlgn="b"/>
                      <a:r>
                        <a:rPr lang="en-US" sz="1400" u="none" strike="noStrike">
                          <a:effectLst/>
                          <a:latin typeface="Calibri Light" panose="020F0302020204030204" pitchFamily="34" charset="0"/>
                          <a:cs typeface="Calibri Light" panose="020F0302020204030204" pitchFamily="34" charset="0"/>
                        </a:rPr>
                        <a:t>Handler with most number of total statuses till date:</a:t>
                      </a:r>
                      <a:endParaRPr lang="en-US" sz="1400" b="1" i="0" u="none" strike="noStrike">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tc>
                  <a:txBody>
                    <a:bodyPr/>
                    <a:lstStyle/>
                    <a:p>
                      <a:pPr algn="l" fontAlgn="b"/>
                      <a:r>
                        <a:rPr lang="en-US" sz="1400" b="1" u="none" strike="noStrike" dirty="0">
                          <a:effectLst/>
                          <a:latin typeface="Calibri Light" panose="020F0302020204030204" pitchFamily="34" charset="0"/>
                          <a:cs typeface="Calibri Light" panose="020F0302020204030204" pitchFamily="34" charset="0"/>
                        </a:rPr>
                        <a:t>Propertiesindia</a:t>
                      </a:r>
                      <a:r>
                        <a:rPr lang="en-US" sz="1400" u="none" strike="noStrike" dirty="0">
                          <a:effectLst/>
                          <a:latin typeface="Calibri Light" panose="020F0302020204030204" pitchFamily="34" charset="0"/>
                          <a:cs typeface="Calibri Light" panose="020F0302020204030204" pitchFamily="34" charset="0"/>
                        </a:rPr>
                        <a:t> with 21,18,000 statuses</a:t>
                      </a:r>
                      <a:endParaRPr lang="en-US" sz="1400" b="0" i="0" u="none" strike="noStrike" dirty="0">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extLst>
                  <a:ext uri="{0D108BD9-81ED-4DB2-BD59-A6C34878D82A}">
                    <a16:rowId xmlns:a16="http://schemas.microsoft.com/office/drawing/2014/main" val="3418620189"/>
                  </a:ext>
                </a:extLst>
              </a:tr>
              <a:tr h="318047">
                <a:tc>
                  <a:txBody>
                    <a:bodyPr/>
                    <a:lstStyle/>
                    <a:p>
                      <a:pPr algn="l" fontAlgn="b"/>
                      <a:r>
                        <a:rPr lang="en-US" sz="1400" u="none" strike="noStrike">
                          <a:effectLst/>
                          <a:latin typeface="Calibri Light" panose="020F0302020204030204" pitchFamily="34" charset="0"/>
                          <a:cs typeface="Calibri Light" panose="020F0302020204030204" pitchFamily="34" charset="0"/>
                        </a:rPr>
                        <a:t>Handler with most number of tweets in first one and a half months:</a:t>
                      </a:r>
                      <a:endParaRPr lang="en-US" sz="1400" b="1" i="0" u="none" strike="noStrike">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tc>
                  <a:txBody>
                    <a:bodyPr/>
                    <a:lstStyle/>
                    <a:p>
                      <a:pPr algn="l" fontAlgn="b"/>
                      <a:r>
                        <a:rPr lang="en-US" sz="1400" b="1" u="none" strike="noStrike" dirty="0">
                          <a:effectLst/>
                          <a:latin typeface="Calibri Light" panose="020F0302020204030204" pitchFamily="34" charset="0"/>
                          <a:cs typeface="Calibri Light" panose="020F0302020204030204" pitchFamily="34" charset="0"/>
                        </a:rPr>
                        <a:t>sirajnoorani</a:t>
                      </a:r>
                      <a:r>
                        <a:rPr lang="en-US" sz="1400" u="none" strike="noStrike" dirty="0">
                          <a:effectLst/>
                          <a:latin typeface="Calibri Light" panose="020F0302020204030204" pitchFamily="34" charset="0"/>
                          <a:cs typeface="Calibri Light" panose="020F0302020204030204" pitchFamily="34" charset="0"/>
                        </a:rPr>
                        <a:t> with 116 tweets</a:t>
                      </a:r>
                      <a:endParaRPr lang="en-US" sz="1400" b="0" i="0" u="none" strike="noStrike" dirty="0">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extLst>
                  <a:ext uri="{0D108BD9-81ED-4DB2-BD59-A6C34878D82A}">
                    <a16:rowId xmlns:a16="http://schemas.microsoft.com/office/drawing/2014/main" val="4224736546"/>
                  </a:ext>
                </a:extLst>
              </a:tr>
              <a:tr h="318047">
                <a:tc>
                  <a:txBody>
                    <a:bodyPr/>
                    <a:lstStyle/>
                    <a:p>
                      <a:pPr algn="l" fontAlgn="b"/>
                      <a:r>
                        <a:rPr lang="en-US" sz="1400" u="none" strike="noStrike">
                          <a:effectLst/>
                          <a:latin typeface="Calibri Light" panose="020F0302020204030204" pitchFamily="34" charset="0"/>
                          <a:cs typeface="Calibri Light" panose="020F0302020204030204" pitchFamily="34" charset="0"/>
                        </a:rPr>
                        <a:t>Handler tweeted maximum number of tweets in minimum time:</a:t>
                      </a:r>
                      <a:endParaRPr lang="en-US" sz="1400" b="1" i="0" u="none" strike="noStrike">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tc>
                  <a:txBody>
                    <a:bodyPr/>
                    <a:lstStyle/>
                    <a:p>
                      <a:pPr algn="l" fontAlgn="b"/>
                      <a:r>
                        <a:rPr lang="en-US" sz="1400" b="1" u="none" strike="noStrike" dirty="0">
                          <a:effectLst/>
                          <a:latin typeface="Calibri Light" panose="020F0302020204030204" pitchFamily="34" charset="0"/>
                          <a:cs typeface="Calibri Light" panose="020F0302020204030204" pitchFamily="34" charset="0"/>
                        </a:rPr>
                        <a:t>SanjaysinhGoh17</a:t>
                      </a:r>
                      <a:r>
                        <a:rPr lang="en-US" sz="1400" u="none" strike="noStrike" dirty="0">
                          <a:effectLst/>
                          <a:latin typeface="Calibri Light" panose="020F0302020204030204" pitchFamily="34" charset="0"/>
                          <a:cs typeface="Calibri Light" panose="020F0302020204030204" pitchFamily="34" charset="0"/>
                        </a:rPr>
                        <a:t> tweeted 12 tweets @10.8s/tweet</a:t>
                      </a:r>
                      <a:endParaRPr lang="en-US" sz="1400" b="0" i="0" u="none" strike="noStrike" dirty="0">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extLst>
                  <a:ext uri="{0D108BD9-81ED-4DB2-BD59-A6C34878D82A}">
                    <a16:rowId xmlns:a16="http://schemas.microsoft.com/office/drawing/2014/main" val="3977822984"/>
                  </a:ext>
                </a:extLst>
              </a:tr>
              <a:tr h="318047">
                <a:tc>
                  <a:txBody>
                    <a:bodyPr/>
                    <a:lstStyle/>
                    <a:p>
                      <a:pPr algn="l" fontAlgn="b"/>
                      <a:r>
                        <a:rPr lang="en-US" sz="1400" u="none" strike="noStrike">
                          <a:effectLst/>
                          <a:latin typeface="Calibri Light" panose="020F0302020204030204" pitchFamily="34" charset="0"/>
                          <a:cs typeface="Calibri Light" panose="020F0302020204030204" pitchFamily="34" charset="0"/>
                        </a:rPr>
                        <a:t>Handler who kept tweeting at a regular interval of time:</a:t>
                      </a:r>
                      <a:endParaRPr lang="en-US" sz="1400" b="1" i="0" u="none" strike="noStrike">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tc>
                  <a:txBody>
                    <a:bodyPr/>
                    <a:lstStyle/>
                    <a:p>
                      <a:pPr algn="l" fontAlgn="b"/>
                      <a:r>
                        <a:rPr lang="en-US" sz="1400" b="1" u="none" strike="noStrike" dirty="0">
                          <a:effectLst/>
                          <a:latin typeface="Calibri Light" panose="020F0302020204030204" pitchFamily="34" charset="0"/>
                          <a:cs typeface="Calibri Light" panose="020F0302020204030204" pitchFamily="34" charset="0"/>
                        </a:rPr>
                        <a:t>sirajnoorani</a:t>
                      </a:r>
                      <a:r>
                        <a:rPr lang="en-US" sz="1400" u="none" strike="noStrike" dirty="0">
                          <a:effectLst/>
                          <a:latin typeface="Calibri Light" panose="020F0302020204030204" pitchFamily="34" charset="0"/>
                          <a:cs typeface="Calibri Light" panose="020F0302020204030204" pitchFamily="34" charset="0"/>
                        </a:rPr>
                        <a:t> tweeted 116 tweets @4.42hrs/tweet for 21 days</a:t>
                      </a:r>
                      <a:endParaRPr lang="en-US" sz="1400" b="0" i="0" u="none" strike="noStrike" dirty="0">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extLst>
                  <a:ext uri="{0D108BD9-81ED-4DB2-BD59-A6C34878D82A}">
                    <a16:rowId xmlns:a16="http://schemas.microsoft.com/office/drawing/2014/main" val="2105246287"/>
                  </a:ext>
                </a:extLst>
              </a:tr>
              <a:tr h="354746">
                <a:tc rowSpan="2">
                  <a:txBody>
                    <a:bodyPr/>
                    <a:lstStyle/>
                    <a:p>
                      <a:pPr algn="l" fontAlgn="ctr"/>
                      <a:r>
                        <a:rPr lang="en-US" sz="1400" u="none" strike="noStrike" dirty="0">
                          <a:effectLst/>
                          <a:latin typeface="Calibri Light" panose="020F0302020204030204" pitchFamily="34" charset="0"/>
                          <a:cs typeface="Calibri Light" panose="020F0302020204030204" pitchFamily="34" charset="0"/>
                        </a:rPr>
                        <a:t>Most active user :</a:t>
                      </a:r>
                      <a:endParaRPr lang="en-US" sz="1400" b="1" i="0" u="none" strike="noStrike" dirty="0">
                        <a:solidFill>
                          <a:srgbClr val="000000"/>
                        </a:solidFill>
                        <a:effectLst/>
                        <a:latin typeface="Calibri Light" panose="020F0302020204030204" pitchFamily="34" charset="0"/>
                        <a:cs typeface="Calibri Light" panose="020F0302020204030204" pitchFamily="34" charset="0"/>
                      </a:endParaRPr>
                    </a:p>
                  </a:txBody>
                  <a:tcPr marL="6539" marR="6539" marT="6539" marB="0" anchor="ctr"/>
                </a:tc>
                <a:tc>
                  <a:txBody>
                    <a:bodyPr/>
                    <a:lstStyle/>
                    <a:p>
                      <a:pPr algn="l" fontAlgn="b"/>
                      <a:r>
                        <a:rPr lang="en-US" sz="1400" b="1" u="none" strike="noStrike" dirty="0">
                          <a:effectLst/>
                          <a:latin typeface="Calibri Light" panose="020F0302020204030204" pitchFamily="34" charset="0"/>
                          <a:cs typeface="Calibri Light" panose="020F0302020204030204" pitchFamily="34" charset="0"/>
                        </a:rPr>
                        <a:t>sirajnoorani</a:t>
                      </a:r>
                      <a:r>
                        <a:rPr lang="en-US" sz="1400" u="none" strike="noStrike" dirty="0">
                          <a:effectLst/>
                          <a:latin typeface="Calibri Light" panose="020F0302020204030204" pitchFamily="34" charset="0"/>
                          <a:cs typeface="Calibri Light" panose="020F0302020204030204" pitchFamily="34" charset="0"/>
                        </a:rPr>
                        <a:t> (most active from 15</a:t>
                      </a:r>
                      <a:r>
                        <a:rPr lang="en-US" sz="1400" u="none" strike="noStrike" baseline="30000" dirty="0">
                          <a:effectLst/>
                          <a:latin typeface="Calibri Light" panose="020F0302020204030204" pitchFamily="34" charset="0"/>
                          <a:cs typeface="Calibri Light" panose="020F0302020204030204" pitchFamily="34" charset="0"/>
                        </a:rPr>
                        <a:t>th</a:t>
                      </a:r>
                      <a:r>
                        <a:rPr lang="en-US" sz="1400" u="none" strike="noStrike" dirty="0">
                          <a:effectLst/>
                          <a:latin typeface="Calibri Light" panose="020F0302020204030204" pitchFamily="34" charset="0"/>
                          <a:cs typeface="Calibri Light" panose="020F0302020204030204" pitchFamily="34" charset="0"/>
                        </a:rPr>
                        <a:t> April-5</a:t>
                      </a:r>
                      <a:r>
                        <a:rPr lang="en-US" sz="1400" u="none" strike="noStrike" baseline="30000" dirty="0">
                          <a:effectLst/>
                          <a:latin typeface="Calibri Light" panose="020F0302020204030204" pitchFamily="34" charset="0"/>
                          <a:cs typeface="Calibri Light" panose="020F0302020204030204" pitchFamily="34" charset="0"/>
                        </a:rPr>
                        <a:t>th</a:t>
                      </a:r>
                      <a:r>
                        <a:rPr lang="en-US" sz="1400" u="none" strike="noStrike" dirty="0">
                          <a:effectLst/>
                          <a:latin typeface="Calibri Light" panose="020F0302020204030204" pitchFamily="34" charset="0"/>
                          <a:cs typeface="Calibri Light" panose="020F0302020204030204" pitchFamily="34" charset="0"/>
                        </a:rPr>
                        <a:t> May with 116 tweets within 22 days)</a:t>
                      </a:r>
                      <a:endParaRPr lang="en-US" sz="1400" b="0" i="0" u="none" strike="noStrike" dirty="0">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extLst>
                  <a:ext uri="{0D108BD9-81ED-4DB2-BD59-A6C34878D82A}">
                    <a16:rowId xmlns:a16="http://schemas.microsoft.com/office/drawing/2014/main" val="1089645653"/>
                  </a:ext>
                </a:extLst>
              </a:tr>
              <a:tr h="354746">
                <a:tc vMerge="1">
                  <a:txBody>
                    <a:bodyPr/>
                    <a:lstStyle/>
                    <a:p>
                      <a:endParaRPr lang="en-US"/>
                    </a:p>
                  </a:txBody>
                  <a:tcPr/>
                </a:tc>
                <a:tc>
                  <a:txBody>
                    <a:bodyPr/>
                    <a:lstStyle/>
                    <a:p>
                      <a:pPr algn="l" fontAlgn="b"/>
                      <a:r>
                        <a:rPr lang="en-US" sz="1400" b="1" u="none" strike="noStrike" dirty="0">
                          <a:effectLst/>
                          <a:latin typeface="Calibri Light" panose="020F0302020204030204" pitchFamily="34" charset="0"/>
                          <a:cs typeface="Calibri Light" panose="020F0302020204030204" pitchFamily="34" charset="0"/>
                        </a:rPr>
                        <a:t>mahajan1Bhushan</a:t>
                      </a:r>
                      <a:r>
                        <a:rPr lang="en-US" sz="1400" u="none" strike="noStrike" dirty="0">
                          <a:effectLst/>
                          <a:latin typeface="Calibri Light" panose="020F0302020204030204" pitchFamily="34" charset="0"/>
                          <a:cs typeface="Calibri Light" panose="020F0302020204030204" pitchFamily="34" charset="0"/>
                        </a:rPr>
                        <a:t> (most active between 26</a:t>
                      </a:r>
                      <a:r>
                        <a:rPr lang="en-US" sz="1400" u="none" strike="noStrike" baseline="30000" dirty="0">
                          <a:effectLst/>
                          <a:latin typeface="Calibri Light" panose="020F0302020204030204" pitchFamily="34" charset="0"/>
                          <a:cs typeface="Calibri Light" panose="020F0302020204030204" pitchFamily="34" charset="0"/>
                        </a:rPr>
                        <a:t>th</a:t>
                      </a:r>
                      <a:r>
                        <a:rPr lang="en-US" sz="1400" u="none" strike="noStrike" dirty="0">
                          <a:effectLst/>
                          <a:latin typeface="Calibri Light" panose="020F0302020204030204" pitchFamily="34" charset="0"/>
                          <a:cs typeface="Calibri Light" panose="020F0302020204030204" pitchFamily="34" charset="0"/>
                        </a:rPr>
                        <a:t> March-14</a:t>
                      </a:r>
                      <a:r>
                        <a:rPr lang="en-US" sz="1400" u="none" strike="noStrike" baseline="30000" dirty="0">
                          <a:effectLst/>
                          <a:latin typeface="Calibri Light" panose="020F0302020204030204" pitchFamily="34" charset="0"/>
                          <a:cs typeface="Calibri Light" panose="020F0302020204030204" pitchFamily="34" charset="0"/>
                        </a:rPr>
                        <a:t>th</a:t>
                      </a:r>
                      <a:r>
                        <a:rPr lang="en-US" sz="1400" u="none" strike="noStrike" dirty="0">
                          <a:effectLst/>
                          <a:latin typeface="Calibri Light" panose="020F0302020204030204" pitchFamily="34" charset="0"/>
                          <a:cs typeface="Calibri Light" panose="020F0302020204030204" pitchFamily="34" charset="0"/>
                        </a:rPr>
                        <a:t> April with 72 tweets within 20 days)</a:t>
                      </a:r>
                      <a:endParaRPr lang="en-US" sz="1400" b="0" i="0" u="none" strike="noStrike" dirty="0">
                        <a:solidFill>
                          <a:srgbClr val="000000"/>
                        </a:solidFill>
                        <a:effectLst/>
                        <a:latin typeface="Calibri Light" panose="020F0302020204030204" pitchFamily="34" charset="0"/>
                        <a:cs typeface="Calibri Light" panose="020F0302020204030204" pitchFamily="34" charset="0"/>
                      </a:endParaRPr>
                    </a:p>
                  </a:txBody>
                  <a:tcPr marL="6539" marR="6539" marT="6539" marB="0" anchor="b"/>
                </a:tc>
                <a:extLst>
                  <a:ext uri="{0D108BD9-81ED-4DB2-BD59-A6C34878D82A}">
                    <a16:rowId xmlns:a16="http://schemas.microsoft.com/office/drawing/2014/main" val="82060546"/>
                  </a:ext>
                </a:extLst>
              </a:tr>
            </a:tbl>
          </a:graphicData>
        </a:graphic>
      </p:graphicFrame>
    </p:spTree>
    <p:extLst>
      <p:ext uri="{BB962C8B-B14F-4D97-AF65-F5344CB8AC3E}">
        <p14:creationId xmlns:p14="http://schemas.microsoft.com/office/powerpoint/2010/main" val="3096598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709C-CE01-4EEB-98DE-B084D6C25A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4A7D1E-78F1-469E-BA4C-B110BFBA86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25544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8A9BB76-3FFA-4521-8182-948FCD5F0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04" y="594804"/>
            <a:ext cx="10990555" cy="1839361"/>
          </a:xfrm>
          <a:prstGeom prst="rect">
            <a:avLst/>
          </a:prstGeom>
        </p:spPr>
      </p:pic>
      <p:sp>
        <p:nvSpPr>
          <p:cNvPr id="2" name="Title 1">
            <a:extLst>
              <a:ext uri="{FF2B5EF4-FFF2-40B4-BE49-F238E27FC236}">
                <a16:creationId xmlns:a16="http://schemas.microsoft.com/office/drawing/2014/main" id="{C15E3187-760A-41C2-A4B8-12CE8CBCD1D8}"/>
              </a:ext>
            </a:extLst>
          </p:cNvPr>
          <p:cNvSpPr>
            <a:spLocks noGrp="1"/>
          </p:cNvSpPr>
          <p:nvPr>
            <p:ph type="title"/>
          </p:nvPr>
        </p:nvSpPr>
        <p:spPr>
          <a:xfrm>
            <a:off x="1588365" y="862550"/>
            <a:ext cx="9601196" cy="1303867"/>
          </a:xfrm>
        </p:spPr>
        <p:txBody>
          <a:bodyPr/>
          <a:lstStyle/>
          <a:p>
            <a:r>
              <a:rPr lang="en-US" b="1" dirty="0">
                <a:solidFill>
                  <a:schemeClr val="bg1"/>
                </a:solidFill>
              </a:rPr>
              <a:t>Covid-19 Pandemic</a:t>
            </a:r>
          </a:p>
        </p:txBody>
      </p:sp>
      <p:sp>
        <p:nvSpPr>
          <p:cNvPr id="3" name="Content Placeholder 2">
            <a:extLst>
              <a:ext uri="{FF2B5EF4-FFF2-40B4-BE49-F238E27FC236}">
                <a16:creationId xmlns:a16="http://schemas.microsoft.com/office/drawing/2014/main" id="{53EF7849-A164-4E8D-93EB-7D66AF3DA31E}"/>
              </a:ext>
            </a:extLst>
          </p:cNvPr>
          <p:cNvSpPr>
            <a:spLocks noGrp="1"/>
          </p:cNvSpPr>
          <p:nvPr>
            <p:ph idx="1"/>
          </p:nvPr>
        </p:nvSpPr>
        <p:spPr/>
        <p:txBody>
          <a:bodyPr>
            <a:normAutofit/>
          </a:bodyPr>
          <a:lstStyle/>
          <a:p>
            <a:r>
              <a:rPr lang="en-US" sz="2200" dirty="0">
                <a:solidFill>
                  <a:schemeClr val="tx1"/>
                </a:solidFill>
                <a:latin typeface="Calibri" panose="020F0502020204030204" pitchFamily="34" charset="0"/>
              </a:rPr>
              <a:t>Coronavirus disease 2019 (COVID-19) is a contagious disease caused by severe acute respiratory syndrome coronavirus 2 (SARS-CoV-2). </a:t>
            </a:r>
          </a:p>
          <a:p>
            <a:r>
              <a:rPr lang="en-US" sz="2200" dirty="0">
                <a:solidFill>
                  <a:schemeClr val="tx1"/>
                </a:solidFill>
                <a:latin typeface="Calibri" panose="020F0502020204030204" pitchFamily="34" charset="0"/>
              </a:rPr>
              <a:t>The first case was identified in Wuhan, China, in December 2019.</a:t>
            </a:r>
          </a:p>
          <a:p>
            <a:r>
              <a:rPr lang="en-US" sz="2200" dirty="0">
                <a:solidFill>
                  <a:schemeClr val="tx1"/>
                </a:solidFill>
                <a:latin typeface="Calibri" panose="020F0502020204030204" pitchFamily="34" charset="0"/>
              </a:rPr>
              <a:t>It has led to the postponement or cancellation of events, widespread supply shortages exacerbated by panic buying, agricultural disruption and food shortages, and decreased emissions of pollutants and greenhouse gases. Many educational institutions and public areas have been partially or fully closed. </a:t>
            </a:r>
          </a:p>
        </p:txBody>
      </p:sp>
    </p:spTree>
    <p:extLst>
      <p:ext uri="{BB962C8B-B14F-4D97-AF65-F5344CB8AC3E}">
        <p14:creationId xmlns:p14="http://schemas.microsoft.com/office/powerpoint/2010/main" val="6913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B699-7C57-4267-B2F5-06CA13E49912}"/>
              </a:ext>
            </a:extLst>
          </p:cNvPr>
          <p:cNvSpPr>
            <a:spLocks noGrp="1"/>
          </p:cNvSpPr>
          <p:nvPr>
            <p:ph type="title"/>
          </p:nvPr>
        </p:nvSpPr>
        <p:spPr/>
        <p:txBody>
          <a:bodyPr/>
          <a:lstStyle/>
          <a:p>
            <a:r>
              <a:rPr lang="en-US" b="1" dirty="0">
                <a:solidFill>
                  <a:srgbClr val="FF0000"/>
                </a:solidFill>
              </a:rPr>
              <a:t>Twitter-A Social Media For Revolution</a:t>
            </a:r>
          </a:p>
        </p:txBody>
      </p:sp>
      <p:sp>
        <p:nvSpPr>
          <p:cNvPr id="3" name="Content Placeholder 2">
            <a:extLst>
              <a:ext uri="{FF2B5EF4-FFF2-40B4-BE49-F238E27FC236}">
                <a16:creationId xmlns:a16="http://schemas.microsoft.com/office/drawing/2014/main" id="{E0C8577C-F840-4CCD-A877-C062ABDC95D5}"/>
              </a:ext>
            </a:extLst>
          </p:cNvPr>
          <p:cNvSpPr>
            <a:spLocks noGrp="1"/>
          </p:cNvSpPr>
          <p:nvPr>
            <p:ph idx="1"/>
          </p:nvPr>
        </p:nvSpPr>
        <p:spPr/>
        <p:txBody>
          <a:bodyPr>
            <a:normAutofit/>
          </a:bodyPr>
          <a:lstStyle/>
          <a:p>
            <a:r>
              <a:rPr lang="en-US" sz="2200" dirty="0">
                <a:solidFill>
                  <a:schemeClr val="tx1"/>
                </a:solidFill>
                <a:latin typeface="Calibri" panose="020F0502020204030204" pitchFamily="34" charset="0"/>
              </a:rPr>
              <a:t>Twitter is an American microblogging and social networking service on which users post and interact with messages known as tweets. Twitter is a huge social media platform.</a:t>
            </a:r>
          </a:p>
          <a:p>
            <a:r>
              <a:rPr lang="en-US" sz="2200" dirty="0">
                <a:solidFill>
                  <a:schemeClr val="tx1"/>
                </a:solidFill>
                <a:latin typeface="Calibri" panose="020F0502020204030204" pitchFamily="34" charset="0"/>
              </a:rPr>
              <a:t>Twitter was created by Jack Dorsey, Noah Glass, Biz Stone, and Evan Williams in March 2006 and launched in July of that year. By 2012, more than 100 million users posted 340 million tweets a day.</a:t>
            </a:r>
          </a:p>
          <a:p>
            <a:r>
              <a:rPr lang="en-US" sz="2200" dirty="0">
                <a:solidFill>
                  <a:schemeClr val="tx1"/>
                </a:solidFill>
                <a:latin typeface="Calibri" panose="020F0502020204030204" pitchFamily="34" charset="0"/>
              </a:rPr>
              <a:t>In 2013, it was one of the ten most-visited websites and has been described as "the SMS of the Internet".</a:t>
            </a:r>
          </a:p>
          <a:p>
            <a:endParaRPr lang="en-US" dirty="0"/>
          </a:p>
        </p:txBody>
      </p:sp>
      <p:pic>
        <p:nvPicPr>
          <p:cNvPr id="1026" name="Picture 2">
            <a:extLst>
              <a:ext uri="{FF2B5EF4-FFF2-40B4-BE49-F238E27FC236}">
                <a16:creationId xmlns:a16="http://schemas.microsoft.com/office/drawing/2014/main" id="{B4B8E10A-F5AA-4FDD-B728-120F7B1E3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7900" y="1248302"/>
            <a:ext cx="952500"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727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B9D9-8F20-4921-AC0E-142FB923406A}"/>
              </a:ext>
            </a:extLst>
          </p:cNvPr>
          <p:cNvSpPr>
            <a:spLocks noGrp="1"/>
          </p:cNvSpPr>
          <p:nvPr>
            <p:ph type="title"/>
          </p:nvPr>
        </p:nvSpPr>
        <p:spPr/>
        <p:txBody>
          <a:bodyPr/>
          <a:lstStyle/>
          <a:p>
            <a:pPr algn="ctr"/>
            <a:r>
              <a:rPr lang="en-US" b="1" dirty="0">
                <a:solidFill>
                  <a:srgbClr val="FF0000"/>
                </a:solidFill>
              </a:rPr>
              <a:t>Scope Of Project</a:t>
            </a:r>
          </a:p>
        </p:txBody>
      </p:sp>
      <p:sp>
        <p:nvSpPr>
          <p:cNvPr id="3" name="Content Placeholder 2">
            <a:extLst>
              <a:ext uri="{FF2B5EF4-FFF2-40B4-BE49-F238E27FC236}">
                <a16:creationId xmlns:a16="http://schemas.microsoft.com/office/drawing/2014/main" id="{8CA9E2D5-AA78-4D69-9676-131A16EC830C}"/>
              </a:ext>
            </a:extLst>
          </p:cNvPr>
          <p:cNvSpPr>
            <a:spLocks noGrp="1"/>
          </p:cNvSpPr>
          <p:nvPr>
            <p:ph idx="1"/>
          </p:nvPr>
        </p:nvSpPr>
        <p:spPr/>
        <p:txBody>
          <a:bodyPr/>
          <a:lstStyle/>
          <a:p>
            <a:pPr marL="0" indent="0" algn="l" fontAlgn="t">
              <a:buNone/>
            </a:pPr>
            <a:r>
              <a:rPr lang="en-US" sz="2400" b="1" i="0" u="none" strike="noStrike" dirty="0">
                <a:effectLst/>
                <a:latin typeface="+mj-lt"/>
              </a:rPr>
              <a:t>1) Submit your Jupyter notebook analyzing twitter trends from the data provided. </a:t>
            </a:r>
            <a:r>
              <a:rPr lang="en-US" b="1" dirty="0">
                <a:latin typeface="+mj-lt"/>
              </a:rPr>
              <a:t>O</a:t>
            </a:r>
            <a:r>
              <a:rPr lang="en-US" sz="2400" b="1" i="0" u="none" strike="noStrike" dirty="0">
                <a:effectLst/>
                <a:latin typeface="+mj-lt"/>
              </a:rPr>
              <a:t>ur code will cover:</a:t>
            </a:r>
            <a:endParaRPr lang="en-US" sz="2400" b="0" i="0" u="none" strike="noStrike" dirty="0">
              <a:effectLst/>
              <a:latin typeface="+mj-lt"/>
            </a:endParaRPr>
          </a:p>
          <a:p>
            <a:pPr marL="0" indent="0" algn="l" fontAlgn="t">
              <a:buNone/>
            </a:pPr>
            <a:r>
              <a:rPr lang="en-US" sz="2400" b="0" i="0" u="none" strike="noStrike" dirty="0">
                <a:effectLst/>
                <a:latin typeface="+mj-lt"/>
              </a:rPr>
              <a:t>a) Generate a word cloud based on the tweets</a:t>
            </a:r>
          </a:p>
          <a:p>
            <a:pPr marL="0" indent="0" algn="l" fontAlgn="t">
              <a:buNone/>
            </a:pPr>
            <a:r>
              <a:rPr lang="en-US" sz="2400" b="0" i="0" u="none" strike="noStrike" dirty="0">
                <a:effectLst/>
                <a:latin typeface="+mj-lt"/>
              </a:rPr>
              <a:t>b) Show the relative popularity of the hashtags</a:t>
            </a:r>
          </a:p>
          <a:p>
            <a:pPr marL="0" indent="0" algn="l" fontAlgn="t">
              <a:buNone/>
            </a:pPr>
            <a:r>
              <a:rPr lang="en-US" sz="2400" b="0" i="0" u="none" strike="noStrike" dirty="0">
                <a:effectLst/>
                <a:latin typeface="+mj-lt"/>
              </a:rPr>
              <a:t>c) Show top 10 twitter handlers which </a:t>
            </a:r>
            <a:r>
              <a:rPr lang="en-US" dirty="0">
                <a:latin typeface="+mj-lt"/>
              </a:rPr>
              <a:t>were</a:t>
            </a:r>
            <a:r>
              <a:rPr lang="en-US" sz="2400" b="0" i="0" u="none" strike="noStrike" dirty="0">
                <a:effectLst/>
                <a:latin typeface="+mj-lt"/>
              </a:rPr>
              <a:t> most active.</a:t>
            </a:r>
          </a:p>
          <a:p>
            <a:pPr marL="0" indent="0">
              <a:buNone/>
            </a:pPr>
            <a:endParaRPr lang="en-US" dirty="0"/>
          </a:p>
        </p:txBody>
      </p:sp>
    </p:spTree>
    <p:extLst>
      <p:ext uri="{BB962C8B-B14F-4D97-AF65-F5344CB8AC3E}">
        <p14:creationId xmlns:p14="http://schemas.microsoft.com/office/powerpoint/2010/main" val="178758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67D0DA6-B271-4FB7-8A93-CE982B0A3E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6DC2A74A-DCF1-4536-A4E9-61537D342AC4}"/>
              </a:ext>
            </a:extLst>
          </p:cNvPr>
          <p:cNvSpPr>
            <a:spLocks noGrp="1"/>
          </p:cNvSpPr>
          <p:nvPr>
            <p:ph type="title"/>
          </p:nvPr>
        </p:nvSpPr>
        <p:spPr>
          <a:xfrm>
            <a:off x="460900" y="5847095"/>
            <a:ext cx="9601196" cy="1303867"/>
          </a:xfrm>
        </p:spPr>
        <p:txBody>
          <a:bodyPr>
            <a:normAutofit/>
          </a:bodyPr>
          <a:lstStyle/>
          <a:p>
            <a:r>
              <a:rPr lang="en-US" sz="2400" b="1" dirty="0">
                <a:latin typeface="Calibri" panose="020F0502020204030204" pitchFamily="34" charset="0"/>
                <a:cs typeface="Calibri" panose="020F0502020204030204" pitchFamily="34" charset="0"/>
              </a:rPr>
              <a:t>Distribution Of Number Of Tweets On the Basis Of States</a:t>
            </a:r>
          </a:p>
        </p:txBody>
      </p:sp>
    </p:spTree>
    <p:extLst>
      <p:ext uri="{BB962C8B-B14F-4D97-AF65-F5344CB8AC3E}">
        <p14:creationId xmlns:p14="http://schemas.microsoft.com/office/powerpoint/2010/main" val="3828429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51C7D-74E1-4FA4-A0DF-E5A264368F3E}"/>
              </a:ext>
            </a:extLst>
          </p:cNvPr>
          <p:cNvSpPr>
            <a:spLocks noGrp="1"/>
          </p:cNvSpPr>
          <p:nvPr>
            <p:ph idx="1"/>
          </p:nvPr>
        </p:nvSpPr>
        <p:spPr>
          <a:xfrm>
            <a:off x="710214" y="603682"/>
            <a:ext cx="10866268" cy="5646198"/>
          </a:xfrm>
        </p:spPr>
        <p:txBody>
          <a:bodyPr/>
          <a:lstStyle/>
          <a:p>
            <a:pPr marL="0" indent="0">
              <a:buNone/>
            </a:pPr>
            <a:r>
              <a:rPr lang="en-US" sz="2800" b="1" dirty="0">
                <a:solidFill>
                  <a:srgbClr val="FF0000"/>
                </a:solidFill>
                <a:latin typeface="Calibri-Bold"/>
              </a:rPr>
              <a:t>a) Generate a word cloud based on the tweets</a:t>
            </a:r>
          </a:p>
          <a:p>
            <a:pPr marL="0" indent="0">
              <a:buNone/>
            </a:pPr>
            <a:r>
              <a:rPr lang="en-US" sz="1800" b="1" dirty="0">
                <a:solidFill>
                  <a:srgbClr val="FF0000"/>
                </a:solidFill>
                <a:latin typeface="Calibri-Bold"/>
              </a:rPr>
              <a:t> </a:t>
            </a:r>
            <a:r>
              <a:rPr lang="en-US" sz="1400" i="0" dirty="0">
                <a:solidFill>
                  <a:schemeClr val="tx1"/>
                </a:solidFill>
                <a:effectLst/>
                <a:latin typeface="Arial" panose="020B0604020202020204" pitchFamily="34" charset="0"/>
              </a:rPr>
              <a:t>A tag cloud (word cloud or wordle or weighted list in visual design) is a novelty visual representation of text data, typically used to depict </a:t>
            </a:r>
            <a:r>
              <a:rPr lang="en-US" sz="1400" i="0" u="none" strike="noStrike" dirty="0">
                <a:solidFill>
                  <a:schemeClr val="tx1"/>
                </a:solidFill>
                <a:effectLst/>
                <a:latin typeface="Arial" panose="020B0604020202020204" pitchFamily="34" charset="0"/>
              </a:rPr>
              <a:t>keyword metadata (tags)</a:t>
            </a:r>
            <a:r>
              <a:rPr lang="en-US" sz="1400" i="0" dirty="0">
                <a:solidFill>
                  <a:schemeClr val="tx1"/>
                </a:solidFill>
                <a:effectLst/>
                <a:latin typeface="Arial" panose="020B0604020202020204" pitchFamily="34" charset="0"/>
              </a:rPr>
              <a:t> on websites, or to visualize free form text. Tags are usually single words, and the importance of each tag is shown with font size or color. This format is useful for quickly perceiving the most prominent terms to determine its relative prominence. Bigger term means greater weight.</a:t>
            </a:r>
          </a:p>
          <a:p>
            <a:pPr marL="0" indent="0">
              <a:buNone/>
            </a:pPr>
            <a:endParaRPr lang="en-US" sz="1400" dirty="0">
              <a:solidFill>
                <a:schemeClr val="tx1"/>
              </a:solidFill>
              <a:latin typeface="Arial" panose="020B0604020202020204" pitchFamily="34" charset="0"/>
            </a:endParaRPr>
          </a:p>
          <a:p>
            <a:pPr marL="0" indent="0">
              <a:buNone/>
            </a:pPr>
            <a:endParaRPr lang="en-US" sz="1400" dirty="0">
              <a:solidFill>
                <a:schemeClr val="tx1"/>
              </a:solidFill>
              <a:latin typeface="Calibri" panose="020F0502020204030204" pitchFamily="34" charset="0"/>
            </a:endParaRPr>
          </a:p>
        </p:txBody>
      </p:sp>
      <p:pic>
        <p:nvPicPr>
          <p:cNvPr id="9" name="Picture 8">
            <a:extLst>
              <a:ext uri="{FF2B5EF4-FFF2-40B4-BE49-F238E27FC236}">
                <a16:creationId xmlns:a16="http://schemas.microsoft.com/office/drawing/2014/main" id="{08C7B512-E55C-4D63-8B8C-59F4053F6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94" y="2396972"/>
            <a:ext cx="11212497" cy="4021584"/>
          </a:xfrm>
          <a:prstGeom prst="rect">
            <a:avLst/>
          </a:prstGeom>
        </p:spPr>
      </p:pic>
    </p:spTree>
    <p:extLst>
      <p:ext uri="{BB962C8B-B14F-4D97-AF65-F5344CB8AC3E}">
        <p14:creationId xmlns:p14="http://schemas.microsoft.com/office/powerpoint/2010/main" val="1376467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3A5F75-6E6B-4D85-AF69-8830EDA2F876}"/>
              </a:ext>
            </a:extLst>
          </p:cNvPr>
          <p:cNvSpPr>
            <a:spLocks noGrp="1"/>
          </p:cNvSpPr>
          <p:nvPr>
            <p:ph idx="1"/>
          </p:nvPr>
        </p:nvSpPr>
        <p:spPr>
          <a:xfrm>
            <a:off x="701336" y="665825"/>
            <a:ext cx="10777491" cy="5504156"/>
          </a:xfrm>
        </p:spPr>
        <p:txBody>
          <a:bodyPr/>
          <a:lstStyle/>
          <a:p>
            <a:pPr marL="0" indent="0">
              <a:buNone/>
            </a:pPr>
            <a:r>
              <a:rPr lang="en-US" sz="2800" b="1" dirty="0">
                <a:solidFill>
                  <a:srgbClr val="FF0000"/>
                </a:solidFill>
                <a:effectLst/>
                <a:latin typeface="Calibri-Bold"/>
              </a:rPr>
              <a:t>b) Show the relative popularity of the hashtags</a:t>
            </a:r>
          </a:p>
          <a:p>
            <a:pPr marL="0" indent="0">
              <a:buNone/>
            </a:pPr>
            <a:r>
              <a:rPr lang="en-US" sz="1800" b="1" dirty="0">
                <a:solidFill>
                  <a:schemeClr val="tx1"/>
                </a:solidFill>
                <a:latin typeface="Calibri-Bold"/>
              </a:rPr>
              <a:t>Total Number of Hashtags in dataset : 17908</a:t>
            </a:r>
          </a:p>
          <a:p>
            <a:pPr marL="0" indent="0">
              <a:buNone/>
            </a:pPr>
            <a:r>
              <a:rPr lang="en-US" sz="1800" b="1" dirty="0">
                <a:solidFill>
                  <a:schemeClr val="tx1"/>
                </a:solidFill>
                <a:latin typeface="Calibri-Bold"/>
              </a:rPr>
              <a:t>Total Number of Unique Hashtags in dataset : 11909</a:t>
            </a:r>
          </a:p>
          <a:p>
            <a:pPr marL="0" indent="0">
              <a:buNone/>
            </a:pPr>
            <a:r>
              <a:rPr lang="en-US" sz="1800" b="1" dirty="0">
                <a:solidFill>
                  <a:schemeClr val="tx1"/>
                </a:solidFill>
                <a:latin typeface="Calibri-Bold"/>
              </a:rPr>
              <a:t>We divided the popularity of hashtags into two categories –</a:t>
            </a:r>
          </a:p>
          <a:p>
            <a:pPr marL="0" indent="0">
              <a:buNone/>
            </a:pPr>
            <a:endParaRPr lang="en-US" sz="1800" b="1" dirty="0">
              <a:solidFill>
                <a:schemeClr val="tx1"/>
              </a:solidFill>
              <a:latin typeface="Calibri-Bold"/>
            </a:endParaRPr>
          </a:p>
          <a:p>
            <a:pPr marL="342900" indent="-342900">
              <a:buAutoNum type="arabicParenR"/>
            </a:pPr>
            <a:r>
              <a:rPr lang="en-US" sz="1800" b="1" dirty="0">
                <a:solidFill>
                  <a:schemeClr val="tx1"/>
                </a:solidFill>
                <a:latin typeface="Calibri-Bold"/>
              </a:rPr>
              <a:t>On the basis of number of counts of a hashtag</a:t>
            </a:r>
          </a:p>
          <a:p>
            <a:pPr marL="342900" indent="-342900">
              <a:buAutoNum type="arabicParenR"/>
            </a:pPr>
            <a:r>
              <a:rPr lang="en-US" sz="1800" b="1" dirty="0">
                <a:solidFill>
                  <a:schemeClr val="tx1"/>
                </a:solidFill>
                <a:latin typeface="Calibri-Bold"/>
              </a:rPr>
              <a:t>On the basis of number of retweets of a hashtag</a:t>
            </a:r>
          </a:p>
          <a:p>
            <a:pPr marL="0" indent="0">
              <a:buNone/>
            </a:pPr>
            <a:endParaRPr lang="en-US" sz="1800" b="1" dirty="0">
              <a:solidFill>
                <a:schemeClr val="tx1"/>
              </a:solidFill>
              <a:latin typeface="Calibri-Bold"/>
            </a:endParaRPr>
          </a:p>
          <a:p>
            <a:pPr marL="0" indent="0">
              <a:buNone/>
            </a:pPr>
            <a:r>
              <a:rPr lang="en-US" sz="1800" b="1" dirty="0">
                <a:solidFill>
                  <a:schemeClr val="tx1"/>
                </a:solidFill>
                <a:latin typeface="Calibri-Bold"/>
              </a:rPr>
              <a:t>     </a:t>
            </a:r>
          </a:p>
        </p:txBody>
      </p:sp>
    </p:spTree>
    <p:extLst>
      <p:ext uri="{BB962C8B-B14F-4D97-AF65-F5344CB8AC3E}">
        <p14:creationId xmlns:p14="http://schemas.microsoft.com/office/powerpoint/2010/main" val="3211527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5677C-C62A-424D-9CED-685E2BEE2868}"/>
              </a:ext>
            </a:extLst>
          </p:cNvPr>
          <p:cNvSpPr>
            <a:spLocks noGrp="1"/>
          </p:cNvSpPr>
          <p:nvPr>
            <p:ph idx="1"/>
          </p:nvPr>
        </p:nvSpPr>
        <p:spPr>
          <a:xfrm>
            <a:off x="683581" y="656948"/>
            <a:ext cx="10866268" cy="5530788"/>
          </a:xfrm>
        </p:spPr>
        <p:txBody>
          <a:bodyPr/>
          <a:lstStyle/>
          <a:p>
            <a:pPr marL="0" indent="0">
              <a:buNone/>
            </a:pPr>
            <a:r>
              <a:rPr lang="en-US" sz="2400" b="1" dirty="0">
                <a:solidFill>
                  <a:schemeClr val="accent1">
                    <a:lumMod val="75000"/>
                  </a:schemeClr>
                </a:solidFill>
                <a:latin typeface="Calibri-Bold"/>
              </a:rPr>
              <a:t>1) On the basis of number of counts of a hashtag</a:t>
            </a:r>
          </a:p>
          <a:p>
            <a:pPr marL="0" indent="0">
              <a:buNone/>
            </a:pPr>
            <a:r>
              <a:rPr lang="en-US" sz="1800" b="1" dirty="0">
                <a:solidFill>
                  <a:schemeClr val="tx1"/>
                </a:solidFill>
                <a:latin typeface="Calibri-Bold"/>
              </a:rPr>
              <a:t> </a:t>
            </a:r>
            <a:r>
              <a:rPr lang="en-US" sz="1800" b="1" dirty="0">
                <a:solidFill>
                  <a:srgbClr val="FF0000"/>
                </a:solidFill>
                <a:latin typeface="Calibri-Bold"/>
              </a:rPr>
              <a:t>#Corona</a:t>
            </a:r>
            <a:r>
              <a:rPr lang="en-US" sz="1800" b="1" dirty="0">
                <a:solidFill>
                  <a:schemeClr val="tx1"/>
                </a:solidFill>
                <a:latin typeface="Calibri-Bold"/>
              </a:rPr>
              <a:t> was the most popular tweet with a count of 641.</a:t>
            </a:r>
          </a:p>
        </p:txBody>
      </p:sp>
      <p:pic>
        <p:nvPicPr>
          <p:cNvPr id="7" name="Picture 6">
            <a:extLst>
              <a:ext uri="{FF2B5EF4-FFF2-40B4-BE49-F238E27FC236}">
                <a16:creationId xmlns:a16="http://schemas.microsoft.com/office/drawing/2014/main" id="{8EC488BC-3119-43AF-90F6-D58D996C7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78" y="2053243"/>
            <a:ext cx="11273044" cy="4338679"/>
          </a:xfrm>
          <a:prstGeom prst="rect">
            <a:avLst/>
          </a:prstGeom>
        </p:spPr>
      </p:pic>
    </p:spTree>
    <p:extLst>
      <p:ext uri="{BB962C8B-B14F-4D97-AF65-F5344CB8AC3E}">
        <p14:creationId xmlns:p14="http://schemas.microsoft.com/office/powerpoint/2010/main" val="412841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16527-EF7C-4B71-BDD3-DFF4504A773E}"/>
              </a:ext>
            </a:extLst>
          </p:cNvPr>
          <p:cNvSpPr>
            <a:spLocks noGrp="1"/>
          </p:cNvSpPr>
          <p:nvPr>
            <p:ph idx="1"/>
          </p:nvPr>
        </p:nvSpPr>
        <p:spPr>
          <a:xfrm>
            <a:off x="665826" y="639191"/>
            <a:ext cx="10892900" cy="5566299"/>
          </a:xfrm>
        </p:spPr>
        <p:txBody>
          <a:bodyPr/>
          <a:lstStyle/>
          <a:p>
            <a:pPr marL="0" indent="0">
              <a:buNone/>
            </a:pPr>
            <a:r>
              <a:rPr lang="en-US" sz="2400" b="1" dirty="0">
                <a:solidFill>
                  <a:schemeClr val="accent1">
                    <a:lumMod val="75000"/>
                  </a:schemeClr>
                </a:solidFill>
                <a:latin typeface="Calibri-Bold"/>
              </a:rPr>
              <a:t>2) On the basis of number of retweets of a hashtag</a:t>
            </a:r>
          </a:p>
          <a:p>
            <a:pPr marL="0" indent="0">
              <a:buNone/>
            </a:pPr>
            <a:r>
              <a:rPr lang="en-US" sz="1800" b="1" dirty="0">
                <a:solidFill>
                  <a:srgbClr val="FF0000"/>
                </a:solidFill>
                <a:latin typeface="Calibri-Bold"/>
              </a:rPr>
              <a:t>#COVID19CoronaStayHomeIndia</a:t>
            </a:r>
            <a:r>
              <a:rPr lang="en-US" sz="1800" b="1" dirty="0">
                <a:solidFill>
                  <a:schemeClr val="tx1"/>
                </a:solidFill>
                <a:latin typeface="Calibri-Bold"/>
              </a:rPr>
              <a:t> was the most popular hashtag as it had been tweeted 22.5K times.</a:t>
            </a:r>
          </a:p>
        </p:txBody>
      </p:sp>
      <p:pic>
        <p:nvPicPr>
          <p:cNvPr id="7" name="Picture 6">
            <a:extLst>
              <a:ext uri="{FF2B5EF4-FFF2-40B4-BE49-F238E27FC236}">
                <a16:creationId xmlns:a16="http://schemas.microsoft.com/office/drawing/2014/main" id="{8B996815-B6B8-4B8B-B27C-FEE7AE1B6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272" y="1757779"/>
            <a:ext cx="11232159" cy="4627205"/>
          </a:xfrm>
          <a:prstGeom prst="rect">
            <a:avLst/>
          </a:prstGeom>
        </p:spPr>
      </p:pic>
    </p:spTree>
    <p:extLst>
      <p:ext uri="{BB962C8B-B14F-4D97-AF65-F5344CB8AC3E}">
        <p14:creationId xmlns:p14="http://schemas.microsoft.com/office/powerpoint/2010/main" val="9753542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916</TotalTime>
  <Words>1086</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Calibri-Bold</vt:lpstr>
      <vt:lpstr>Corbel</vt:lpstr>
      <vt:lpstr>Garamond</vt:lpstr>
      <vt:lpstr>Organic</vt:lpstr>
      <vt:lpstr> TWITTER DATA ANALYSIS </vt:lpstr>
      <vt:lpstr>Covid-19 Pandemic</vt:lpstr>
      <vt:lpstr>Twitter-A Social Media For Revolution</vt:lpstr>
      <vt:lpstr>Scope Of Project</vt:lpstr>
      <vt:lpstr>Distribution Of Number Of Tweets On the Basis Of States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10 Twitter Handlers</vt:lpstr>
      <vt:lpstr>Tweets From 25th March-7th May</vt:lpstr>
      <vt:lpstr>Observation Table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TWITTER DATA ANALYSIS</dc:title>
  <dc:creator>Archit Jain</dc:creator>
  <cp:lastModifiedBy>Archit Jain</cp:lastModifiedBy>
  <cp:revision>77</cp:revision>
  <dcterms:created xsi:type="dcterms:W3CDTF">2021-03-07T18:37:36Z</dcterms:created>
  <dcterms:modified xsi:type="dcterms:W3CDTF">2021-03-12T15:22:43Z</dcterms:modified>
</cp:coreProperties>
</file>