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33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4" r:id="rId14"/>
    <p:sldId id="382" r:id="rId15"/>
    <p:sldId id="383" r:id="rId16"/>
    <p:sldId id="386" r:id="rId17"/>
    <p:sldId id="385" r:id="rId18"/>
    <p:sldId id="387" r:id="rId19"/>
    <p:sldId id="388" r:id="rId20"/>
    <p:sldId id="389" r:id="rId21"/>
    <p:sldId id="390" r:id="rId22"/>
    <p:sldId id="354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925D2-8EA2-4B9B-8478-A3C1808ED929}" v="4" dt="2025-03-13T01:31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03/13/2025</a:t>
            </a:r>
            <a:fld id="{990E4242-8CA0-457D-B3B1-7D78B4164321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/>
          <a:lstStyle/>
          <a:p>
            <a:r>
              <a:rPr lang="en-US" altLang="zh-CN" noProof="0" dirty="0"/>
              <a:t>Ad Hoc Insights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/>
          <a:lstStyle/>
          <a:p>
            <a:r>
              <a:rPr lang="en-US" altLang="zh-CN" dirty="0"/>
              <a:t>Consumer Goods</a:t>
            </a:r>
            <a:endParaRPr lang="zh-CN" altLang="en-US" dirty="0"/>
          </a:p>
        </p:txBody>
      </p:sp>
      <p:pic>
        <p:nvPicPr>
          <p:cNvPr id="8" name="Picture Placeholder 7" descr="One tall building modern style black and white.">
            <a:extLst>
              <a:ext uri="{FF2B5EF4-FFF2-40B4-BE49-F238E27FC236}">
                <a16:creationId xmlns:a16="http://schemas.microsoft.com/office/drawing/2014/main" id="{0F9DA6A8-7EF0-B97E-4260-4C35468693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2"/>
            <a:ext cx="4671295" cy="685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41FD-3593-DFB7-7AEF-19575C790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59658" y="6089333"/>
            <a:ext cx="2116137" cy="292994"/>
          </a:xfrm>
        </p:spPr>
        <p:txBody>
          <a:bodyPr/>
          <a:lstStyle/>
          <a:p>
            <a:r>
              <a:rPr lang="en-US" altLang="zh-CN" dirty="0"/>
              <a:t>Saksham Angane</a:t>
            </a:r>
            <a:endParaRPr lang="en-US" dirty="0"/>
          </a:p>
        </p:txBody>
      </p:sp>
      <p:pic>
        <p:nvPicPr>
          <p:cNvPr id="2" name="Picture Placeholder 7" descr="AI-generated image of a tall building modern style black and white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" b="27"/>
          <a:stretch/>
        </p:blipFill>
        <p:spPr>
          <a:xfrm>
            <a:off x="0" y="1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B9D8-E92C-3B35-55BB-5FD08CA8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0744-38C1-E57A-C124-FD9FEAFA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717900"/>
          </a:xfrm>
        </p:spPr>
        <p:txBody>
          <a:bodyPr/>
          <a:lstStyle/>
          <a:p>
            <a:pPr algn="l"/>
            <a:r>
              <a:rPr lang="en-GB" sz="1400" dirty="0"/>
              <a:t> 5.  Get the products that have the highest and lowest manufacturing costs. The final output should contain these fields,</a:t>
            </a:r>
            <a:br>
              <a:rPr lang="en-GB" sz="1400" dirty="0"/>
            </a:br>
            <a:r>
              <a:rPr lang="en-GB" sz="1400" dirty="0"/>
              <a:t> product_code, product  manufacturing_cost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FDBE-BB61-AF3E-A0C6-CF1085053F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00214" y="1090122"/>
            <a:ext cx="3914265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Products having the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manufacturing costs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CE761-1B9A-A9EA-E4A4-0ACD3E25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6" y="1857730"/>
            <a:ext cx="3658111" cy="61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058E07-6927-0473-AD78-7630DB1E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26" y="1995516"/>
            <a:ext cx="2648320" cy="214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02F998-7845-FB03-0E84-B1B5C3D3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215" y="1995516"/>
            <a:ext cx="2257740" cy="2172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3E2F37-92F1-DE4B-B4D9-A22615EB8821}"/>
              </a:ext>
            </a:extLst>
          </p:cNvPr>
          <p:cNvSpPr txBox="1"/>
          <p:nvPr/>
        </p:nvSpPr>
        <p:spPr>
          <a:xfrm>
            <a:off x="512306" y="4127303"/>
            <a:ext cx="67593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Mouse: AQ Master wired x1 Ms </a:t>
            </a:r>
            <a:r>
              <a:rPr lang="en-GB" b="1" dirty="0">
                <a:solidFill>
                  <a:srgbClr val="002060"/>
                </a:solidFill>
              </a:rPr>
              <a:t>(Variant: Standard 1) </a:t>
            </a:r>
            <a:r>
              <a:rPr lang="en-GB" dirty="0">
                <a:solidFill>
                  <a:srgbClr val="002060"/>
                </a:solidFill>
              </a:rPr>
              <a:t>has the lowest manufacturing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Personal Desktop: AQ Home Allin1  Gen2 (Variant: Plus 3) has the highest manufacturing cost</a:t>
            </a:r>
            <a:r>
              <a:rPr lang="en-GB" dirty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8ABD2-04F4-91CC-64F3-817E03DC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5886-EB22-0CD0-BDBA-C904A6BB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870300"/>
          </a:xfrm>
        </p:spPr>
        <p:txBody>
          <a:bodyPr/>
          <a:lstStyle/>
          <a:p>
            <a:pPr algn="l"/>
            <a:r>
              <a:rPr lang="en-GB" sz="1400" dirty="0"/>
              <a:t> 6.  Generate a report which contains the top 5 customers who received an  average high  pre_invoice_discount_pct  for the  fiscal  year 2021  and in the  Indian  market. The final output contains these fields: customer_code,  customer,  average_discount_percentage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FBEE-5F70-23E9-BEFD-28754673D0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715785" y="905435"/>
            <a:ext cx="3914265" cy="986118"/>
          </a:xfrm>
        </p:spPr>
        <p:txBody>
          <a:bodyPr/>
          <a:lstStyle/>
          <a:p>
            <a:r>
              <a:rPr lang="en-GB" sz="1800" b="1" i="0" dirty="0">
                <a:solidFill>
                  <a:srgbClr val="12239E"/>
                </a:solidFill>
                <a:effectLst/>
                <a:latin typeface="Calibri" panose="020F0502020204030204" pitchFamily="34" charset="0"/>
              </a:rPr>
              <a:t>Top 5 Indian</a:t>
            </a:r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 customers with </a:t>
            </a:r>
          </a:p>
          <a:p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highest average discount </a:t>
            </a:r>
          </a:p>
          <a:p>
            <a:r>
              <a:rPr lang="en-GB" sz="1800" b="0" i="0" dirty="0">
                <a:solidFill>
                  <a:srgbClr val="252423"/>
                </a:solidFill>
                <a:effectLst/>
                <a:latin typeface="Calibri" panose="020F0502020204030204" pitchFamily="34" charset="0"/>
              </a:rPr>
              <a:t>percentage for </a:t>
            </a:r>
            <a:r>
              <a:rPr lang="en-GB" sz="1800" b="1" i="0" dirty="0">
                <a:solidFill>
                  <a:srgbClr val="12239E"/>
                </a:solidFill>
                <a:effectLst/>
                <a:latin typeface="Calibri" panose="020F0502020204030204" pitchFamily="34" charset="0"/>
              </a:rPr>
              <a:t>FY 2021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8477CA-1002-0DA6-952D-00C544E89F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2306" y="3601748"/>
            <a:ext cx="7556876" cy="1254664"/>
          </a:xfrm>
        </p:spPr>
        <p:txBody>
          <a:bodyPr/>
          <a:lstStyle/>
          <a:p>
            <a:pPr algn="l"/>
            <a:r>
              <a:rPr lang="en-GB" sz="2000" b="1" dirty="0"/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The </a:t>
            </a:r>
            <a:r>
              <a:rPr lang="en-GB" sz="1800" b="1" dirty="0">
                <a:solidFill>
                  <a:srgbClr val="002060"/>
                </a:solidFill>
              </a:rPr>
              <a:t>largest</a:t>
            </a:r>
            <a:r>
              <a:rPr lang="en-GB" sz="1800" dirty="0">
                <a:solidFill>
                  <a:srgbClr val="002060"/>
                </a:solidFill>
              </a:rPr>
              <a:t> average pre-invoice discount was given to </a:t>
            </a:r>
            <a:r>
              <a:rPr lang="en-GB" sz="1800" b="1" dirty="0">
                <a:solidFill>
                  <a:srgbClr val="002060"/>
                </a:solidFill>
              </a:rPr>
              <a:t>Flipkart.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The </a:t>
            </a:r>
            <a:r>
              <a:rPr lang="en-GB" sz="1800" b="1" dirty="0">
                <a:solidFill>
                  <a:srgbClr val="002060"/>
                </a:solidFill>
              </a:rPr>
              <a:t>least</a:t>
            </a:r>
            <a:r>
              <a:rPr lang="en-GB" sz="1800" dirty="0">
                <a:solidFill>
                  <a:srgbClr val="002060"/>
                </a:solidFill>
              </a:rPr>
              <a:t> average pre-invoice discount was given to </a:t>
            </a:r>
            <a:r>
              <a:rPr lang="en-GB" sz="1800" b="1" dirty="0">
                <a:solidFill>
                  <a:srgbClr val="002060"/>
                </a:solidFill>
              </a:rPr>
              <a:t>Amazon.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562D6-C917-B270-042D-68FD020D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6" y="1377131"/>
            <a:ext cx="2772162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E9FA61-7838-5484-E86D-26593891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36" y="2039430"/>
            <a:ext cx="440116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3409-FF47-E7CE-46E2-264E219D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4D55-EA54-D083-43A6-5982EAC3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47" y="101003"/>
            <a:ext cx="10504000" cy="852370"/>
          </a:xfrm>
        </p:spPr>
        <p:txBody>
          <a:bodyPr/>
          <a:lstStyle/>
          <a:p>
            <a:pPr algn="l"/>
            <a:r>
              <a:rPr lang="en-GB" sz="1400" dirty="0"/>
              <a:t> 7.  Get the complete report of the Gross sales amount for the customer  “Atliq Exclusive”  for each month  .  This analysis helps to  get an idea of low and high-performing months and take strategic decisions.</a:t>
            </a:r>
            <a:br>
              <a:rPr lang="en-GB" sz="1400" dirty="0"/>
            </a:br>
            <a:r>
              <a:rPr lang="en-GB" sz="1400" dirty="0"/>
              <a:t>The final report contains these columns: Month, Year, Gross sales Amount 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10BE1-1062-A8A8-DBE3-9A1D87834C0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2376" y="3865054"/>
            <a:ext cx="5978163" cy="1636830"/>
          </a:xfrm>
        </p:spPr>
        <p:txBody>
          <a:bodyPr/>
          <a:lstStyle/>
          <a:p>
            <a:pPr algn="l"/>
            <a:r>
              <a:rPr lang="en-GB" sz="2000" b="1" dirty="0"/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The </a:t>
            </a:r>
            <a:r>
              <a:rPr lang="en-GB" sz="1800" b="1" dirty="0">
                <a:solidFill>
                  <a:srgbClr val="002060"/>
                </a:solidFill>
              </a:rPr>
              <a:t>lowest</a:t>
            </a:r>
            <a:r>
              <a:rPr lang="en-GB" sz="1800" dirty="0">
                <a:solidFill>
                  <a:srgbClr val="002060"/>
                </a:solidFill>
              </a:rPr>
              <a:t> Gross sales total for both fiscal years is in </a:t>
            </a:r>
            <a:r>
              <a:rPr lang="en-GB" sz="1800" b="1" dirty="0">
                <a:solidFill>
                  <a:srgbClr val="002060"/>
                </a:solidFill>
              </a:rPr>
              <a:t>March (2020).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The </a:t>
            </a:r>
            <a:r>
              <a:rPr lang="en-GB" sz="1800" b="1" dirty="0">
                <a:solidFill>
                  <a:srgbClr val="002060"/>
                </a:solidFill>
              </a:rPr>
              <a:t>highest</a:t>
            </a:r>
            <a:r>
              <a:rPr lang="en-GB" sz="1800" dirty="0">
                <a:solidFill>
                  <a:srgbClr val="002060"/>
                </a:solidFill>
              </a:rPr>
              <a:t> Gross sales total for both fiscal years is in </a:t>
            </a:r>
            <a:r>
              <a:rPr lang="en-GB" sz="1800" b="1" dirty="0">
                <a:solidFill>
                  <a:srgbClr val="002060"/>
                </a:solidFill>
              </a:rPr>
              <a:t>November (2020).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2060"/>
                </a:solidFill>
              </a:rPr>
              <a:t>73.8%</a:t>
            </a:r>
            <a:r>
              <a:rPr lang="en-GB" sz="1800" dirty="0">
                <a:solidFill>
                  <a:srgbClr val="002060"/>
                </a:solidFill>
              </a:rPr>
              <a:t> of the total Gross sales figure is in </a:t>
            </a:r>
            <a:r>
              <a:rPr lang="en-GB" sz="1800" b="1" dirty="0">
                <a:solidFill>
                  <a:srgbClr val="002060"/>
                </a:solidFill>
              </a:rPr>
              <a:t>FY 2021.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E2373-0628-9C97-0DE2-A33308F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55" y="895102"/>
            <a:ext cx="3495304" cy="536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94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42448-45F1-BA83-F794-059EEEEB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E087A-8D35-01D5-61CB-4D714ED0A8B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81475" y="4698461"/>
            <a:ext cx="1790525" cy="1254664"/>
          </a:xfrm>
        </p:spPr>
        <p:txBody>
          <a:bodyPr/>
          <a:lstStyle/>
          <a:p>
            <a:pPr algn="l"/>
            <a:r>
              <a:rPr lang="en-GB" sz="1800" b="1" dirty="0"/>
              <a:t>Reasons:</a:t>
            </a:r>
            <a:endParaRPr lang="en-GB" sz="16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COVID-19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Global Chip shortage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0B462-F445-37E3-63C7-F9BC511F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0" y="113444"/>
            <a:ext cx="10915475" cy="4292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0E1AA-3E97-645F-0C97-3191891B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56" y="4500847"/>
            <a:ext cx="5822820" cy="191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A57F-F53E-439E-1551-9908A1E3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E060-79D4-20D2-A136-69F1D12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8.  In which quarter of 2020, got the maximum </a:t>
            </a:r>
            <a:r>
              <a:rPr lang="en-GB" sz="1400" dirty="0" err="1"/>
              <a:t>total_sold_quantity</a:t>
            </a:r>
            <a:r>
              <a:rPr lang="en-GB" sz="1400" dirty="0"/>
              <a:t>? The final output contains these fields sorted by the </a:t>
            </a:r>
            <a:r>
              <a:rPr lang="en-GB" sz="1400" dirty="0" err="1"/>
              <a:t>total_sold_quantity</a:t>
            </a:r>
            <a:r>
              <a:rPr lang="en-GB" sz="1400" dirty="0"/>
              <a:t>, Quarter, </a:t>
            </a:r>
            <a:r>
              <a:rPr lang="en-GB" sz="1400" dirty="0" err="1"/>
              <a:t>total_sold_quantity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F77DE8-FADD-3CA7-D5C5-FA40ED62B3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9931" y="3429000"/>
            <a:ext cx="6844916" cy="2208845"/>
          </a:xfrm>
        </p:spPr>
        <p:txBody>
          <a:bodyPr/>
          <a:lstStyle/>
          <a:p>
            <a:pPr algn="l"/>
            <a:r>
              <a:rPr lang="en-GB" sz="2000" b="1" dirty="0"/>
              <a:t>Insights:</a:t>
            </a:r>
            <a:endParaRPr lang="en-GB" sz="2000" b="1" dirty="0">
              <a:solidFill>
                <a:srgbClr val="00206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2060"/>
                </a:solidFill>
              </a:rPr>
              <a:t>Quarter 1 </a:t>
            </a:r>
            <a:r>
              <a:rPr lang="en-GB" sz="1800" dirty="0">
                <a:solidFill>
                  <a:srgbClr val="002060"/>
                </a:solidFill>
              </a:rPr>
              <a:t>of FY2020 saw the most units sold overall, while </a:t>
            </a:r>
            <a:r>
              <a:rPr lang="en-GB" sz="1800" b="1" dirty="0">
                <a:solidFill>
                  <a:srgbClr val="002060"/>
                </a:solidFill>
              </a:rPr>
              <a:t>Quarter 3</a:t>
            </a:r>
            <a:r>
              <a:rPr lang="en-GB" sz="1800" dirty="0">
                <a:solidFill>
                  <a:srgbClr val="002060"/>
                </a:solidFill>
              </a:rPr>
              <a:t> had the fewest.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The highest and lowest overall sold quantity is in </a:t>
            </a:r>
            <a:r>
              <a:rPr lang="en-GB" sz="1800" b="1" dirty="0">
                <a:solidFill>
                  <a:srgbClr val="002060"/>
                </a:solidFill>
              </a:rPr>
              <a:t>December</a:t>
            </a:r>
            <a:r>
              <a:rPr lang="en-GB" sz="1800" dirty="0">
                <a:solidFill>
                  <a:srgbClr val="002060"/>
                </a:solidFill>
              </a:rPr>
              <a:t> and </a:t>
            </a:r>
            <a:r>
              <a:rPr lang="en-GB" sz="1800" b="1" dirty="0">
                <a:solidFill>
                  <a:srgbClr val="002060"/>
                </a:solidFill>
              </a:rPr>
              <a:t>March.</a:t>
            </a:r>
            <a:r>
              <a:rPr lang="en-GB" sz="1800" dirty="0">
                <a:solidFill>
                  <a:srgbClr val="002060"/>
                </a:solidFill>
              </a:rPr>
              <a:t> Quarter 1 accounts for approximately </a:t>
            </a:r>
            <a:r>
              <a:rPr lang="en-GB" sz="1800" b="1" dirty="0">
                <a:solidFill>
                  <a:srgbClr val="002060"/>
                </a:solidFill>
              </a:rPr>
              <a:t>34%</a:t>
            </a:r>
            <a:r>
              <a:rPr lang="en-GB" sz="1800" dirty="0">
                <a:solidFill>
                  <a:srgbClr val="002060"/>
                </a:solidFill>
              </a:rPr>
              <a:t> of the total sold quantity for FY2020</a:t>
            </a: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B5AB6-E724-B6BD-001B-1FEA22F2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1" y="1463343"/>
            <a:ext cx="2642142" cy="1079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413716-AAD7-AE44-D1F4-70D6DF2D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41" y="818786"/>
            <a:ext cx="4658375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00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E8CF-FB82-6D61-7258-84D40A70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1557-01E6-F7C8-82E2-0E2630D7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044" y="524353"/>
            <a:ext cx="4343911" cy="598394"/>
          </a:xfrm>
        </p:spPr>
        <p:txBody>
          <a:bodyPr/>
          <a:lstStyle/>
          <a:p>
            <a:pPr algn="l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Total sold quantity in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2020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D9679-CC03-A693-64E7-C403645E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66549"/>
            <a:ext cx="902143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2AF9-D3D3-B88E-A3C7-BFFF7491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B62C-F787-51BB-76C7-73392932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9.  Which channel helped to bring more gross sales in the fiscal year 2021 and the percentage of contribution?  The final output  contains these fields: channel, </a:t>
            </a:r>
            <a:r>
              <a:rPr lang="en-GB" sz="1400" dirty="0" err="1"/>
              <a:t>gross_sales_mln</a:t>
            </a:r>
            <a:r>
              <a:rPr lang="en-GB" sz="1400" dirty="0"/>
              <a:t>, percentage 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B682-3FDA-DBB2-3E64-8ED51DA77A4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1995" y="1184633"/>
            <a:ext cx="3914265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Gross sales and contribution percentages by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 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5F371-7E39-2D19-7BD0-A0EE985E962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7297" y="3433138"/>
            <a:ext cx="6162115" cy="1392615"/>
          </a:xfrm>
        </p:spPr>
        <p:txBody>
          <a:bodyPr/>
          <a:lstStyle/>
          <a:p>
            <a:pPr algn="l"/>
            <a:r>
              <a:rPr lang="en-GB" sz="2000" b="1" dirty="0"/>
              <a:t>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Channel: </a:t>
            </a:r>
            <a:r>
              <a:rPr lang="en-GB" sz="1800" b="1" dirty="0">
                <a:solidFill>
                  <a:srgbClr val="002060"/>
                </a:solidFill>
              </a:rPr>
              <a:t>"Retailer"</a:t>
            </a:r>
            <a:r>
              <a:rPr lang="en-GB" sz="1800" dirty="0">
                <a:solidFill>
                  <a:srgbClr val="002060"/>
                </a:solidFill>
              </a:rPr>
              <a:t> helped bring maximum sales to the company with </a:t>
            </a:r>
            <a:r>
              <a:rPr lang="en-GB" sz="1800" b="1" dirty="0">
                <a:solidFill>
                  <a:srgbClr val="002060"/>
                </a:solidFill>
              </a:rPr>
              <a:t>73.22%</a:t>
            </a:r>
            <a:r>
              <a:rPr lang="en-GB" sz="1800" dirty="0">
                <a:solidFill>
                  <a:srgbClr val="002060"/>
                </a:solidFill>
              </a:rPr>
              <a:t> as the contribution percentage.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Channel: </a:t>
            </a:r>
            <a:r>
              <a:rPr lang="en-GB" sz="1800" b="1" dirty="0">
                <a:solidFill>
                  <a:srgbClr val="002060"/>
                </a:solidFill>
              </a:rPr>
              <a:t>"Distributor"</a:t>
            </a:r>
            <a:r>
              <a:rPr lang="en-GB" sz="1800" dirty="0">
                <a:solidFill>
                  <a:srgbClr val="002060"/>
                </a:solidFill>
              </a:rPr>
              <a:t> makes the least contribution at a percentage of </a:t>
            </a:r>
            <a:r>
              <a:rPr lang="en-GB" sz="1800" b="1" dirty="0">
                <a:solidFill>
                  <a:srgbClr val="002060"/>
                </a:solidFill>
              </a:rPr>
              <a:t>11.31%.</a:t>
            </a:r>
            <a:endParaRPr lang="en-IN" sz="1800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8C9CB-1FC8-3897-0468-96E340BA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1" y="1163775"/>
            <a:ext cx="3716689" cy="868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D53CE-2C7A-335C-61C9-B834445B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72" t="10505" r="4282" b="7069"/>
          <a:stretch/>
        </p:blipFill>
        <p:spPr>
          <a:xfrm>
            <a:off x="6311153" y="1863438"/>
            <a:ext cx="5695950" cy="28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9178-E02A-9890-D0EC-91D6D1B3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6ED2-6328-F356-8D83-5B52C350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31" y="107200"/>
            <a:ext cx="10504000" cy="598394"/>
          </a:xfrm>
        </p:spPr>
        <p:txBody>
          <a:bodyPr/>
          <a:lstStyle/>
          <a:p>
            <a:pPr algn="l"/>
            <a:r>
              <a:rPr lang="en-GB" sz="1400" dirty="0"/>
              <a:t> 10.  Get the Top 3 products in each division that have a high total_sold_quantity in the </a:t>
            </a:r>
            <a:r>
              <a:rPr lang="en-GB" sz="1400" dirty="0" err="1"/>
              <a:t>fiscal_year</a:t>
            </a:r>
            <a:r>
              <a:rPr lang="en-GB" sz="1400" dirty="0"/>
              <a:t> 2021? The final output contains these fields: division,  product_code  product  total_sold_quantity  rank_order 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28552F-F546-91B9-64C3-1D7CA9041D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9931" y="3986585"/>
            <a:ext cx="6894246" cy="1392615"/>
          </a:xfrm>
        </p:spPr>
        <p:txBody>
          <a:bodyPr/>
          <a:lstStyle/>
          <a:p>
            <a:pPr algn="l"/>
            <a:r>
              <a:rPr lang="en-GB" sz="2000" b="1" dirty="0"/>
              <a:t>Insight:</a:t>
            </a:r>
            <a:endParaRPr lang="en-GB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Every division has a product with </a:t>
            </a:r>
            <a:r>
              <a:rPr lang="en-GB" sz="1800" b="1" dirty="0">
                <a:solidFill>
                  <a:srgbClr val="002060"/>
                </a:solidFill>
              </a:rPr>
              <a:t>different variants</a:t>
            </a:r>
            <a:r>
              <a:rPr lang="en-GB" sz="1800" dirty="0">
                <a:solidFill>
                  <a:srgbClr val="002060"/>
                </a:solidFill>
              </a:rPr>
              <a:t> that appears </a:t>
            </a:r>
            <a:r>
              <a:rPr lang="en-GB" sz="1800" b="1" dirty="0">
                <a:solidFill>
                  <a:srgbClr val="002060"/>
                </a:solidFill>
              </a:rPr>
              <a:t>twice</a:t>
            </a:r>
            <a:r>
              <a:rPr lang="en-GB" sz="1800" dirty="0">
                <a:solidFill>
                  <a:srgbClr val="002060"/>
                </a:solidFill>
              </a:rPr>
              <a:t> in the top three products by division list.</a:t>
            </a: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73357-3B93-5E07-BA0D-942E015E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1" y="1184183"/>
            <a:ext cx="5879191" cy="21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8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C48AE-F524-F015-2F9B-C39A5BE5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61" r="14815"/>
          <a:stretch/>
        </p:blipFill>
        <p:spPr>
          <a:xfrm>
            <a:off x="419099" y="71125"/>
            <a:ext cx="3276601" cy="3129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E4E30-3C11-FB2C-D07A-D26A3B11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78" r="6473"/>
          <a:stretch/>
        </p:blipFill>
        <p:spPr>
          <a:xfrm>
            <a:off x="3781426" y="1480999"/>
            <a:ext cx="3848100" cy="3648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3599E-C199-976D-F334-01821726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71" t="7285" r="9036" b="10826"/>
          <a:stretch/>
        </p:blipFill>
        <p:spPr>
          <a:xfrm>
            <a:off x="7629526" y="3076575"/>
            <a:ext cx="3859777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105E-4242-0A22-3A7F-28B9B56F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A2B1F-3AF6-F23D-ACFD-50538FF73D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6753" y="1721224"/>
            <a:ext cx="9057239" cy="37651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Atliq Hardware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(fictitious corporation) is one of the major computer hardware manufacturers in India, with a strong presence in other 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Nevertheless, the management did note that they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have sufficient insights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make prompt, wise, and data-informed judgments.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Plan to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the data analytics team by adding junior data analysts.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assess candidates, Data analytics director, Tony Sharma plans to conduct a 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challenge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evaluate both tech and soft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company seeks insights for </a:t>
            </a:r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ad hoc requests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5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4710-E4EF-0C21-9CBB-A3ACE91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610" y="125506"/>
            <a:ext cx="3664675" cy="1132258"/>
          </a:xfrm>
        </p:spPr>
        <p:txBody>
          <a:bodyPr/>
          <a:lstStyle/>
          <a:p>
            <a:r>
              <a:rPr lang="en-IN" dirty="0"/>
              <a:t>Company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83E14-F2D9-6D4D-95B0-F740878B1F63}"/>
              </a:ext>
            </a:extLst>
          </p:cNvPr>
          <p:cNvSpPr txBox="1"/>
          <p:nvPr/>
        </p:nvSpPr>
        <p:spPr>
          <a:xfrm>
            <a:off x="1668665" y="977042"/>
            <a:ext cx="747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Atliq Hardware is a computer hardware and accessory manufacturer.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3B644-7667-F78A-38C4-950313F9D616}"/>
              </a:ext>
            </a:extLst>
          </p:cNvPr>
          <p:cNvSpPr txBox="1"/>
          <p:nvPr/>
        </p:nvSpPr>
        <p:spPr>
          <a:xfrm>
            <a:off x="8522180" y="1462495"/>
            <a:ext cx="1900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Outer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DE7AB-AED6-0C9A-7608-77A3EB775A65}"/>
              </a:ext>
            </a:extLst>
          </p:cNvPr>
          <p:cNvSpPr txBox="1"/>
          <p:nvPr/>
        </p:nvSpPr>
        <p:spPr>
          <a:xfrm>
            <a:off x="8782157" y="2820768"/>
            <a:ext cx="1380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Mid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Segment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EE08C-FCE8-9877-7E66-47DBF6DF4082}"/>
              </a:ext>
            </a:extLst>
          </p:cNvPr>
          <p:cNvSpPr txBox="1"/>
          <p:nvPr/>
        </p:nvSpPr>
        <p:spPr>
          <a:xfrm>
            <a:off x="8749552" y="4453520"/>
            <a:ext cx="1586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Inner Circle:</a:t>
            </a:r>
          </a:p>
          <a:p>
            <a:pPr algn="ctr"/>
            <a:r>
              <a:rPr lang="en-IN" dirty="0">
                <a:solidFill>
                  <a:schemeClr val="accent1"/>
                </a:solidFill>
              </a:rPr>
              <a:t>Division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A19F41C9-7212-E9A9-5395-0D66CB463A60}"/>
              </a:ext>
            </a:extLst>
          </p:cNvPr>
          <p:cNvSpPr/>
          <p:nvPr/>
        </p:nvSpPr>
        <p:spPr>
          <a:xfrm>
            <a:off x="9215718" y="3693459"/>
            <a:ext cx="654423" cy="64633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5CD253-8543-D32F-17B6-27267326719B}"/>
              </a:ext>
            </a:extLst>
          </p:cNvPr>
          <p:cNvSpPr/>
          <p:nvPr/>
        </p:nvSpPr>
        <p:spPr>
          <a:xfrm>
            <a:off x="9145229" y="2108826"/>
            <a:ext cx="654423" cy="646331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1DCED-9068-E430-E875-075EA6C1C7A1}"/>
              </a:ext>
            </a:extLst>
          </p:cNvPr>
          <p:cNvSpPr txBox="1"/>
          <p:nvPr/>
        </p:nvSpPr>
        <p:spPr>
          <a:xfrm>
            <a:off x="0" y="1833495"/>
            <a:ext cx="3550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Fiscal Year</a:t>
            </a: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September 2019 – August 2020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FY 2020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September 2020 – August 2021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	FY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0324C-7431-1F9D-2511-D4904245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9" r="4252"/>
          <a:stretch/>
        </p:blipFill>
        <p:spPr>
          <a:xfrm>
            <a:off x="3208166" y="1462495"/>
            <a:ext cx="4918341" cy="50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2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4301-D474-5B4E-307F-9C8D70AC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188" y="80681"/>
            <a:ext cx="4149341" cy="544722"/>
          </a:xfrm>
        </p:spPr>
        <p:txBody>
          <a:bodyPr/>
          <a:lstStyle/>
          <a:p>
            <a:r>
              <a:rPr lang="en-IN" dirty="0"/>
              <a:t>Company’s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20D0-C351-5006-C8A4-029B929F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8" y="0"/>
            <a:ext cx="1008133" cy="47602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16251-F09B-1FC2-A8C6-DF2C511EE237}"/>
              </a:ext>
            </a:extLst>
          </p:cNvPr>
          <p:cNvSpPr txBox="1"/>
          <p:nvPr/>
        </p:nvSpPr>
        <p:spPr>
          <a:xfrm>
            <a:off x="742644" y="4401672"/>
            <a:ext cx="86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AC9D5-F883-016D-E991-3627E2F2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53" y="742575"/>
            <a:ext cx="3124636" cy="5372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F6D94F-9059-1F7D-4D3C-88F158610064}"/>
              </a:ext>
            </a:extLst>
          </p:cNvPr>
          <p:cNvSpPr txBox="1"/>
          <p:nvPr/>
        </p:nvSpPr>
        <p:spPr>
          <a:xfrm>
            <a:off x="3336188" y="5746093"/>
            <a:ext cx="130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Latin 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86772-E68E-BBE3-32AE-CAE229E5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4"/>
          <a:stretch/>
        </p:blipFill>
        <p:spPr>
          <a:xfrm>
            <a:off x="4637498" y="742575"/>
            <a:ext cx="3862378" cy="54395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A69D0-7F0D-8E36-6449-A57B8B492A4F}"/>
              </a:ext>
            </a:extLst>
          </p:cNvPr>
          <p:cNvSpPr txBox="1"/>
          <p:nvPr/>
        </p:nvSpPr>
        <p:spPr>
          <a:xfrm>
            <a:off x="8150457" y="5794847"/>
            <a:ext cx="13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A57512-118C-9654-BC83-C7E605F43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385" y="353042"/>
            <a:ext cx="3464290" cy="3663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0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8031-8D56-0145-EACA-F634135D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070" y="88924"/>
            <a:ext cx="6139506" cy="735829"/>
          </a:xfrm>
        </p:spPr>
        <p:txBody>
          <a:bodyPr/>
          <a:lstStyle/>
          <a:p>
            <a:r>
              <a:rPr lang="en-IN" dirty="0"/>
              <a:t>Data, Requests and 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DA0992-79EE-C4F5-9F52-7189AE909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59" y="932328"/>
            <a:ext cx="6544235" cy="50202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D2D6DE-D659-B3D8-3904-44D083A0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77" y="627530"/>
            <a:ext cx="2770908" cy="358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0458B5-A525-D35E-318C-5E47C7322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8845" y="1954306"/>
            <a:ext cx="2590801" cy="3998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DF9C8E-766B-7349-8F51-36943DE01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75" y="4590016"/>
            <a:ext cx="2585224" cy="13356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565023-0062-2563-252F-A5F52AAFD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2" y="5922326"/>
            <a:ext cx="3435091" cy="8467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4832F2-1C51-DA06-86CA-BC47FA0EBE90}"/>
              </a:ext>
            </a:extLst>
          </p:cNvPr>
          <p:cNvSpPr txBox="1"/>
          <p:nvPr/>
        </p:nvSpPr>
        <p:spPr>
          <a:xfrm>
            <a:off x="1050244" y="6161035"/>
            <a:ext cx="3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For Analysis and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284324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DD53-93AE-BE5E-01B2-3190401AF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B1D8B-454F-CF34-CDAA-A83DFA5F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984" y="1559859"/>
            <a:ext cx="6247829" cy="4742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195F4-7458-499B-D476-8B03AC57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88924"/>
            <a:ext cx="10999694" cy="735829"/>
          </a:xfrm>
        </p:spPr>
        <p:txBody>
          <a:bodyPr/>
          <a:lstStyle/>
          <a:p>
            <a:r>
              <a:rPr lang="en-IN" sz="1600" dirty="0"/>
              <a:t>1.</a:t>
            </a:r>
            <a:r>
              <a:rPr lang="en-GB" sz="1600" dirty="0"/>
              <a:t> Provide the list of markets in which customer "Atliq  Exclusive"  operates its  business in the  APAC  region. 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C2DE0-6939-89A5-B6EF-371B72F6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7" y="1450749"/>
            <a:ext cx="1837765" cy="3175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DF636-6211-9688-0E8F-D6D61DEE8CC4}"/>
              </a:ext>
            </a:extLst>
          </p:cNvPr>
          <p:cNvSpPr txBox="1"/>
          <p:nvPr/>
        </p:nvSpPr>
        <p:spPr>
          <a:xfrm>
            <a:off x="8785413" y="2051385"/>
            <a:ext cx="22456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  Atliq Exclusives 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marketing countries in 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        APAC region</a:t>
            </a:r>
          </a:p>
        </p:txBody>
      </p:sp>
    </p:spTree>
    <p:extLst>
      <p:ext uri="{BB962C8B-B14F-4D97-AF65-F5344CB8AC3E}">
        <p14:creationId xmlns:p14="http://schemas.microsoft.com/office/powerpoint/2010/main" val="40864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3460-8A38-A850-F2E5-732560EBF8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12" y="2566178"/>
            <a:ext cx="4391638" cy="3572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46D2E-EC86-E9E4-DC15-08C53108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52400"/>
            <a:ext cx="9237036" cy="1132258"/>
          </a:xfrm>
        </p:spPr>
        <p:txBody>
          <a:bodyPr/>
          <a:lstStyle/>
          <a:p>
            <a:r>
              <a:rPr lang="en-GB" sz="1400" dirty="0"/>
              <a:t>2.What is the percentage of unique product increase in 2021 vs. 2020? The final output contains these fields,</a:t>
            </a:r>
            <a:br>
              <a:rPr lang="en-GB" sz="1400" dirty="0"/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unique_products_2020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unique_products_2021</a:t>
            </a:r>
            <a:b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percentage_chg </a:t>
            </a:r>
            <a:endParaRPr lang="en-IN" sz="11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FE1A-9378-9542-379D-4C4CF1D9D5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704985" y="573741"/>
            <a:ext cx="3914265" cy="890211"/>
          </a:xfrm>
        </p:spPr>
        <p:txBody>
          <a:bodyPr/>
          <a:lstStyle/>
          <a:p>
            <a:r>
              <a:rPr lang="en-IN" dirty="0"/>
              <a:t>Unique products 2020</a:t>
            </a:r>
          </a:p>
          <a:p>
            <a:r>
              <a:rPr lang="en-IN" dirty="0">
                <a:solidFill>
                  <a:srgbClr val="0070C0"/>
                </a:solidFill>
              </a:rPr>
              <a:t>Vs</a:t>
            </a:r>
          </a:p>
          <a:p>
            <a:r>
              <a:rPr lang="en-IN" dirty="0"/>
              <a:t>Unique products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AAD1-0168-59AA-9BFD-0BF67BE6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0" y="2175598"/>
            <a:ext cx="3791479" cy="390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402344-4F8F-8555-0BAA-D35E6255B057}"/>
              </a:ext>
            </a:extLst>
          </p:cNvPr>
          <p:cNvSpPr/>
          <p:nvPr/>
        </p:nvSpPr>
        <p:spPr>
          <a:xfrm>
            <a:off x="9197790" y="3039035"/>
            <a:ext cx="394447" cy="7799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7CCC1A-4490-8FC6-0ADF-21465DEB9DDE}"/>
              </a:ext>
            </a:extLst>
          </p:cNvPr>
          <p:cNvCxnSpPr/>
          <p:nvPr/>
        </p:nvCxnSpPr>
        <p:spPr>
          <a:xfrm>
            <a:off x="8211671" y="3343835"/>
            <a:ext cx="986117" cy="0"/>
          </a:xfrm>
          <a:prstGeom prst="line">
            <a:avLst/>
          </a:prstGeom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9E95CA-7C7A-B15F-B2C8-E70E14A4DDB6}"/>
              </a:ext>
            </a:extLst>
          </p:cNvPr>
          <p:cNvSpPr txBox="1"/>
          <p:nvPr/>
        </p:nvSpPr>
        <p:spPr>
          <a:xfrm>
            <a:off x="6840071" y="3074894"/>
            <a:ext cx="148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Percentage </a:t>
            </a:r>
          </a:p>
          <a:p>
            <a:r>
              <a:rPr lang="en-IN" sz="1400" dirty="0"/>
              <a:t>change </a:t>
            </a:r>
            <a:r>
              <a:rPr lang="en-IN" sz="1400" dirty="0">
                <a:solidFill>
                  <a:srgbClr val="0070C0"/>
                </a:solidFill>
              </a:rPr>
              <a:t>33.33%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15B53-CDE0-7698-D4D2-1983D60A5168}"/>
              </a:ext>
            </a:extLst>
          </p:cNvPr>
          <p:cNvSpPr txBox="1"/>
          <p:nvPr/>
        </p:nvSpPr>
        <p:spPr>
          <a:xfrm>
            <a:off x="9224681" y="3074895"/>
            <a:ext cx="38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850EB-C827-DBD7-92DB-6880D460F684}"/>
              </a:ext>
            </a:extLst>
          </p:cNvPr>
          <p:cNvSpPr txBox="1"/>
          <p:nvPr/>
        </p:nvSpPr>
        <p:spPr>
          <a:xfrm>
            <a:off x="572750" y="4389690"/>
            <a:ext cx="49126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Insight:</a:t>
            </a:r>
            <a:endParaRPr lang="en-IN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Demand and production both </a:t>
            </a:r>
            <a:r>
              <a:rPr lang="en-IN" b="1" dirty="0">
                <a:solidFill>
                  <a:srgbClr val="002060"/>
                </a:solidFill>
              </a:rPr>
              <a:t>increased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7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0EDA-18D6-30B9-DEF0-6639908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E689-7D30-291D-3E80-81B6B5D8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57" y="241324"/>
            <a:ext cx="10837013" cy="556535"/>
          </a:xfrm>
        </p:spPr>
        <p:txBody>
          <a:bodyPr/>
          <a:lstStyle/>
          <a:p>
            <a:pPr algn="l"/>
            <a:r>
              <a:rPr lang="en-GB" sz="1400" dirty="0"/>
              <a:t> 3.  Provide a report with all the unique product counts for each  segment  and  sort them in descending order of product counts. The final output contains  2 fields: segment, </a:t>
            </a:r>
            <a:r>
              <a:rPr lang="en-GB" sz="1400" dirty="0" err="1"/>
              <a:t>product_count</a:t>
            </a:r>
            <a:br>
              <a:rPr lang="en-GB" sz="1400" dirty="0"/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B84C-73E3-4E3B-BC8A-E59745A8F6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65577" y="874369"/>
            <a:ext cx="4388448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count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CD2511-6582-BA38-A487-3B76EEC024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2657" y="3863790"/>
            <a:ext cx="6422883" cy="1448175"/>
          </a:xfrm>
        </p:spPr>
        <p:txBody>
          <a:bodyPr/>
          <a:lstStyle/>
          <a:p>
            <a:pPr algn="l"/>
            <a:r>
              <a:rPr lang="en-GB" sz="2000" b="1" dirty="0"/>
              <a:t>Insights:</a:t>
            </a:r>
            <a:endParaRPr lang="en-GB" sz="2000" b="1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Segments: notebooks, accessories, and peripherals are showing </a:t>
            </a:r>
            <a:r>
              <a:rPr lang="en-GB" sz="1800" b="1" dirty="0">
                <a:solidFill>
                  <a:srgbClr val="002060"/>
                </a:solidFill>
              </a:rPr>
              <a:t>significant manufacturing growth</a:t>
            </a:r>
            <a:r>
              <a:rPr lang="en-GB" sz="1800" dirty="0">
                <a:solidFill>
                  <a:srgbClr val="002060"/>
                </a:solidFill>
              </a:rPr>
              <a:t> as compared to desktops, storage, and networking.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2060"/>
                </a:solidFill>
              </a:rPr>
              <a:t>Notebooks, accessories, and peripherals constitute </a:t>
            </a:r>
            <a:r>
              <a:rPr lang="en-GB" sz="1800" b="1" dirty="0">
                <a:solidFill>
                  <a:srgbClr val="002060"/>
                </a:solidFill>
              </a:rPr>
              <a:t>83%</a:t>
            </a:r>
            <a:r>
              <a:rPr lang="en-GB" sz="1800" dirty="0">
                <a:solidFill>
                  <a:srgbClr val="002060"/>
                </a:solidFill>
              </a:rPr>
              <a:t> of the total manufactured product.</a:t>
            </a: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6A477-9EC2-DFCC-DE4B-3ADCA96C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7" y="1283326"/>
            <a:ext cx="2620641" cy="1710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5E953-D615-0C45-CA4A-0B4DCE97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405" y="1600577"/>
            <a:ext cx="4486901" cy="3124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3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6993-F5D4-23D5-ACF7-2DFBAAB6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6064-26DD-E445-5F77-FFFA0CF4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06" y="88924"/>
            <a:ext cx="10504000" cy="789199"/>
          </a:xfrm>
        </p:spPr>
        <p:txBody>
          <a:bodyPr/>
          <a:lstStyle/>
          <a:p>
            <a:pPr algn="l"/>
            <a:r>
              <a:rPr lang="en-GB" sz="1400" dirty="0"/>
              <a:t>4.  Follow-up: Which segment had the most increase in unique products in  2021 vs 2020? The final output contains these fields, segment, product_count_2020,  product_count_2021, difference</a:t>
            </a: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C9CB-609C-EBF5-7F9B-6635791D4E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28913" y="1102846"/>
            <a:ext cx="3125371" cy="51584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Unique product difference per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from 2020 to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83B5B-BF18-6ED3-13BE-1EC55763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6" y="1293253"/>
            <a:ext cx="3553276" cy="158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BE9671-0A4F-E6A5-105F-20DC02A3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6" r="5939"/>
          <a:stretch/>
        </p:blipFill>
        <p:spPr>
          <a:xfrm>
            <a:off x="7055225" y="2166899"/>
            <a:ext cx="4069977" cy="2896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B19CBA-1B81-D4A8-538A-143DF56C202F}"/>
              </a:ext>
            </a:extLst>
          </p:cNvPr>
          <p:cNvSpPr txBox="1"/>
          <p:nvPr/>
        </p:nvSpPr>
        <p:spPr>
          <a:xfrm>
            <a:off x="512307" y="3942005"/>
            <a:ext cx="65429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Insights: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Accessories</a:t>
            </a:r>
            <a:r>
              <a:rPr lang="en-GB" dirty="0">
                <a:solidFill>
                  <a:srgbClr val="002060"/>
                </a:solidFill>
              </a:rPr>
              <a:t> had the </a:t>
            </a:r>
            <a:r>
              <a:rPr lang="en-GB" b="1" dirty="0">
                <a:solidFill>
                  <a:srgbClr val="002060"/>
                </a:solidFill>
              </a:rPr>
              <a:t>largest</a:t>
            </a:r>
            <a:r>
              <a:rPr lang="en-GB" dirty="0">
                <a:solidFill>
                  <a:srgbClr val="002060"/>
                </a:solidFill>
              </a:rPr>
              <a:t> increase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060"/>
                </a:solidFill>
              </a:rPr>
              <a:t>Storage and networking</a:t>
            </a:r>
            <a:r>
              <a:rPr lang="en-GB" dirty="0">
                <a:solidFill>
                  <a:srgbClr val="002060"/>
                </a:solidFill>
              </a:rPr>
              <a:t> are experiencing slower production growth than other segments.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4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44FAE9-C7DC-48CA-9BFD-B49E0265C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04F9B3-91A5-4375-A792-D38A13F21997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38de0ec0-4312-429b-9ba4-a6f7899b86f2"/>
    <ds:schemaRef ds:uri="21705155-b4ce-4c69-95dc-4fd6cb8c5571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8D92EA7-0D9D-4DD7-ACED-749A5B292D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937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Franklin Gothic Heavy</vt:lpstr>
      <vt:lpstr>Custom</vt:lpstr>
      <vt:lpstr>Ad Hoc Insights</vt:lpstr>
      <vt:lpstr>Objectives</vt:lpstr>
      <vt:lpstr>Company Details</vt:lpstr>
      <vt:lpstr>Company’s Market</vt:lpstr>
      <vt:lpstr>Data, Requests and Tools</vt:lpstr>
      <vt:lpstr>1. Provide the list of markets in which customer "Atliq  Exclusive"  operates its  business in the  APAC  region. </vt:lpstr>
      <vt:lpstr>2.What is the percentage of unique product increase in 2021 vs. 2020? The final output contains these fields,  unique_products_2020  unique_products_2021  percentage_chg </vt:lpstr>
      <vt:lpstr> 3.  Provide a report with all the unique product counts for each  segment  and  sort them in descending order of product counts. The final output contains  2 fields: segment, product_count </vt:lpstr>
      <vt:lpstr>4.  Follow-up: Which segment had the most increase in unique products in  2021 vs 2020? The final output contains these fields, segment, product_count_2020,  product_count_2021, difference</vt:lpstr>
      <vt:lpstr> 5.  Get the products that have the highest and lowest manufacturing costs. The final output should contain these fields,  product_code, product  manufacturing_cost </vt:lpstr>
      <vt:lpstr> 6.  Generate a report which contains the top 5 customers who received an  average high  pre_invoice_discount_pct  for the  fiscal  year 2021  and in the  Indian  market. The final output contains these fields: customer_code,  customer,  average_discount_percentage </vt:lpstr>
      <vt:lpstr> 7.  Get the complete report of the Gross sales amount for the customer  “Atliq Exclusive”  for each month  .  This analysis helps to  get an idea of low and high-performing months and take strategic decisions. The final report contains these columns: Month, Year, Gross sales Amount </vt:lpstr>
      <vt:lpstr>PowerPoint Presentation</vt:lpstr>
      <vt:lpstr> 8.  In which quarter of 2020, got the maximum total_sold_quantity? The final output contains these fields sorted by the total_sold_quantity, Quarter, total_sold_quantity</vt:lpstr>
      <vt:lpstr>Total sold quantity in FY 2020 by Quarter</vt:lpstr>
      <vt:lpstr> 9.  Which channel helped to bring more gross sales in the fiscal year 2021 and the percentage of contribution?  The final output  contains these fields: channel, gross_sales_mln, percentage </vt:lpstr>
      <vt:lpstr> 10.  Get the Top 3 products in each division that have a high total_sold_quantity in the fiscal_year 2021? The final output contains these fields: division,  product_code  product  total_sold_quantity  rank_order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Angane</dc:creator>
  <cp:lastModifiedBy>Saksham</cp:lastModifiedBy>
  <cp:revision>50</cp:revision>
  <cp:lastPrinted>2025-04-29T16:47:59Z</cp:lastPrinted>
  <dcterms:modified xsi:type="dcterms:W3CDTF">2025-05-05T13:43:47Z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