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8/24/2021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sql/ssms/download-sql-server-management-studio-" TargetMode="External"/><Relationship Id="rId2" Type="http://schemas.openxmlformats.org/officeDocument/2006/relationships/hyperlink" Target="https://www.microsoft.com/en-us/sql-server/sql-server-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F0CB-FEAC-4878-92E9-F72C79C9E734}"/>
              </a:ext>
            </a:extLst>
          </p:cNvPr>
          <p:cNvSpPr>
            <a:spLocks noGrp="1"/>
          </p:cNvSpPr>
          <p:nvPr>
            <p:ph type="ctrTitle"/>
          </p:nvPr>
        </p:nvSpPr>
        <p:spPr/>
        <p:txBody>
          <a:bodyPr>
            <a:normAutofit/>
          </a:bodyPr>
          <a:lstStyle/>
          <a:p>
            <a:r>
              <a:rPr lang="en-IN" dirty="0"/>
              <a:t>CELEBRAL TECH TRAINING</a:t>
            </a:r>
            <a:br>
              <a:rPr lang="en-IN" dirty="0"/>
            </a:br>
            <a:r>
              <a:rPr lang="en-IN" dirty="0"/>
              <a:t>SQL DIM DATE </a:t>
            </a:r>
          </a:p>
        </p:txBody>
      </p:sp>
      <p:sp>
        <p:nvSpPr>
          <p:cNvPr id="3" name="Subtitle 2">
            <a:extLst>
              <a:ext uri="{FF2B5EF4-FFF2-40B4-BE49-F238E27FC236}">
                <a16:creationId xmlns:a16="http://schemas.microsoft.com/office/drawing/2014/main" id="{173125C2-B1B4-4852-953D-C1ACB363FFC0}"/>
              </a:ext>
            </a:extLst>
          </p:cNvPr>
          <p:cNvSpPr>
            <a:spLocks noGrp="1"/>
          </p:cNvSpPr>
          <p:nvPr>
            <p:ph type="subTitle" idx="1"/>
          </p:nvPr>
        </p:nvSpPr>
        <p:spPr>
          <a:xfrm>
            <a:off x="3962399" y="5299969"/>
            <a:ext cx="7197726" cy="967666"/>
          </a:xfrm>
        </p:spPr>
        <p:txBody>
          <a:bodyPr/>
          <a:lstStyle/>
          <a:p>
            <a:r>
              <a:rPr lang="en-IN" dirty="0"/>
              <a:t>SAKSHAM AGARWAL(UE183090)</a:t>
            </a:r>
          </a:p>
          <a:p>
            <a:r>
              <a:rPr lang="en-IN" dirty="0"/>
              <a:t>Virat </a:t>
            </a:r>
            <a:r>
              <a:rPr lang="en-IN" dirty="0" err="1"/>
              <a:t>aeron</a:t>
            </a:r>
            <a:r>
              <a:rPr lang="en-IN" dirty="0"/>
              <a:t> (ue188114)</a:t>
            </a:r>
          </a:p>
        </p:txBody>
      </p:sp>
    </p:spTree>
    <p:extLst>
      <p:ext uri="{BB962C8B-B14F-4D97-AF65-F5344CB8AC3E}">
        <p14:creationId xmlns:p14="http://schemas.microsoft.com/office/powerpoint/2010/main" val="2892818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49DD-0D7C-401B-9987-1DDB389BFDEB}"/>
              </a:ext>
            </a:extLst>
          </p:cNvPr>
          <p:cNvSpPr>
            <a:spLocks noGrp="1"/>
          </p:cNvSpPr>
          <p:nvPr>
            <p:ph type="title"/>
          </p:nvPr>
        </p:nvSpPr>
        <p:spPr/>
        <p:txBody>
          <a:bodyPr/>
          <a:lstStyle/>
          <a:p>
            <a:r>
              <a:rPr lang="en-IN" dirty="0"/>
              <a:t>CODE-</a:t>
            </a:r>
          </a:p>
        </p:txBody>
      </p:sp>
      <p:pic>
        <p:nvPicPr>
          <p:cNvPr id="5" name="Content Placeholder 4">
            <a:extLst>
              <a:ext uri="{FF2B5EF4-FFF2-40B4-BE49-F238E27FC236}">
                <a16:creationId xmlns:a16="http://schemas.microsoft.com/office/drawing/2014/main" id="{584E95AC-213F-4FAF-A924-A78AAD914517}"/>
              </a:ext>
            </a:extLst>
          </p:cNvPr>
          <p:cNvPicPr>
            <a:picLocks noGrp="1" noChangeAspect="1"/>
          </p:cNvPicPr>
          <p:nvPr>
            <p:ph idx="1"/>
          </p:nvPr>
        </p:nvPicPr>
        <p:blipFill>
          <a:blip r:embed="rId2"/>
          <a:stretch>
            <a:fillRect/>
          </a:stretch>
        </p:blipFill>
        <p:spPr>
          <a:xfrm>
            <a:off x="3547299" y="2141538"/>
            <a:ext cx="4408427" cy="3649662"/>
          </a:xfrm>
        </p:spPr>
      </p:pic>
    </p:spTree>
    <p:extLst>
      <p:ext uri="{BB962C8B-B14F-4D97-AF65-F5344CB8AC3E}">
        <p14:creationId xmlns:p14="http://schemas.microsoft.com/office/powerpoint/2010/main" val="117438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89C4-4CCA-4F6F-A4D2-F565EE0BB55E}"/>
              </a:ext>
            </a:extLst>
          </p:cNvPr>
          <p:cNvSpPr>
            <a:spLocks noGrp="1"/>
          </p:cNvSpPr>
          <p:nvPr>
            <p:ph type="title"/>
          </p:nvPr>
        </p:nvSpPr>
        <p:spPr/>
        <p:txBody>
          <a:bodyPr/>
          <a:lstStyle/>
          <a:p>
            <a:r>
              <a:rPr lang="en-IN" dirty="0"/>
              <a:t>OUTPUT - </a:t>
            </a:r>
          </a:p>
        </p:txBody>
      </p:sp>
      <p:pic>
        <p:nvPicPr>
          <p:cNvPr id="5" name="Content Placeholder 4">
            <a:extLst>
              <a:ext uri="{FF2B5EF4-FFF2-40B4-BE49-F238E27FC236}">
                <a16:creationId xmlns:a16="http://schemas.microsoft.com/office/drawing/2014/main" id="{B59F7B13-ED59-48E6-8A9D-2E7967CBEF2E}"/>
              </a:ext>
            </a:extLst>
          </p:cNvPr>
          <p:cNvPicPr>
            <a:picLocks noGrp="1" noChangeAspect="1"/>
          </p:cNvPicPr>
          <p:nvPr>
            <p:ph idx="1"/>
          </p:nvPr>
        </p:nvPicPr>
        <p:blipFill>
          <a:blip r:embed="rId2"/>
          <a:stretch>
            <a:fillRect/>
          </a:stretch>
        </p:blipFill>
        <p:spPr>
          <a:xfrm>
            <a:off x="967666" y="2583402"/>
            <a:ext cx="8948691" cy="2208731"/>
          </a:xfrm>
        </p:spPr>
      </p:pic>
    </p:spTree>
    <p:extLst>
      <p:ext uri="{BB962C8B-B14F-4D97-AF65-F5344CB8AC3E}">
        <p14:creationId xmlns:p14="http://schemas.microsoft.com/office/powerpoint/2010/main" val="149175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2FFC-3D71-478C-946F-DBA23C0C591D}"/>
              </a:ext>
            </a:extLst>
          </p:cNvPr>
          <p:cNvSpPr>
            <a:spLocks noGrp="1"/>
          </p:cNvSpPr>
          <p:nvPr>
            <p:ph type="title"/>
          </p:nvPr>
        </p:nvSpPr>
        <p:spPr/>
        <p:txBody>
          <a:bodyPr/>
          <a:lstStyle/>
          <a:p>
            <a:r>
              <a:rPr lang="en-IN" dirty="0"/>
              <a:t>Task 3 </a:t>
            </a:r>
          </a:p>
        </p:txBody>
      </p:sp>
      <p:sp>
        <p:nvSpPr>
          <p:cNvPr id="3" name="Content Placeholder 2">
            <a:extLst>
              <a:ext uri="{FF2B5EF4-FFF2-40B4-BE49-F238E27FC236}">
                <a16:creationId xmlns:a16="http://schemas.microsoft.com/office/drawing/2014/main" id="{F28A99C3-F407-4C3D-B99B-8980C1997A19}"/>
              </a:ext>
            </a:extLst>
          </p:cNvPr>
          <p:cNvSpPr>
            <a:spLocks noGrp="1"/>
          </p:cNvSpPr>
          <p:nvPr>
            <p:ph idx="1"/>
          </p:nvPr>
        </p:nvSpPr>
        <p:spPr>
          <a:xfrm>
            <a:off x="685801" y="1748901"/>
            <a:ext cx="8413811" cy="3373515"/>
          </a:xfrm>
        </p:spPr>
        <p:txBody>
          <a:bodyPr/>
          <a:lstStyle/>
          <a:p>
            <a:pPr marL="0" indent="0">
              <a:buNone/>
            </a:pPr>
            <a:r>
              <a:rPr lang="en-US" dirty="0"/>
              <a:t>Type 1 SCD - Update changed attributes and disregard older attributes</a:t>
            </a:r>
          </a:p>
          <a:p>
            <a:pPr marL="0" indent="0">
              <a:buNone/>
            </a:pPr>
            <a:r>
              <a:rPr lang="en-US" dirty="0"/>
              <a:t>A type 1 slowly changing dimension is by far the easiest to handle, as it consists of a simple in-place update of existing data, with no attempt to track the evolution of the changes. There are many voices which affirm that this is not really a "changing dimension" at all, but whatever the precise definitions, I will go with the flow and use it as a starting point for basic inserts and updates (or "</a:t>
            </a:r>
            <a:r>
              <a:rPr lang="en-US" dirty="0" err="1"/>
              <a:t>Upserts</a:t>
            </a:r>
            <a:r>
              <a:rPr lang="en-US" dirty="0"/>
              <a:t>" to use the conventional term).First, we need a "destination" table, and here it is:</a:t>
            </a:r>
            <a:endParaRPr lang="en-IN" dirty="0"/>
          </a:p>
        </p:txBody>
      </p:sp>
    </p:spTree>
    <p:extLst>
      <p:ext uri="{BB962C8B-B14F-4D97-AF65-F5344CB8AC3E}">
        <p14:creationId xmlns:p14="http://schemas.microsoft.com/office/powerpoint/2010/main" val="1012466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9E18-2ABA-4D62-8E88-08010BE4402B}"/>
              </a:ext>
            </a:extLst>
          </p:cNvPr>
          <p:cNvSpPr>
            <a:spLocks noGrp="1"/>
          </p:cNvSpPr>
          <p:nvPr>
            <p:ph type="title"/>
          </p:nvPr>
        </p:nvSpPr>
        <p:spPr/>
        <p:txBody>
          <a:bodyPr/>
          <a:lstStyle/>
          <a:p>
            <a:r>
              <a:rPr lang="en-IN" dirty="0"/>
              <a:t>Code-</a:t>
            </a:r>
          </a:p>
        </p:txBody>
      </p:sp>
      <p:pic>
        <p:nvPicPr>
          <p:cNvPr id="5" name="Content Placeholder 4">
            <a:extLst>
              <a:ext uri="{FF2B5EF4-FFF2-40B4-BE49-F238E27FC236}">
                <a16:creationId xmlns:a16="http://schemas.microsoft.com/office/drawing/2014/main" id="{D2CF6F42-AB74-49CE-BC9B-43CB305FF816}"/>
              </a:ext>
            </a:extLst>
          </p:cNvPr>
          <p:cNvPicPr>
            <a:picLocks noGrp="1" noChangeAspect="1"/>
          </p:cNvPicPr>
          <p:nvPr>
            <p:ph idx="1"/>
          </p:nvPr>
        </p:nvPicPr>
        <p:blipFill>
          <a:blip r:embed="rId2"/>
          <a:stretch>
            <a:fillRect/>
          </a:stretch>
        </p:blipFill>
        <p:spPr>
          <a:xfrm>
            <a:off x="3327260" y="2283746"/>
            <a:ext cx="4165493" cy="3334553"/>
          </a:xfrm>
        </p:spPr>
      </p:pic>
    </p:spTree>
    <p:extLst>
      <p:ext uri="{BB962C8B-B14F-4D97-AF65-F5344CB8AC3E}">
        <p14:creationId xmlns:p14="http://schemas.microsoft.com/office/powerpoint/2010/main" val="70975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09DC-89A8-4C6A-8E57-617FE48FA526}"/>
              </a:ext>
            </a:extLst>
          </p:cNvPr>
          <p:cNvSpPr>
            <a:spLocks noGrp="1"/>
          </p:cNvSpPr>
          <p:nvPr>
            <p:ph type="title"/>
          </p:nvPr>
        </p:nvSpPr>
        <p:spPr/>
        <p:txBody>
          <a:bodyPr>
            <a:normAutofit/>
          </a:bodyPr>
          <a:lstStyle/>
          <a:p>
            <a:r>
              <a:rPr lang="en-US" sz="2000" dirty="0"/>
              <a:t>Inserting and updating data is as simple as the following piece of T-SQL:</a:t>
            </a:r>
            <a:endParaRPr lang="en-IN" sz="2000" dirty="0"/>
          </a:p>
        </p:txBody>
      </p:sp>
      <p:pic>
        <p:nvPicPr>
          <p:cNvPr id="5" name="Content Placeholder 4">
            <a:extLst>
              <a:ext uri="{FF2B5EF4-FFF2-40B4-BE49-F238E27FC236}">
                <a16:creationId xmlns:a16="http://schemas.microsoft.com/office/drawing/2014/main" id="{F8202AA6-427D-444A-A7FF-4E8A770D363A}"/>
              </a:ext>
            </a:extLst>
          </p:cNvPr>
          <p:cNvPicPr>
            <a:picLocks noGrp="1" noChangeAspect="1"/>
          </p:cNvPicPr>
          <p:nvPr>
            <p:ph idx="1"/>
          </p:nvPr>
        </p:nvPicPr>
        <p:blipFill>
          <a:blip r:embed="rId2"/>
          <a:stretch>
            <a:fillRect/>
          </a:stretch>
        </p:blipFill>
        <p:spPr>
          <a:xfrm>
            <a:off x="3213717" y="2166151"/>
            <a:ext cx="4571652" cy="3625049"/>
          </a:xfrm>
        </p:spPr>
      </p:pic>
    </p:spTree>
    <p:extLst>
      <p:ext uri="{BB962C8B-B14F-4D97-AF65-F5344CB8AC3E}">
        <p14:creationId xmlns:p14="http://schemas.microsoft.com/office/powerpoint/2010/main" val="2223876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E9439-54FF-459D-B33C-2321DD62247B}"/>
              </a:ext>
            </a:extLst>
          </p:cNvPr>
          <p:cNvSpPr>
            <a:spLocks noGrp="1"/>
          </p:cNvSpPr>
          <p:nvPr>
            <p:ph idx="1"/>
          </p:nvPr>
        </p:nvSpPr>
        <p:spPr>
          <a:xfrm>
            <a:off x="685802" y="1056443"/>
            <a:ext cx="8751162" cy="4172505"/>
          </a:xfrm>
        </p:spPr>
        <p:txBody>
          <a:bodyPr/>
          <a:lstStyle/>
          <a:p>
            <a:pPr marL="0" indent="0">
              <a:buNone/>
            </a:pPr>
            <a:r>
              <a:rPr lang="en-US" dirty="0"/>
              <a:t>First, you have a source table (SRC), and a destination table (DST). The MERGE statement MERGEs into the destination, USING the source to get its data. As the two tables need a mapping join, there is a field - or fields - using which they can link. This is provided by the ON clause. All the other columns are the attributes of the dimension which we are monitoring for eventual changes. The MERGE statement than carries out a series of operations. Here only two are used:</a:t>
            </a:r>
          </a:p>
          <a:p>
            <a:pPr marL="0" indent="0">
              <a:buNone/>
            </a:pPr>
            <a:r>
              <a:rPr lang="en-US" dirty="0"/>
              <a:t>WHEN NOT MATCHED</a:t>
            </a:r>
          </a:p>
          <a:p>
            <a:pPr marL="0" indent="0">
              <a:buNone/>
            </a:pPr>
            <a:r>
              <a:rPr lang="en-US" dirty="0"/>
              <a:t>WHEN MATCHED</a:t>
            </a:r>
          </a:p>
          <a:p>
            <a:pPr marL="0" indent="0">
              <a:buNone/>
            </a:pPr>
            <a:r>
              <a:rPr lang="en-US" dirty="0"/>
              <a:t>The former simply says "if there is no corresponding record in the destination table, then" - and it INSERTs the new data.</a:t>
            </a:r>
            <a:endParaRPr lang="en-IN" dirty="0"/>
          </a:p>
        </p:txBody>
      </p:sp>
    </p:spTree>
    <p:extLst>
      <p:ext uri="{BB962C8B-B14F-4D97-AF65-F5344CB8AC3E}">
        <p14:creationId xmlns:p14="http://schemas.microsoft.com/office/powerpoint/2010/main" val="2992272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CD33-CA70-41E3-A634-B57D1FC1D738}"/>
              </a:ext>
            </a:extLst>
          </p:cNvPr>
          <p:cNvSpPr>
            <a:spLocks noGrp="1"/>
          </p:cNvSpPr>
          <p:nvPr>
            <p:ph type="title"/>
          </p:nvPr>
        </p:nvSpPr>
        <p:spPr/>
        <p:txBody>
          <a:bodyPr/>
          <a:lstStyle/>
          <a:p>
            <a:r>
              <a:rPr lang="en-IN" dirty="0"/>
              <a:t>Task 4</a:t>
            </a:r>
          </a:p>
        </p:txBody>
      </p:sp>
      <p:sp>
        <p:nvSpPr>
          <p:cNvPr id="3" name="Content Placeholder 2">
            <a:extLst>
              <a:ext uri="{FF2B5EF4-FFF2-40B4-BE49-F238E27FC236}">
                <a16:creationId xmlns:a16="http://schemas.microsoft.com/office/drawing/2014/main" id="{3F673F11-4914-4F8C-83ED-A347BF4788DC}"/>
              </a:ext>
            </a:extLst>
          </p:cNvPr>
          <p:cNvSpPr>
            <a:spLocks noGrp="1"/>
          </p:cNvSpPr>
          <p:nvPr>
            <p:ph idx="1"/>
          </p:nvPr>
        </p:nvSpPr>
        <p:spPr/>
        <p:txBody>
          <a:bodyPr/>
          <a:lstStyle/>
          <a:p>
            <a:pPr marL="0" indent="0">
              <a:buNone/>
            </a:pPr>
            <a:r>
              <a:rPr lang="en-US" dirty="0"/>
              <a:t>Type 2 SCD - Keep a history of previous attributes as separate records, indicate the dates they were valid, and flag the currently valid record</a:t>
            </a:r>
          </a:p>
          <a:p>
            <a:pPr marL="0" indent="0">
              <a:buNone/>
            </a:pPr>
            <a:r>
              <a:rPr lang="en-US" dirty="0"/>
              <a:t>The next - and to many, the "classic" - slowly changing dimension is the type 2. This approach will add a new record to the dimension table every time that the source data changes. To ensure that the multiple records can be used appropriately, the surrogate key will change every time new data is added, while the business key will remain the same. As is usual for SCD Type 2, three metadata (or "tracking") fields will be </a:t>
            </a:r>
            <a:r>
              <a:rPr lang="en-US" dirty="0" err="1"/>
              <a:t>added:ValidFrom</a:t>
            </a:r>
            <a:r>
              <a:rPr lang="en-US" dirty="0"/>
              <a:t> - to indicate the date that the record can be </a:t>
            </a:r>
            <a:r>
              <a:rPr lang="en-US" dirty="0" err="1"/>
              <a:t>used,ValidTo</a:t>
            </a:r>
            <a:r>
              <a:rPr lang="en-US" dirty="0"/>
              <a:t> - the date that it was ceased being </a:t>
            </a:r>
            <a:r>
              <a:rPr lang="en-US" dirty="0" err="1"/>
              <a:t>valid.IsCurrent</a:t>
            </a:r>
            <a:r>
              <a:rPr lang="en-US" dirty="0"/>
              <a:t> - to flag which of the dimension records is the current </a:t>
            </a:r>
            <a:r>
              <a:rPr lang="en-US" dirty="0" err="1"/>
              <a:t>one.An</a:t>
            </a:r>
            <a:r>
              <a:rPr lang="en-US" dirty="0"/>
              <a:t> SCD type 2 table, based on the same source data as that used in the previous example, is:</a:t>
            </a:r>
          </a:p>
          <a:p>
            <a:pPr marL="0" indent="0">
              <a:buNone/>
            </a:pPr>
            <a:endParaRPr lang="en-IN" dirty="0"/>
          </a:p>
        </p:txBody>
      </p:sp>
    </p:spTree>
    <p:extLst>
      <p:ext uri="{BB962C8B-B14F-4D97-AF65-F5344CB8AC3E}">
        <p14:creationId xmlns:p14="http://schemas.microsoft.com/office/powerpoint/2010/main" val="2825204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CAE0-E6E4-462D-A982-988839FA30F6}"/>
              </a:ext>
            </a:extLst>
          </p:cNvPr>
          <p:cNvSpPr>
            <a:spLocks noGrp="1"/>
          </p:cNvSpPr>
          <p:nvPr>
            <p:ph type="title"/>
          </p:nvPr>
        </p:nvSpPr>
        <p:spPr/>
        <p:txBody>
          <a:bodyPr/>
          <a:lstStyle/>
          <a:p>
            <a:r>
              <a:rPr lang="en-IN" dirty="0"/>
              <a:t>Code -</a:t>
            </a:r>
          </a:p>
        </p:txBody>
      </p:sp>
      <p:pic>
        <p:nvPicPr>
          <p:cNvPr id="5" name="Content Placeholder 4">
            <a:extLst>
              <a:ext uri="{FF2B5EF4-FFF2-40B4-BE49-F238E27FC236}">
                <a16:creationId xmlns:a16="http://schemas.microsoft.com/office/drawing/2014/main" id="{4A177781-2946-42A8-A962-F3EEDCF5468B}"/>
              </a:ext>
            </a:extLst>
          </p:cNvPr>
          <p:cNvPicPr>
            <a:picLocks noGrp="1" noChangeAspect="1"/>
          </p:cNvPicPr>
          <p:nvPr>
            <p:ph idx="1"/>
          </p:nvPr>
        </p:nvPicPr>
        <p:blipFill>
          <a:blip r:embed="rId2"/>
          <a:stretch>
            <a:fillRect/>
          </a:stretch>
        </p:blipFill>
        <p:spPr>
          <a:xfrm>
            <a:off x="4270375" y="2361406"/>
            <a:ext cx="2962275" cy="3209925"/>
          </a:xfrm>
        </p:spPr>
      </p:pic>
    </p:spTree>
    <p:extLst>
      <p:ext uri="{BB962C8B-B14F-4D97-AF65-F5344CB8AC3E}">
        <p14:creationId xmlns:p14="http://schemas.microsoft.com/office/powerpoint/2010/main" val="357467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2EE512-222A-4A64-93A0-88A7357D7E85}"/>
              </a:ext>
            </a:extLst>
          </p:cNvPr>
          <p:cNvSpPr>
            <a:spLocks noGrp="1"/>
          </p:cNvSpPr>
          <p:nvPr>
            <p:ph idx="1"/>
          </p:nvPr>
        </p:nvSpPr>
        <p:spPr>
          <a:xfrm>
            <a:off x="685802" y="1003177"/>
            <a:ext cx="8333912" cy="4598633"/>
          </a:xfrm>
        </p:spPr>
        <p:txBody>
          <a:bodyPr/>
          <a:lstStyle/>
          <a:p>
            <a:pPr marL="0" indent="0">
              <a:buNone/>
            </a:pPr>
            <a:r>
              <a:rPr lang="en-US" dirty="0"/>
              <a:t>With the type 2 dimension table created, the SQL snippet given below will map the two tables on the business key and carry out the three following </a:t>
            </a:r>
            <a:r>
              <a:rPr lang="en-US" dirty="0" err="1"/>
              <a:t>operations:Insert</a:t>
            </a:r>
            <a:r>
              <a:rPr lang="en-US" dirty="0"/>
              <a:t> a new record into the destination table if the record referenced by the business key if the key is not already present (WHEN NOT MATCHED), as well as adding an auto-incremented surrogate key and setting today's date as the </a:t>
            </a:r>
            <a:r>
              <a:rPr lang="en-US" dirty="0" err="1"/>
              <a:t>ValidFrom</a:t>
            </a:r>
            <a:r>
              <a:rPr lang="en-US" dirty="0"/>
              <a:t> </a:t>
            </a:r>
            <a:r>
              <a:rPr lang="en-US" dirty="0" err="1"/>
              <a:t>date.Insert</a:t>
            </a:r>
            <a:r>
              <a:rPr lang="en-US" dirty="0"/>
              <a:t> a new record into the destination table if any of the attribute fields are not identical between the source and destination tables (WHEN MATCHED AND ...), as well as adding an auto-incremented surrogate key and setting today's date as the </a:t>
            </a:r>
            <a:r>
              <a:rPr lang="en-US" dirty="0" err="1"/>
              <a:t>ValidFrom</a:t>
            </a:r>
            <a:r>
              <a:rPr lang="en-US" dirty="0"/>
              <a:t> date and flagging this record as the current </a:t>
            </a:r>
            <a:r>
              <a:rPr lang="en-US" dirty="0" err="1"/>
              <a:t>record.Updating</a:t>
            </a:r>
            <a:r>
              <a:rPr lang="en-US" dirty="0"/>
              <a:t> the previous valid record for this business key. This involves setting the current record flag to False and setting yesterday's date as the </a:t>
            </a:r>
            <a:r>
              <a:rPr lang="en-US" dirty="0" err="1"/>
              <a:t>ValidTo</a:t>
            </a:r>
            <a:r>
              <a:rPr lang="en-US" dirty="0"/>
              <a:t> date.</a:t>
            </a:r>
          </a:p>
          <a:p>
            <a:pPr marL="0" indent="0">
              <a:buNone/>
            </a:pPr>
            <a:endParaRPr lang="en-IN" dirty="0"/>
          </a:p>
        </p:txBody>
      </p:sp>
    </p:spTree>
    <p:extLst>
      <p:ext uri="{BB962C8B-B14F-4D97-AF65-F5344CB8AC3E}">
        <p14:creationId xmlns:p14="http://schemas.microsoft.com/office/powerpoint/2010/main" val="479836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AA3E-2F5C-42E4-9FC2-E9C0C7457EED}"/>
              </a:ext>
            </a:extLst>
          </p:cNvPr>
          <p:cNvSpPr>
            <a:spLocks noGrp="1"/>
          </p:cNvSpPr>
          <p:nvPr>
            <p:ph type="title"/>
          </p:nvPr>
        </p:nvSpPr>
        <p:spPr/>
        <p:txBody>
          <a:bodyPr>
            <a:normAutofit/>
          </a:bodyPr>
          <a:lstStyle/>
          <a:p>
            <a:r>
              <a:rPr lang="en-IN" sz="4800" dirty="0"/>
              <a:t>Code-</a:t>
            </a:r>
          </a:p>
        </p:txBody>
      </p:sp>
      <p:pic>
        <p:nvPicPr>
          <p:cNvPr id="5" name="Content Placeholder 4">
            <a:extLst>
              <a:ext uri="{FF2B5EF4-FFF2-40B4-BE49-F238E27FC236}">
                <a16:creationId xmlns:a16="http://schemas.microsoft.com/office/drawing/2014/main" id="{3501EADA-3ACF-49E2-A9D6-650D70C64324}"/>
              </a:ext>
            </a:extLst>
          </p:cNvPr>
          <p:cNvPicPr>
            <a:picLocks noGrp="1" noChangeAspect="1"/>
          </p:cNvPicPr>
          <p:nvPr>
            <p:ph idx="1"/>
          </p:nvPr>
        </p:nvPicPr>
        <p:blipFill>
          <a:blip r:embed="rId2"/>
          <a:stretch>
            <a:fillRect/>
          </a:stretch>
        </p:blipFill>
        <p:spPr>
          <a:xfrm>
            <a:off x="4012268" y="2141538"/>
            <a:ext cx="3844470" cy="4033654"/>
          </a:xfrm>
        </p:spPr>
      </p:pic>
    </p:spTree>
    <p:extLst>
      <p:ext uri="{BB962C8B-B14F-4D97-AF65-F5344CB8AC3E}">
        <p14:creationId xmlns:p14="http://schemas.microsoft.com/office/powerpoint/2010/main" val="710394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6B97-2EA5-4EEE-A98F-C16A827FFCDE}"/>
              </a:ext>
            </a:extLst>
          </p:cNvPr>
          <p:cNvSpPr>
            <a:spLocks noGrp="1"/>
          </p:cNvSpPr>
          <p:nvPr>
            <p:ph type="title"/>
          </p:nvPr>
        </p:nvSpPr>
        <p:spPr/>
        <p:txBody>
          <a:bodyPr>
            <a:normAutofit/>
          </a:bodyPr>
          <a:lstStyle/>
          <a:p>
            <a:r>
              <a:rPr lang="en-IN" sz="5400" dirty="0"/>
              <a:t>OBJECTIVE</a:t>
            </a:r>
          </a:p>
        </p:txBody>
      </p:sp>
      <p:sp>
        <p:nvSpPr>
          <p:cNvPr id="3" name="Content Placeholder 2">
            <a:extLst>
              <a:ext uri="{FF2B5EF4-FFF2-40B4-BE49-F238E27FC236}">
                <a16:creationId xmlns:a16="http://schemas.microsoft.com/office/drawing/2014/main" id="{EB4CA2EC-C3DA-43AF-9B18-DF357DEBBAC3}"/>
              </a:ext>
            </a:extLst>
          </p:cNvPr>
          <p:cNvSpPr>
            <a:spLocks noGrp="1"/>
          </p:cNvSpPr>
          <p:nvPr>
            <p:ph idx="1"/>
          </p:nvPr>
        </p:nvSpPr>
        <p:spPr/>
        <p:txBody>
          <a:bodyPr>
            <a:normAutofit/>
          </a:bodyPr>
          <a:lstStyle/>
          <a:p>
            <a:pPr marL="0" indent="0">
              <a:buNone/>
            </a:pPr>
            <a:r>
              <a:rPr lang="en-US" b="1" u="sng" dirty="0"/>
              <a:t>Task 1</a:t>
            </a:r>
            <a:r>
              <a:rPr lang="en-US" b="1" dirty="0"/>
              <a:t>  </a:t>
            </a:r>
            <a:r>
              <a:rPr lang="en-US" dirty="0"/>
              <a:t>Understand the concept of dimension tables in data modelling. Learn the importance and schema structure of </a:t>
            </a:r>
            <a:r>
              <a:rPr lang="en-US" dirty="0" err="1"/>
              <a:t>DimDate</a:t>
            </a:r>
            <a:r>
              <a:rPr lang="en-US" dirty="0"/>
              <a:t> table (date dimension table) in modelling and implement a stored procedure code to load 25 years(from today’s date) date data and its computed date fields in date dimension table. </a:t>
            </a:r>
          </a:p>
          <a:p>
            <a:pPr marL="0" indent="0">
              <a:buNone/>
            </a:pPr>
            <a:r>
              <a:rPr lang="en-US" b="1" u="sng" dirty="0"/>
              <a:t>Task 2</a:t>
            </a:r>
            <a:r>
              <a:rPr lang="en-US" dirty="0"/>
              <a:t>  Learn the importance and schema structure of </a:t>
            </a:r>
            <a:r>
              <a:rPr lang="en-US" dirty="0" err="1"/>
              <a:t>DimTime</a:t>
            </a:r>
            <a:r>
              <a:rPr lang="en-US" dirty="0"/>
              <a:t> table (time dimension table) in modelling and implement a stored procedure code to load data and its computed time fields in time dimension table.</a:t>
            </a:r>
          </a:p>
          <a:p>
            <a:pPr marL="0" indent="0">
              <a:buNone/>
            </a:pPr>
            <a:r>
              <a:rPr lang="en-US" b="1" u="sng" dirty="0"/>
              <a:t>Task 3</a:t>
            </a:r>
            <a:r>
              <a:rPr lang="en-US" dirty="0"/>
              <a:t> Understand the concept of Slowing Changing Dimension and its types in Data Modelling. Create a stored procedure to implement SCD-type1 logic for a sample dimension table(take it any table).</a:t>
            </a:r>
          </a:p>
          <a:p>
            <a:pPr marL="0" indent="0">
              <a:buNone/>
            </a:pPr>
            <a:r>
              <a:rPr lang="en-US" b="1" u="sng" dirty="0"/>
              <a:t>Task 4</a:t>
            </a:r>
            <a:r>
              <a:rPr lang="en-US" dirty="0"/>
              <a:t>  Create a stored procedure to implement SCD-type2 logic for a sample dimension table(take it any table).</a:t>
            </a:r>
          </a:p>
        </p:txBody>
      </p:sp>
    </p:spTree>
    <p:extLst>
      <p:ext uri="{BB962C8B-B14F-4D97-AF65-F5344CB8AC3E}">
        <p14:creationId xmlns:p14="http://schemas.microsoft.com/office/powerpoint/2010/main" val="3579889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7BF97-65F3-49BF-9953-0810C9806602}"/>
              </a:ext>
            </a:extLst>
          </p:cNvPr>
          <p:cNvSpPr>
            <a:spLocks noGrp="1"/>
          </p:cNvSpPr>
          <p:nvPr>
            <p:ph idx="1"/>
          </p:nvPr>
        </p:nvSpPr>
        <p:spPr>
          <a:xfrm>
            <a:off x="685801" y="807869"/>
            <a:ext cx="8023193" cy="4983332"/>
          </a:xfrm>
        </p:spPr>
        <p:txBody>
          <a:bodyPr/>
          <a:lstStyle/>
          <a:p>
            <a:pPr marL="0" indent="0">
              <a:buNone/>
            </a:pPr>
            <a:r>
              <a:rPr lang="en-US" dirty="0"/>
              <a:t>As we will need to add - or update - validity dates, these are set as variables at the start of the </a:t>
            </a:r>
            <a:r>
              <a:rPr lang="en-US" dirty="0" err="1"/>
              <a:t>process.New</a:t>
            </a:r>
            <a:r>
              <a:rPr lang="en-US" dirty="0"/>
              <a:t> records are </a:t>
            </a:r>
            <a:r>
              <a:rPr lang="en-US" dirty="0" err="1"/>
              <a:t>INSERTed</a:t>
            </a:r>
            <a:r>
              <a:rPr lang="en-US" dirty="0"/>
              <a:t>, just like </a:t>
            </a:r>
            <a:r>
              <a:rPr lang="en-US" dirty="0" err="1"/>
              <a:t>before.Any</a:t>
            </a:r>
            <a:r>
              <a:rPr lang="en-US" dirty="0"/>
              <a:t> changed records (providing that they are the current valid record for a client) are </a:t>
            </a:r>
            <a:r>
              <a:rPr lang="en-US" dirty="0" err="1"/>
              <a:t>UPDATEd</a:t>
            </a:r>
            <a:r>
              <a:rPr lang="en-US" dirty="0"/>
              <a:t>, so that their </a:t>
            </a:r>
            <a:r>
              <a:rPr lang="en-US" dirty="0" err="1"/>
              <a:t>IsCurrent</a:t>
            </a:r>
            <a:r>
              <a:rPr lang="en-US" dirty="0"/>
              <a:t> and </a:t>
            </a:r>
            <a:r>
              <a:rPr lang="en-US" dirty="0" err="1"/>
              <a:t>ValidTo</a:t>
            </a:r>
            <a:r>
              <a:rPr lang="en-US" dirty="0"/>
              <a:t> fields are set to indicate that the record is now no longer current, and is historical. Where data was updated, it is now </a:t>
            </a:r>
            <a:r>
              <a:rPr lang="en-US" dirty="0" err="1"/>
              <a:t>INSERTed</a:t>
            </a:r>
            <a:r>
              <a:rPr lang="en-US" dirty="0"/>
              <a:t> into the dimension table based on the data in the OUTPUT table. This is detected by using the MERGE statement as an inline query which returns the data defined as the OUTPUT - and filtered on the data which was </a:t>
            </a:r>
            <a:r>
              <a:rPr lang="en-US" dirty="0" err="1"/>
              <a:t>UPDATEd</a:t>
            </a:r>
            <a:r>
              <a:rPr lang="en-US" dirty="0"/>
              <a:t> - which is isolated using the $Action field which is part of the OUTPUT clause.</a:t>
            </a:r>
            <a:endParaRPr lang="en-IN" dirty="0"/>
          </a:p>
        </p:txBody>
      </p:sp>
    </p:spTree>
    <p:extLst>
      <p:ext uri="{BB962C8B-B14F-4D97-AF65-F5344CB8AC3E}">
        <p14:creationId xmlns:p14="http://schemas.microsoft.com/office/powerpoint/2010/main" val="3445539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AD1E-7205-4665-A27C-4A312E49211D}"/>
              </a:ext>
            </a:extLst>
          </p:cNvPr>
          <p:cNvSpPr>
            <a:spLocks noGrp="1"/>
          </p:cNvSpPr>
          <p:nvPr>
            <p:ph type="title"/>
          </p:nvPr>
        </p:nvSpPr>
        <p:spPr/>
        <p:txBody>
          <a:bodyPr>
            <a:normAutofit/>
          </a:bodyPr>
          <a:lstStyle/>
          <a:p>
            <a:r>
              <a:rPr lang="en-IN" sz="5400" dirty="0"/>
              <a:t>Conclusion </a:t>
            </a:r>
          </a:p>
        </p:txBody>
      </p:sp>
      <p:sp>
        <p:nvSpPr>
          <p:cNvPr id="3" name="Content Placeholder 2">
            <a:extLst>
              <a:ext uri="{FF2B5EF4-FFF2-40B4-BE49-F238E27FC236}">
                <a16:creationId xmlns:a16="http://schemas.microsoft.com/office/drawing/2014/main" id="{CD1765D8-3F46-4612-8971-078B88E1EF30}"/>
              </a:ext>
            </a:extLst>
          </p:cNvPr>
          <p:cNvSpPr>
            <a:spLocks noGrp="1"/>
          </p:cNvSpPr>
          <p:nvPr>
            <p:ph idx="1"/>
          </p:nvPr>
        </p:nvSpPr>
        <p:spPr>
          <a:xfrm>
            <a:off x="685801" y="2142067"/>
            <a:ext cx="7286347" cy="2909327"/>
          </a:xfrm>
        </p:spPr>
        <p:txBody>
          <a:bodyPr/>
          <a:lstStyle/>
          <a:p>
            <a:pPr marL="0" indent="0">
              <a:buNone/>
            </a:pPr>
            <a:r>
              <a:rPr lang="en-US" dirty="0"/>
              <a:t>Creating a dimension or calendar table for business dates and fiscal periods might seem intimidating at first, but once you have a solid methodology in line, it can be very worthwhile. There are many ways to do this; some will subscribe to the idea that many of these date-related facts can be derived at query time, or at least be non-persisted computed columns. You will have to decide if the values are calculated often enough to justify the additional space on disk and in the buffer pool.</a:t>
            </a:r>
            <a:endParaRPr lang="en-IN" dirty="0"/>
          </a:p>
        </p:txBody>
      </p:sp>
    </p:spTree>
    <p:extLst>
      <p:ext uri="{BB962C8B-B14F-4D97-AF65-F5344CB8AC3E}">
        <p14:creationId xmlns:p14="http://schemas.microsoft.com/office/powerpoint/2010/main" val="1176309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A8D71-C04A-4E6C-B48E-F0E7F09E7936}"/>
              </a:ext>
            </a:extLst>
          </p:cNvPr>
          <p:cNvSpPr>
            <a:spLocks noGrp="1"/>
          </p:cNvSpPr>
          <p:nvPr>
            <p:ph idx="1"/>
          </p:nvPr>
        </p:nvSpPr>
        <p:spPr>
          <a:xfrm>
            <a:off x="648071" y="1136343"/>
            <a:ext cx="9303798" cy="4592714"/>
          </a:xfrm>
        </p:spPr>
        <p:txBody>
          <a:bodyPr>
            <a:normAutofit/>
          </a:bodyPr>
          <a:lstStyle/>
          <a:p>
            <a:pPr marL="0" indent="0" algn="ctr">
              <a:buNone/>
            </a:pPr>
            <a:r>
              <a:rPr lang="en-IN" sz="6000" b="1" dirty="0"/>
              <a:t>THANK YOU</a:t>
            </a:r>
          </a:p>
        </p:txBody>
      </p:sp>
    </p:spTree>
    <p:extLst>
      <p:ext uri="{BB962C8B-B14F-4D97-AF65-F5344CB8AC3E}">
        <p14:creationId xmlns:p14="http://schemas.microsoft.com/office/powerpoint/2010/main" val="182439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6CA5-ADC8-4FDD-B990-8038FDE52676}"/>
              </a:ext>
            </a:extLst>
          </p:cNvPr>
          <p:cNvSpPr>
            <a:spLocks noGrp="1"/>
          </p:cNvSpPr>
          <p:nvPr>
            <p:ph type="title"/>
          </p:nvPr>
        </p:nvSpPr>
        <p:spPr/>
        <p:txBody>
          <a:bodyPr>
            <a:normAutofit/>
          </a:bodyPr>
          <a:lstStyle/>
          <a:p>
            <a:r>
              <a:rPr lang="en-IN" sz="5400" dirty="0"/>
              <a:t>WHAT’S NEW ?</a:t>
            </a:r>
          </a:p>
        </p:txBody>
      </p:sp>
      <p:sp>
        <p:nvSpPr>
          <p:cNvPr id="3" name="Content Placeholder 2">
            <a:extLst>
              <a:ext uri="{FF2B5EF4-FFF2-40B4-BE49-F238E27FC236}">
                <a16:creationId xmlns:a16="http://schemas.microsoft.com/office/drawing/2014/main" id="{E4454EF9-89EE-4D8C-937D-0A3DC41BE0C5}"/>
              </a:ext>
            </a:extLst>
          </p:cNvPr>
          <p:cNvSpPr>
            <a:spLocks noGrp="1"/>
          </p:cNvSpPr>
          <p:nvPr>
            <p:ph idx="1"/>
          </p:nvPr>
        </p:nvSpPr>
        <p:spPr/>
        <p:txBody>
          <a:bodyPr/>
          <a:lstStyle/>
          <a:p>
            <a:pPr marL="0" indent="0">
              <a:buNone/>
            </a:pPr>
            <a:r>
              <a:rPr lang="en-US" dirty="0"/>
              <a:t>One of the biggest objections we hear to calendar tables is that people don't want to create a table. we can't stress enough how cheap a table can be in terms of size and memory usage, especially as underlying storage continues to be larger and faster, compared to using all kinds of functions to determine date-related information in every single query. Twenty or thirty years of dates stored in a table takes a few MBs at most, even less with compression, and if you use them often enough, they'll always be in memory. We also always explicitly set things like DATEFORMAT, DATEFIRST, and LANGUAGE to avoid ambiguity, default to U.S. English for week starts and for month and day names, and assume that quarters for the fiscal year align with the calendar year. You may need to change some of these specifics depending on your display language, your fiscal year, and other factors.</a:t>
            </a:r>
            <a:endParaRPr lang="en-IN" dirty="0"/>
          </a:p>
        </p:txBody>
      </p:sp>
    </p:spTree>
    <p:extLst>
      <p:ext uri="{BB962C8B-B14F-4D97-AF65-F5344CB8AC3E}">
        <p14:creationId xmlns:p14="http://schemas.microsoft.com/office/powerpoint/2010/main" val="73472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7F40-1A4A-4CA0-8C95-422B1FCBBDE0}"/>
              </a:ext>
            </a:extLst>
          </p:cNvPr>
          <p:cNvSpPr>
            <a:spLocks noGrp="1"/>
          </p:cNvSpPr>
          <p:nvPr>
            <p:ph type="title"/>
          </p:nvPr>
        </p:nvSpPr>
        <p:spPr/>
        <p:txBody>
          <a:bodyPr>
            <a:normAutofit/>
          </a:bodyPr>
          <a:lstStyle/>
          <a:p>
            <a:r>
              <a:rPr lang="en-IN" sz="5400" dirty="0"/>
              <a:t>TARGET AUDIENCE</a:t>
            </a:r>
          </a:p>
        </p:txBody>
      </p:sp>
      <p:sp>
        <p:nvSpPr>
          <p:cNvPr id="3" name="Content Placeholder 2">
            <a:extLst>
              <a:ext uri="{FF2B5EF4-FFF2-40B4-BE49-F238E27FC236}">
                <a16:creationId xmlns:a16="http://schemas.microsoft.com/office/drawing/2014/main" id="{4A94A9CF-67B8-4DA6-8CD0-98FB5CC74D7A}"/>
              </a:ext>
            </a:extLst>
          </p:cNvPr>
          <p:cNvSpPr>
            <a:spLocks noGrp="1"/>
          </p:cNvSpPr>
          <p:nvPr>
            <p:ph idx="1"/>
          </p:nvPr>
        </p:nvSpPr>
        <p:spPr/>
        <p:txBody>
          <a:bodyPr/>
          <a:lstStyle/>
          <a:p>
            <a:pPr marL="0" indent="0">
              <a:buNone/>
            </a:pPr>
            <a:r>
              <a:rPr lang="en-US" dirty="0"/>
              <a:t>This tip will especially help those people who work in Business Intelligence and whenever as a starting point, they need to set new data warehouse. During this time, they need to create and fill their time dimension with the necessary values.</a:t>
            </a:r>
            <a:endParaRPr lang="en-IN" dirty="0"/>
          </a:p>
        </p:txBody>
      </p:sp>
    </p:spTree>
    <p:extLst>
      <p:ext uri="{BB962C8B-B14F-4D97-AF65-F5344CB8AC3E}">
        <p14:creationId xmlns:p14="http://schemas.microsoft.com/office/powerpoint/2010/main" val="110249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DF86-B96C-4833-BFC0-B0B4A772AEB5}"/>
              </a:ext>
            </a:extLst>
          </p:cNvPr>
          <p:cNvSpPr>
            <a:spLocks noGrp="1"/>
          </p:cNvSpPr>
          <p:nvPr>
            <p:ph type="title"/>
          </p:nvPr>
        </p:nvSpPr>
        <p:spPr/>
        <p:txBody>
          <a:bodyPr>
            <a:normAutofit/>
          </a:bodyPr>
          <a:lstStyle/>
          <a:p>
            <a:r>
              <a:rPr lang="en-IN" sz="5400" dirty="0"/>
              <a:t>TECHNOLOGY USED</a:t>
            </a:r>
          </a:p>
        </p:txBody>
      </p:sp>
      <p:sp>
        <p:nvSpPr>
          <p:cNvPr id="3" name="Content Placeholder 2">
            <a:extLst>
              <a:ext uri="{FF2B5EF4-FFF2-40B4-BE49-F238E27FC236}">
                <a16:creationId xmlns:a16="http://schemas.microsoft.com/office/drawing/2014/main" id="{70CD3911-8047-45CB-938E-A76AB65B76F4}"/>
              </a:ext>
            </a:extLst>
          </p:cNvPr>
          <p:cNvSpPr>
            <a:spLocks noGrp="1"/>
          </p:cNvSpPr>
          <p:nvPr>
            <p:ph idx="1"/>
          </p:nvPr>
        </p:nvSpPr>
        <p:spPr>
          <a:xfrm>
            <a:off x="685801" y="2065867"/>
            <a:ext cx="10131425" cy="3649133"/>
          </a:xfrm>
        </p:spPr>
        <p:txBody>
          <a:bodyPr/>
          <a:lstStyle/>
          <a:p>
            <a:r>
              <a:rPr lang="en-IN" dirty="0"/>
              <a:t>SQL Server 2016 	</a:t>
            </a:r>
            <a:r>
              <a:rPr lang="en-IN" dirty="0">
                <a:hlinkClick r:id="rId2"/>
              </a:rPr>
              <a:t>https://www.microsoft.com/en-us/sql-server/sql-server-downloads</a:t>
            </a:r>
            <a:endParaRPr lang="en-IN" dirty="0"/>
          </a:p>
          <a:p>
            <a:r>
              <a:rPr lang="en-IN" dirty="0"/>
              <a:t>SSMS                           </a:t>
            </a:r>
          </a:p>
        </p:txBody>
      </p:sp>
      <p:sp>
        <p:nvSpPr>
          <p:cNvPr id="6" name="TextBox 5">
            <a:extLst>
              <a:ext uri="{FF2B5EF4-FFF2-40B4-BE49-F238E27FC236}">
                <a16:creationId xmlns:a16="http://schemas.microsoft.com/office/drawing/2014/main" id="{2B88593F-B9FE-4337-8D52-B3E1001B9DA1}"/>
              </a:ext>
            </a:extLst>
          </p:cNvPr>
          <p:cNvSpPr txBox="1"/>
          <p:nvPr/>
        </p:nvSpPr>
        <p:spPr>
          <a:xfrm flipH="1">
            <a:off x="3041199" y="3960555"/>
            <a:ext cx="6244843" cy="646331"/>
          </a:xfrm>
          <a:prstGeom prst="rect">
            <a:avLst/>
          </a:prstGeom>
          <a:noFill/>
        </p:spPr>
        <p:txBody>
          <a:bodyPr wrap="square" rtlCol="0">
            <a:spAutoFit/>
          </a:bodyPr>
          <a:lstStyle/>
          <a:p>
            <a:r>
              <a:rPr lang="en-IN" dirty="0">
                <a:hlinkClick r:id="rId3"/>
              </a:rPr>
              <a:t>https://docs.microsoft.com/en-us/sql/ssms/download-sql-server-management-studio-</a:t>
            </a:r>
            <a:endParaRPr lang="en-IN" dirty="0"/>
          </a:p>
        </p:txBody>
      </p:sp>
    </p:spTree>
    <p:extLst>
      <p:ext uri="{BB962C8B-B14F-4D97-AF65-F5344CB8AC3E}">
        <p14:creationId xmlns:p14="http://schemas.microsoft.com/office/powerpoint/2010/main" val="20588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4A0B-7A44-4C90-80A0-F463FD8085A4}"/>
              </a:ext>
            </a:extLst>
          </p:cNvPr>
          <p:cNvSpPr>
            <a:spLocks noGrp="1"/>
          </p:cNvSpPr>
          <p:nvPr>
            <p:ph type="title"/>
          </p:nvPr>
        </p:nvSpPr>
        <p:spPr/>
        <p:txBody>
          <a:bodyPr/>
          <a:lstStyle/>
          <a:p>
            <a:r>
              <a:rPr lang="en-IN" dirty="0"/>
              <a:t>PROJECT DEMONSTRATION</a:t>
            </a:r>
          </a:p>
        </p:txBody>
      </p:sp>
      <p:sp>
        <p:nvSpPr>
          <p:cNvPr id="3" name="Content Placeholder 2">
            <a:extLst>
              <a:ext uri="{FF2B5EF4-FFF2-40B4-BE49-F238E27FC236}">
                <a16:creationId xmlns:a16="http://schemas.microsoft.com/office/drawing/2014/main" id="{AA56A1B9-A33E-4914-97E5-99C46AE51EFF}"/>
              </a:ext>
            </a:extLst>
          </p:cNvPr>
          <p:cNvSpPr>
            <a:spLocks noGrp="1"/>
          </p:cNvSpPr>
          <p:nvPr>
            <p:ph idx="1"/>
          </p:nvPr>
        </p:nvSpPr>
        <p:spPr/>
        <p:txBody>
          <a:bodyPr/>
          <a:lstStyle/>
          <a:p>
            <a:pPr marL="0" indent="0">
              <a:buNone/>
            </a:pPr>
            <a:r>
              <a:rPr lang="en-US" sz="2800" b="1" dirty="0"/>
              <a:t>TASK 1 </a:t>
            </a:r>
          </a:p>
          <a:p>
            <a:pPr marL="0" indent="0">
              <a:buNone/>
            </a:pPr>
            <a:r>
              <a:rPr lang="en-US" dirty="0"/>
              <a:t>First, we have a recursive CTE that returns a sequence representing the number of days between our start date (01-08-2021) and 25 years later less a day (01-08-2046):</a:t>
            </a:r>
          </a:p>
          <a:p>
            <a:pPr marL="0" indent="0">
              <a:buNone/>
            </a:pPr>
            <a:endParaRPr lang="en-US" dirty="0"/>
          </a:p>
          <a:p>
            <a:pPr marL="0" indent="0">
              <a:buNone/>
            </a:pPr>
            <a:r>
              <a:rPr lang="en-US" dirty="0"/>
              <a:t>We can start extending those dates with information commonly vital to calendar tables / date dimensions. Many are bits of information you can extract from the date, but it's more convenient to have them readily available in a view or table than it is to have every query calculate them inline. I'm working a little backward here, but I'm going to create an intermediate CTE to extract exactly once some computations I'll later have to make multiple times. This query:</a:t>
            </a:r>
          </a:p>
          <a:p>
            <a:pPr marL="0" indent="0">
              <a:buNone/>
            </a:pPr>
            <a:endParaRPr lang="en-IN" dirty="0"/>
          </a:p>
        </p:txBody>
      </p:sp>
    </p:spTree>
    <p:extLst>
      <p:ext uri="{BB962C8B-B14F-4D97-AF65-F5344CB8AC3E}">
        <p14:creationId xmlns:p14="http://schemas.microsoft.com/office/powerpoint/2010/main" val="176436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DFC3-5F80-4A4A-AF95-6281D403D97F}"/>
              </a:ext>
            </a:extLst>
          </p:cNvPr>
          <p:cNvSpPr>
            <a:spLocks noGrp="1"/>
          </p:cNvSpPr>
          <p:nvPr>
            <p:ph type="title"/>
          </p:nvPr>
        </p:nvSpPr>
        <p:spPr/>
        <p:txBody>
          <a:bodyPr/>
          <a:lstStyle/>
          <a:p>
            <a:r>
              <a:rPr lang="en-IN" dirty="0"/>
              <a:t>Code - </a:t>
            </a:r>
          </a:p>
        </p:txBody>
      </p:sp>
      <p:pic>
        <p:nvPicPr>
          <p:cNvPr id="4" name="Content Placeholder 3">
            <a:extLst>
              <a:ext uri="{FF2B5EF4-FFF2-40B4-BE49-F238E27FC236}">
                <a16:creationId xmlns:a16="http://schemas.microsoft.com/office/drawing/2014/main" id="{7C21759C-D31E-48DB-9A3C-47A8F7504960}"/>
              </a:ext>
            </a:extLst>
          </p:cNvPr>
          <p:cNvPicPr>
            <a:picLocks noGrp="1" noChangeAspect="1"/>
          </p:cNvPicPr>
          <p:nvPr>
            <p:ph idx="1"/>
          </p:nvPr>
        </p:nvPicPr>
        <p:blipFill>
          <a:blip r:embed="rId2"/>
          <a:stretch>
            <a:fillRect/>
          </a:stretch>
        </p:blipFill>
        <p:spPr>
          <a:xfrm>
            <a:off x="3541750" y="1909249"/>
            <a:ext cx="3720182" cy="4250375"/>
          </a:xfrm>
          <a:prstGeom prst="rect">
            <a:avLst/>
          </a:prstGeom>
        </p:spPr>
      </p:pic>
    </p:spTree>
    <p:extLst>
      <p:ext uri="{BB962C8B-B14F-4D97-AF65-F5344CB8AC3E}">
        <p14:creationId xmlns:p14="http://schemas.microsoft.com/office/powerpoint/2010/main" val="126512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B1BB-EB63-4199-B91F-DB6B6E2A683D}"/>
              </a:ext>
            </a:extLst>
          </p:cNvPr>
          <p:cNvSpPr>
            <a:spLocks noGrp="1"/>
          </p:cNvSpPr>
          <p:nvPr>
            <p:ph type="title"/>
          </p:nvPr>
        </p:nvSpPr>
        <p:spPr/>
        <p:txBody>
          <a:bodyPr/>
          <a:lstStyle/>
          <a:p>
            <a:r>
              <a:rPr lang="en-IN" dirty="0"/>
              <a:t>Output - </a:t>
            </a:r>
          </a:p>
        </p:txBody>
      </p:sp>
      <p:pic>
        <p:nvPicPr>
          <p:cNvPr id="5" name="Content Placeholder 4">
            <a:extLst>
              <a:ext uri="{FF2B5EF4-FFF2-40B4-BE49-F238E27FC236}">
                <a16:creationId xmlns:a16="http://schemas.microsoft.com/office/drawing/2014/main" id="{66B39748-B698-44F6-9248-DCA10E2221C2}"/>
              </a:ext>
            </a:extLst>
          </p:cNvPr>
          <p:cNvPicPr>
            <a:picLocks noGrp="1" noChangeAspect="1"/>
          </p:cNvPicPr>
          <p:nvPr>
            <p:ph idx="1"/>
          </p:nvPr>
        </p:nvPicPr>
        <p:blipFill>
          <a:blip r:embed="rId2"/>
          <a:stretch>
            <a:fillRect/>
          </a:stretch>
        </p:blipFill>
        <p:spPr>
          <a:xfrm>
            <a:off x="685800" y="2363184"/>
            <a:ext cx="10131425" cy="3206370"/>
          </a:xfrm>
        </p:spPr>
      </p:pic>
    </p:spTree>
    <p:extLst>
      <p:ext uri="{BB962C8B-B14F-4D97-AF65-F5344CB8AC3E}">
        <p14:creationId xmlns:p14="http://schemas.microsoft.com/office/powerpoint/2010/main" val="361943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4DC3-EB45-4EDA-9D30-A5893E565323}"/>
              </a:ext>
            </a:extLst>
          </p:cNvPr>
          <p:cNvSpPr>
            <a:spLocks noGrp="1"/>
          </p:cNvSpPr>
          <p:nvPr>
            <p:ph type="title"/>
          </p:nvPr>
        </p:nvSpPr>
        <p:spPr/>
        <p:txBody>
          <a:bodyPr/>
          <a:lstStyle/>
          <a:p>
            <a:r>
              <a:rPr lang="en-IN" b="1" dirty="0"/>
              <a:t>TASK 2</a:t>
            </a:r>
          </a:p>
        </p:txBody>
      </p:sp>
      <p:sp>
        <p:nvSpPr>
          <p:cNvPr id="3" name="Content Placeholder 2">
            <a:extLst>
              <a:ext uri="{FF2B5EF4-FFF2-40B4-BE49-F238E27FC236}">
                <a16:creationId xmlns:a16="http://schemas.microsoft.com/office/drawing/2014/main" id="{50720BEA-A8C3-4C67-A199-19E756ECF306}"/>
              </a:ext>
            </a:extLst>
          </p:cNvPr>
          <p:cNvSpPr>
            <a:spLocks noGrp="1"/>
          </p:cNvSpPr>
          <p:nvPr>
            <p:ph idx="1"/>
          </p:nvPr>
        </p:nvSpPr>
        <p:spPr>
          <a:xfrm>
            <a:off x="685801" y="2142068"/>
            <a:ext cx="10131425" cy="2776162"/>
          </a:xfrm>
        </p:spPr>
        <p:txBody>
          <a:bodyPr/>
          <a:lstStyle/>
          <a:p>
            <a:pPr marL="0" indent="0">
              <a:buNone/>
            </a:pPr>
            <a:r>
              <a:rPr lang="en-US" dirty="0"/>
              <a:t>Follow the given steps to create time dimension:</a:t>
            </a:r>
          </a:p>
          <a:p>
            <a:r>
              <a:rPr lang="en-US" dirty="0"/>
              <a:t>Open SQL Server Management Studio.</a:t>
            </a:r>
          </a:p>
          <a:p>
            <a:r>
              <a:rPr lang="en-US" dirty="0"/>
              <a:t>Connect database engine.</a:t>
            </a:r>
          </a:p>
          <a:p>
            <a:r>
              <a:rPr lang="en-US" dirty="0"/>
              <a:t>Open new query editor.</a:t>
            </a:r>
          </a:p>
          <a:p>
            <a:r>
              <a:rPr lang="en-US" dirty="0"/>
              <a:t>Copy paste the script given below in new query editor window.</a:t>
            </a:r>
          </a:p>
          <a:p>
            <a:r>
              <a:rPr lang="en-US" dirty="0"/>
              <a:t>Press F5 to run the given SQL script.</a:t>
            </a:r>
            <a:endParaRPr lang="en-IN" dirty="0"/>
          </a:p>
        </p:txBody>
      </p:sp>
    </p:spTree>
    <p:extLst>
      <p:ext uri="{BB962C8B-B14F-4D97-AF65-F5344CB8AC3E}">
        <p14:creationId xmlns:p14="http://schemas.microsoft.com/office/powerpoint/2010/main" val="20603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81</TotalTime>
  <Words>1445</Words>
  <Application>Microsoft Office PowerPoint</Application>
  <PresentationFormat>Widescreen</PresentationFormat>
  <Paragraphs>51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Celestial</vt:lpstr>
      <vt:lpstr>CELEBRAL TECH TRAINING SQL DIM DATE </vt:lpstr>
      <vt:lpstr>OBJECTIVE</vt:lpstr>
      <vt:lpstr>WHAT’S NEW ?</vt:lpstr>
      <vt:lpstr>TARGET AUDIENCE</vt:lpstr>
      <vt:lpstr>TECHNOLOGY USED</vt:lpstr>
      <vt:lpstr>PROJECT DEMONSTRATION</vt:lpstr>
      <vt:lpstr>Code - </vt:lpstr>
      <vt:lpstr>Output - </vt:lpstr>
      <vt:lpstr>TASK 2</vt:lpstr>
      <vt:lpstr>CODE-</vt:lpstr>
      <vt:lpstr>OUTPUT - </vt:lpstr>
      <vt:lpstr>Task 3 </vt:lpstr>
      <vt:lpstr>Code-</vt:lpstr>
      <vt:lpstr>Inserting and updating data is as simple as the following piece of T-SQL:</vt:lpstr>
      <vt:lpstr>PowerPoint Presentation</vt:lpstr>
      <vt:lpstr>Task 4</vt:lpstr>
      <vt:lpstr>Code -</vt:lpstr>
      <vt:lpstr>PowerPoint Presentation</vt:lpstr>
      <vt:lpstr>Code-</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CELEBRAL TECH TRAINING SQL DIM DATE </dc:title>
  <dc:creator>saksham agarwal</dc:creator>
  <cp:lastModifiedBy>saksham agarwal</cp:lastModifiedBy>
  <cp:revision>2</cp:revision>
  <dcterms:created xsi:type="dcterms:W3CDTF">2021-08-24T07:07:59Z</dcterms:created>
  <dcterms:modified xsi:type="dcterms:W3CDTF">2021-08-24T08:29:52Z</dcterms:modified>
</cp:coreProperties>
</file>