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87" r:id="rId3"/>
    <p:sldId id="279" r:id="rId4"/>
    <p:sldId id="281" r:id="rId5"/>
    <p:sldId id="282" r:id="rId6"/>
    <p:sldId id="283" r:id="rId7"/>
    <p:sldId id="284" r:id="rId8"/>
    <p:sldId id="285" r:id="rId9"/>
    <p:sldId id="286" r:id="rId10"/>
    <p:sldId id="280" r:id="rId11"/>
    <p:sldId id="256" r:id="rId12"/>
    <p:sldId id="257" r:id="rId13"/>
    <p:sldId id="258" r:id="rId14"/>
    <p:sldId id="259" r:id="rId15"/>
    <p:sldId id="260" r:id="rId16"/>
    <p:sldId id="261" r:id="rId17"/>
    <p:sldId id="262" r:id="rId18"/>
    <p:sldId id="263" r:id="rId19"/>
    <p:sldId id="264" r:id="rId20"/>
    <p:sldId id="288"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31894" y="750517"/>
            <a:ext cx="4057521" cy="369332"/>
          </a:xfrm>
          <a:prstGeom prst="rect">
            <a:avLst/>
          </a:prstGeom>
        </p:spPr>
        <p:txBody>
          <a:bodyPr wrap="none">
            <a:spAutoFit/>
          </a:bodyPr>
          <a:lstStyle/>
          <a:p>
            <a:pPr algn="just"/>
            <a:r>
              <a:rPr lang="en-IN" dirty="0">
                <a:solidFill>
                  <a:srgbClr val="610B38"/>
                </a:solidFill>
                <a:latin typeface="erdana"/>
              </a:rPr>
              <a:t>Introduction of Dynamic Programming</a:t>
            </a:r>
            <a:endParaRPr lang="en-IN" b="0" i="0" dirty="0">
              <a:solidFill>
                <a:srgbClr val="610B38"/>
              </a:solidFill>
              <a:effectLst/>
              <a:latin typeface="erdana"/>
            </a:endParaRPr>
          </a:p>
        </p:txBody>
      </p:sp>
      <p:sp>
        <p:nvSpPr>
          <p:cNvPr id="4" name="Rectangle 3"/>
          <p:cNvSpPr/>
          <p:nvPr/>
        </p:nvSpPr>
        <p:spPr>
          <a:xfrm>
            <a:off x="3352800" y="1230746"/>
            <a:ext cx="6096000" cy="4770537"/>
          </a:xfrm>
          <a:prstGeom prst="rect">
            <a:avLst/>
          </a:prstGeom>
        </p:spPr>
        <p:txBody>
          <a:bodyPr>
            <a:spAutoFit/>
          </a:bodyPr>
          <a:lstStyle/>
          <a:p>
            <a:pPr marL="285750" indent="-285750"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Dynamic Programming is the most powerful design technique for solving optimization problems.</a:t>
            </a:r>
          </a:p>
          <a:p>
            <a:pPr marL="285750" indent="-285750"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Divide &amp; Conquer algorithm partition the problem into disjoint </a:t>
            </a:r>
            <a:r>
              <a:rPr lang="en-US" sz="1600" dirty="0" smtClean="0">
                <a:solidFill>
                  <a:srgbClr val="333333"/>
                </a:solidFill>
                <a:latin typeface="Times New Roman" panose="02020603050405020304" pitchFamily="18" charset="0"/>
                <a:cs typeface="Times New Roman" panose="02020603050405020304" pitchFamily="18" charset="0"/>
              </a:rPr>
              <a:t>sub problems </a:t>
            </a:r>
            <a:r>
              <a:rPr lang="en-US" sz="1600" dirty="0">
                <a:solidFill>
                  <a:srgbClr val="333333"/>
                </a:solidFill>
                <a:latin typeface="Times New Roman" panose="02020603050405020304" pitchFamily="18" charset="0"/>
                <a:cs typeface="Times New Roman" panose="02020603050405020304" pitchFamily="18" charset="0"/>
              </a:rPr>
              <a:t>solve the </a:t>
            </a:r>
            <a:r>
              <a:rPr lang="en-US" sz="1600" dirty="0" smtClean="0">
                <a:solidFill>
                  <a:srgbClr val="333333"/>
                </a:solidFill>
                <a:latin typeface="Times New Roman" panose="02020603050405020304" pitchFamily="18" charset="0"/>
                <a:cs typeface="Times New Roman" panose="02020603050405020304" pitchFamily="18" charset="0"/>
              </a:rPr>
              <a:t>sub problems </a:t>
            </a:r>
            <a:r>
              <a:rPr lang="en-US" sz="1600" dirty="0">
                <a:solidFill>
                  <a:srgbClr val="333333"/>
                </a:solidFill>
                <a:latin typeface="Times New Roman" panose="02020603050405020304" pitchFamily="18" charset="0"/>
                <a:cs typeface="Times New Roman" panose="02020603050405020304" pitchFamily="18" charset="0"/>
              </a:rPr>
              <a:t>recursively and then combine their solution to solve the original problems.</a:t>
            </a:r>
          </a:p>
          <a:p>
            <a:pPr marL="285750" indent="-285750"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Dynamic Programming is used when the </a:t>
            </a:r>
            <a:r>
              <a:rPr lang="en-US" sz="1600" dirty="0" smtClean="0">
                <a:solidFill>
                  <a:srgbClr val="333333"/>
                </a:solidFill>
                <a:latin typeface="Times New Roman" panose="02020603050405020304" pitchFamily="18" charset="0"/>
                <a:cs typeface="Times New Roman" panose="02020603050405020304" pitchFamily="18" charset="0"/>
              </a:rPr>
              <a:t>sub problems </a:t>
            </a:r>
            <a:r>
              <a:rPr lang="en-US" sz="1600" dirty="0">
                <a:solidFill>
                  <a:srgbClr val="333333"/>
                </a:solidFill>
                <a:latin typeface="Times New Roman" panose="02020603050405020304" pitchFamily="18" charset="0"/>
                <a:cs typeface="Times New Roman" panose="02020603050405020304" pitchFamily="18" charset="0"/>
              </a:rPr>
              <a:t>are not independent, e.g. when they share the same </a:t>
            </a:r>
            <a:r>
              <a:rPr lang="en-US" sz="1600" dirty="0" smtClean="0">
                <a:solidFill>
                  <a:srgbClr val="333333"/>
                </a:solidFill>
                <a:latin typeface="Times New Roman" panose="02020603050405020304" pitchFamily="18" charset="0"/>
                <a:cs typeface="Times New Roman" panose="02020603050405020304" pitchFamily="18" charset="0"/>
              </a:rPr>
              <a:t>sub problems</a:t>
            </a:r>
            <a:r>
              <a:rPr lang="en-US" sz="1600" dirty="0">
                <a:solidFill>
                  <a:srgbClr val="333333"/>
                </a:solidFill>
                <a:latin typeface="Times New Roman" panose="02020603050405020304" pitchFamily="18" charset="0"/>
                <a:cs typeface="Times New Roman" panose="02020603050405020304" pitchFamily="18" charset="0"/>
              </a:rPr>
              <a:t>. In this case, divide and conquer may do more work than necessary, because it solves the same sub problem multiple times.</a:t>
            </a:r>
          </a:p>
          <a:p>
            <a:pPr marL="285750" indent="-285750"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Dynamic Programming solves each </a:t>
            </a:r>
            <a:r>
              <a:rPr lang="en-US" sz="1600" dirty="0" smtClean="0">
                <a:solidFill>
                  <a:srgbClr val="333333"/>
                </a:solidFill>
                <a:latin typeface="Times New Roman" panose="02020603050405020304" pitchFamily="18" charset="0"/>
                <a:cs typeface="Times New Roman" panose="02020603050405020304" pitchFamily="18" charset="0"/>
              </a:rPr>
              <a:t>sub problems </a:t>
            </a:r>
            <a:r>
              <a:rPr lang="en-US" sz="1600" dirty="0">
                <a:solidFill>
                  <a:srgbClr val="333333"/>
                </a:solidFill>
                <a:latin typeface="Times New Roman" panose="02020603050405020304" pitchFamily="18" charset="0"/>
                <a:cs typeface="Times New Roman" panose="02020603050405020304" pitchFamily="18" charset="0"/>
              </a:rPr>
              <a:t>just once and stores the result in a table so that it can be repeatedly retrieved if needed again.</a:t>
            </a:r>
          </a:p>
          <a:p>
            <a:pPr marL="285750" indent="-285750"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Dynamic Programming is a </a:t>
            </a:r>
            <a:r>
              <a:rPr lang="en-US" sz="1600" b="1" dirty="0">
                <a:solidFill>
                  <a:srgbClr val="333333"/>
                </a:solidFill>
                <a:latin typeface="Times New Roman" panose="02020603050405020304" pitchFamily="18" charset="0"/>
                <a:cs typeface="Times New Roman" panose="02020603050405020304" pitchFamily="18" charset="0"/>
              </a:rPr>
              <a:t>Bottom-up approach-</a:t>
            </a:r>
            <a:r>
              <a:rPr lang="en-US" sz="1600" dirty="0">
                <a:solidFill>
                  <a:srgbClr val="333333"/>
                </a:solidFill>
                <a:latin typeface="Times New Roman" panose="02020603050405020304" pitchFamily="18" charset="0"/>
                <a:cs typeface="Times New Roman" panose="02020603050405020304" pitchFamily="18" charset="0"/>
              </a:rPr>
              <a:t> we solve all possible small problems and then combine to obtain solutions for bigger problems.</a:t>
            </a:r>
          </a:p>
          <a:p>
            <a:pPr marL="285750" indent="-285750" algn="just">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Dynamic Programming is a paradigm of algorithm design in which an optimization problem is solved by a combination of achieving sub-problem solutions and appearing to the "</a:t>
            </a:r>
            <a:r>
              <a:rPr lang="en-US" sz="1600" b="1" dirty="0">
                <a:solidFill>
                  <a:srgbClr val="333333"/>
                </a:solidFill>
                <a:latin typeface="Times New Roman" panose="02020603050405020304" pitchFamily="18" charset="0"/>
                <a:cs typeface="Times New Roman" panose="02020603050405020304" pitchFamily="18" charset="0"/>
              </a:rPr>
              <a:t>principle of optimality</a:t>
            </a:r>
            <a:r>
              <a:rPr lang="en-US" sz="1600" dirty="0">
                <a:solidFill>
                  <a:srgbClr val="333333"/>
                </a:solidFill>
                <a:latin typeface="Times New Roman" panose="02020603050405020304" pitchFamily="18" charset="0"/>
                <a:cs typeface="Times New Roman" panose="02020603050405020304" pitchFamily="18" charset="0"/>
              </a:rPr>
              <a:t>".</a:t>
            </a:r>
            <a:endParaRPr lang="en-US" sz="1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59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84946" y="1056236"/>
            <a:ext cx="6096000" cy="4278094"/>
          </a:xfrm>
          <a:prstGeom prst="rect">
            <a:avLst/>
          </a:prstGeom>
        </p:spPr>
        <p:txBody>
          <a:bodyPr>
            <a:spAutoFit/>
          </a:bodyPr>
          <a:lstStyle/>
          <a:p>
            <a:r>
              <a:rPr lang="en-US" sz="1600" dirty="0">
                <a:solidFill>
                  <a:srgbClr val="000000"/>
                </a:solidFill>
                <a:latin typeface="Times New Roman" panose="02020603050405020304" pitchFamily="18" charset="0"/>
              </a:rPr>
              <a:t>Principle of Optimality</a:t>
            </a:r>
          </a:p>
          <a:p>
            <a:pPr>
              <a:buFont typeface="Arial" panose="020B0604020202020204" pitchFamily="34" charset="0"/>
              <a:buChar char="•"/>
            </a:pPr>
            <a:r>
              <a:rPr lang="en-US" sz="1600" dirty="0">
                <a:solidFill>
                  <a:srgbClr val="000000"/>
                </a:solidFill>
                <a:latin typeface="Times New Roman" panose="02020603050405020304" pitchFamily="18" charset="0"/>
              </a:rPr>
              <a:t>Definition: A problem is said to satisfy the Principle of Optimality if the </a:t>
            </a:r>
            <a:r>
              <a:rPr lang="en-US" sz="1600" dirty="0" smtClean="0">
                <a:solidFill>
                  <a:srgbClr val="000000"/>
                </a:solidFill>
                <a:latin typeface="Times New Roman" panose="02020603050405020304" pitchFamily="18" charset="0"/>
              </a:rPr>
              <a:t>sub solutions </a:t>
            </a:r>
            <a:r>
              <a:rPr lang="en-US" sz="1600" dirty="0">
                <a:solidFill>
                  <a:srgbClr val="000000"/>
                </a:solidFill>
                <a:latin typeface="Times New Roman" panose="02020603050405020304" pitchFamily="18" charset="0"/>
              </a:rPr>
              <a:t>of an optimal solution of the problem are </a:t>
            </a:r>
            <a:r>
              <a:rPr lang="en-US" sz="1600" dirty="0" smtClean="0">
                <a:solidFill>
                  <a:srgbClr val="000000"/>
                </a:solidFill>
                <a:latin typeface="Times New Roman" panose="02020603050405020304" pitchFamily="18" charset="0"/>
              </a:rPr>
              <a:t>them </a:t>
            </a:r>
            <a:r>
              <a:rPr lang="en-US" sz="1600" dirty="0" err="1" smtClean="0">
                <a:solidFill>
                  <a:srgbClr val="000000"/>
                </a:solidFill>
                <a:latin typeface="Times New Roman" panose="02020603050405020304" pitchFamily="18" charset="0"/>
              </a:rPr>
              <a:t>seleves</a:t>
            </a:r>
            <a:r>
              <a:rPr lang="en-US" sz="1600" dirty="0" smtClean="0">
                <a:solidFill>
                  <a:srgbClr val="000000"/>
                </a:solidFill>
                <a:latin typeface="Times New Roman" panose="02020603050405020304" pitchFamily="18" charset="0"/>
              </a:rPr>
              <a:t> </a:t>
            </a:r>
            <a:r>
              <a:rPr lang="en-US" sz="1600" dirty="0">
                <a:solidFill>
                  <a:srgbClr val="000000"/>
                </a:solidFill>
                <a:latin typeface="Times New Roman" panose="02020603050405020304" pitchFamily="18" charset="0"/>
              </a:rPr>
              <a:t>optimal solutions for their </a:t>
            </a:r>
            <a:r>
              <a:rPr lang="en-US" sz="1600" dirty="0" smtClean="0">
                <a:solidFill>
                  <a:srgbClr val="000000"/>
                </a:solidFill>
                <a:latin typeface="Times New Roman" panose="02020603050405020304" pitchFamily="18" charset="0"/>
              </a:rPr>
              <a:t>sub problems</a:t>
            </a:r>
            <a:r>
              <a:rPr lang="en-US" sz="1600" dirty="0">
                <a:solidFill>
                  <a:srgbClr val="000000"/>
                </a:solidFill>
                <a:latin typeface="Times New Roman" panose="02020603050405020304" pitchFamily="18" charset="0"/>
              </a:rPr>
              <a:t>.</a:t>
            </a:r>
          </a:p>
          <a:p>
            <a:pPr>
              <a:buFont typeface="Arial" panose="020B0604020202020204" pitchFamily="34" charset="0"/>
              <a:buChar char="•"/>
            </a:pPr>
            <a:r>
              <a:rPr lang="en-US" sz="1600" dirty="0">
                <a:solidFill>
                  <a:srgbClr val="000000"/>
                </a:solidFill>
                <a:latin typeface="Times New Roman" panose="02020603050405020304" pitchFamily="18" charset="0"/>
              </a:rPr>
              <a:t>Examples:</a:t>
            </a:r>
          </a:p>
          <a:p>
            <a:pPr marL="742950" lvl="1" indent="-285750" algn="just">
              <a:buFont typeface="Arial" panose="020B0604020202020204" pitchFamily="34" charset="0"/>
              <a:buChar char="•"/>
            </a:pPr>
            <a:r>
              <a:rPr lang="en-US" sz="1600" dirty="0">
                <a:solidFill>
                  <a:srgbClr val="000000"/>
                </a:solidFill>
                <a:latin typeface="Times New Roman" panose="02020603050405020304" pitchFamily="18" charset="0"/>
              </a:rPr>
              <a:t>The shortest path problem satisfies the Principle of Optimality.</a:t>
            </a:r>
          </a:p>
          <a:p>
            <a:pPr marL="742950" lvl="1" indent="-285750" algn="just">
              <a:buFont typeface="Arial" panose="020B0604020202020204" pitchFamily="34" charset="0"/>
              <a:buChar char="•"/>
            </a:pPr>
            <a:r>
              <a:rPr lang="en-US" sz="1600" dirty="0">
                <a:solidFill>
                  <a:srgbClr val="000000"/>
                </a:solidFill>
                <a:latin typeface="Times New Roman" panose="02020603050405020304" pitchFamily="18" charset="0"/>
              </a:rPr>
              <a:t>This is because if a,x1,x2,...,</a:t>
            </a:r>
            <a:r>
              <a:rPr lang="en-US" sz="1600" dirty="0" err="1">
                <a:solidFill>
                  <a:srgbClr val="000000"/>
                </a:solidFill>
                <a:latin typeface="Times New Roman" panose="02020603050405020304" pitchFamily="18" charset="0"/>
              </a:rPr>
              <a:t>xn</a:t>
            </a:r>
            <a:r>
              <a:rPr lang="en-US" sz="1600" dirty="0" smtClean="0">
                <a:solidFill>
                  <a:srgbClr val="000000"/>
                </a:solidFill>
                <a:latin typeface="Times New Roman" panose="02020603050405020304" pitchFamily="18" charset="0"/>
              </a:rPr>
              <a:t>, b </a:t>
            </a:r>
            <a:r>
              <a:rPr lang="en-US" sz="1600" dirty="0">
                <a:solidFill>
                  <a:srgbClr val="000000"/>
                </a:solidFill>
                <a:latin typeface="Times New Roman" panose="02020603050405020304" pitchFamily="18" charset="0"/>
              </a:rPr>
              <a:t>is a shortest path from node a to node b in a graph, then the portion of xi to </a:t>
            </a:r>
            <a:r>
              <a:rPr lang="en-US" sz="1600" dirty="0" err="1">
                <a:solidFill>
                  <a:srgbClr val="000000"/>
                </a:solidFill>
                <a:latin typeface="Times New Roman" panose="02020603050405020304" pitchFamily="18" charset="0"/>
              </a:rPr>
              <a:t>xj</a:t>
            </a:r>
            <a:r>
              <a:rPr lang="en-US" sz="1600" dirty="0">
                <a:solidFill>
                  <a:srgbClr val="000000"/>
                </a:solidFill>
                <a:latin typeface="Times New Roman" panose="02020603050405020304" pitchFamily="18" charset="0"/>
              </a:rPr>
              <a:t> on that path is a shortest path from xi to </a:t>
            </a:r>
            <a:r>
              <a:rPr lang="en-US" sz="1600" dirty="0" err="1">
                <a:solidFill>
                  <a:srgbClr val="000000"/>
                </a:solidFill>
                <a:latin typeface="Times New Roman" panose="02020603050405020304" pitchFamily="18" charset="0"/>
              </a:rPr>
              <a:t>xj</a:t>
            </a:r>
            <a:r>
              <a:rPr lang="en-US" sz="1600" dirty="0">
                <a:solidFill>
                  <a:srgbClr val="000000"/>
                </a:solidFill>
                <a:latin typeface="Times New Roman" panose="02020603050405020304" pitchFamily="18" charset="0"/>
              </a:rPr>
              <a:t>.</a:t>
            </a:r>
          </a:p>
          <a:p>
            <a:pPr marL="742950" lvl="1" indent="-285750" algn="just">
              <a:buFont typeface="Arial" panose="020B0604020202020204" pitchFamily="34" charset="0"/>
              <a:buChar char="•"/>
            </a:pPr>
            <a:r>
              <a:rPr lang="en-US" sz="1600" dirty="0">
                <a:solidFill>
                  <a:srgbClr val="000000"/>
                </a:solidFill>
                <a:latin typeface="Times New Roman" panose="02020603050405020304" pitchFamily="18" charset="0"/>
              </a:rPr>
              <a:t>The longest path problem, on the other hand, does not satisfy the Principle of Optimality. Take for example the undirected graph G of nodes a, b, c, d, and e, and edges (</a:t>
            </a:r>
            <a:r>
              <a:rPr lang="en-US" sz="1600" dirty="0" err="1">
                <a:solidFill>
                  <a:srgbClr val="000000"/>
                </a:solidFill>
                <a:latin typeface="Times New Roman" panose="02020603050405020304" pitchFamily="18" charset="0"/>
              </a:rPr>
              <a:t>a,b</a:t>
            </a:r>
            <a:r>
              <a:rPr lang="en-US" sz="1600" dirty="0">
                <a:solidFill>
                  <a:srgbClr val="000000"/>
                </a:solidFill>
                <a:latin typeface="Times New Roman" panose="02020603050405020304" pitchFamily="18" charset="0"/>
              </a:rPr>
              <a:t>) (</a:t>
            </a:r>
            <a:r>
              <a:rPr lang="en-US" sz="1600" dirty="0" err="1">
                <a:solidFill>
                  <a:srgbClr val="000000"/>
                </a:solidFill>
                <a:latin typeface="Times New Roman" panose="02020603050405020304" pitchFamily="18" charset="0"/>
              </a:rPr>
              <a:t>b,c</a:t>
            </a:r>
            <a:r>
              <a:rPr lang="en-US" sz="1600" dirty="0">
                <a:solidFill>
                  <a:srgbClr val="000000"/>
                </a:solidFill>
                <a:latin typeface="Times New Roman" panose="02020603050405020304" pitchFamily="18" charset="0"/>
              </a:rPr>
              <a:t>) (</a:t>
            </a:r>
            <a:r>
              <a:rPr lang="en-US" sz="1600" dirty="0" err="1">
                <a:solidFill>
                  <a:srgbClr val="000000"/>
                </a:solidFill>
                <a:latin typeface="Times New Roman" panose="02020603050405020304" pitchFamily="18" charset="0"/>
              </a:rPr>
              <a:t>c,d</a:t>
            </a:r>
            <a:r>
              <a:rPr lang="en-US" sz="1600" dirty="0">
                <a:solidFill>
                  <a:srgbClr val="000000"/>
                </a:solidFill>
                <a:latin typeface="Times New Roman" panose="02020603050405020304" pitchFamily="18" charset="0"/>
              </a:rPr>
              <a:t>) (</a:t>
            </a:r>
            <a:r>
              <a:rPr lang="en-US" sz="1600" dirty="0" err="1">
                <a:solidFill>
                  <a:srgbClr val="000000"/>
                </a:solidFill>
                <a:latin typeface="Times New Roman" panose="02020603050405020304" pitchFamily="18" charset="0"/>
              </a:rPr>
              <a:t>d,e</a:t>
            </a:r>
            <a:r>
              <a:rPr lang="en-US" sz="1600" dirty="0">
                <a:solidFill>
                  <a:srgbClr val="000000"/>
                </a:solidFill>
                <a:latin typeface="Times New Roman" panose="02020603050405020304" pitchFamily="18" charset="0"/>
              </a:rPr>
              <a:t>) and (</a:t>
            </a:r>
            <a:r>
              <a:rPr lang="en-US" sz="1600" dirty="0" err="1">
                <a:solidFill>
                  <a:srgbClr val="000000"/>
                </a:solidFill>
                <a:latin typeface="Times New Roman" panose="02020603050405020304" pitchFamily="18" charset="0"/>
              </a:rPr>
              <a:t>e,a</a:t>
            </a:r>
            <a:r>
              <a:rPr lang="en-US" sz="1600" dirty="0">
                <a:solidFill>
                  <a:srgbClr val="000000"/>
                </a:solidFill>
                <a:latin typeface="Times New Roman" panose="02020603050405020304" pitchFamily="18" charset="0"/>
              </a:rPr>
              <a:t>). That is, G is a ring. The longest (noncyclic) path from a to d to </a:t>
            </a:r>
            <a:r>
              <a:rPr lang="en-US" sz="1600" dirty="0" err="1">
                <a:solidFill>
                  <a:srgbClr val="000000"/>
                </a:solidFill>
                <a:latin typeface="Times New Roman" panose="02020603050405020304" pitchFamily="18" charset="0"/>
              </a:rPr>
              <a:t>a,b,c,d</a:t>
            </a:r>
            <a:r>
              <a:rPr lang="en-US" sz="1600" dirty="0">
                <a:solidFill>
                  <a:srgbClr val="000000"/>
                </a:solidFill>
                <a:latin typeface="Times New Roman" panose="02020603050405020304" pitchFamily="18" charset="0"/>
              </a:rPr>
              <a:t>. The sub-path from b to c on that path is simply the edge </a:t>
            </a:r>
            <a:r>
              <a:rPr lang="en-US" sz="1600" dirty="0" err="1">
                <a:solidFill>
                  <a:srgbClr val="000000"/>
                </a:solidFill>
                <a:latin typeface="Times New Roman" panose="02020603050405020304" pitchFamily="18" charset="0"/>
              </a:rPr>
              <a:t>b,c</a:t>
            </a:r>
            <a:r>
              <a:rPr lang="en-US" sz="1600" dirty="0">
                <a:solidFill>
                  <a:srgbClr val="000000"/>
                </a:solidFill>
                <a:latin typeface="Times New Roman" panose="02020603050405020304" pitchFamily="18" charset="0"/>
              </a:rPr>
              <a:t>. But that is not the longest path from b to c. Rather, </a:t>
            </a:r>
            <a:r>
              <a:rPr lang="en-US" sz="1600" dirty="0" err="1">
                <a:solidFill>
                  <a:srgbClr val="000000"/>
                </a:solidFill>
                <a:latin typeface="Times New Roman" panose="02020603050405020304" pitchFamily="18" charset="0"/>
              </a:rPr>
              <a:t>b,a,e,d,c</a:t>
            </a:r>
            <a:r>
              <a:rPr lang="en-US" sz="1600" dirty="0">
                <a:solidFill>
                  <a:srgbClr val="000000"/>
                </a:solidFill>
                <a:latin typeface="Times New Roman" panose="02020603050405020304" pitchFamily="18" charset="0"/>
              </a:rPr>
              <a:t> is the longest path. Thus, the </a:t>
            </a:r>
            <a:r>
              <a:rPr lang="en-US" sz="1600" dirty="0" err="1">
                <a:solidFill>
                  <a:srgbClr val="000000"/>
                </a:solidFill>
                <a:latin typeface="Times New Roman" panose="02020603050405020304" pitchFamily="18" charset="0"/>
              </a:rPr>
              <a:t>subpath</a:t>
            </a:r>
            <a:r>
              <a:rPr lang="en-US" sz="1600" dirty="0">
                <a:solidFill>
                  <a:srgbClr val="000000"/>
                </a:solidFill>
                <a:latin typeface="Times New Roman" panose="02020603050405020304" pitchFamily="18" charset="0"/>
              </a:rPr>
              <a:t> on a longest path is not necessarily a longest path.</a:t>
            </a:r>
            <a:endParaRPr lang="en-US" sz="160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00798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9431" y="907534"/>
            <a:ext cx="2339102" cy="369332"/>
          </a:xfrm>
          <a:prstGeom prst="rect">
            <a:avLst/>
          </a:prstGeom>
        </p:spPr>
        <p:txBody>
          <a:bodyPr wrap="none">
            <a:spAutoFit/>
          </a:bodyPr>
          <a:lstStyle/>
          <a:p>
            <a:pPr fontAlgn="base"/>
            <a:r>
              <a:rPr lang="en-IN" b="1" u="sng" dirty="0">
                <a:solidFill>
                  <a:srgbClr val="303030"/>
                </a:solidFill>
                <a:latin typeface="roboto condensed"/>
              </a:rPr>
              <a:t>Knapsack Problem-</a:t>
            </a:r>
            <a:endParaRPr lang="en-IN" b="1" i="0" dirty="0">
              <a:solidFill>
                <a:srgbClr val="303030"/>
              </a:solidFill>
              <a:effectLst/>
              <a:latin typeface="roboto condensed"/>
            </a:endParaRPr>
          </a:p>
        </p:txBody>
      </p:sp>
      <p:sp>
        <p:nvSpPr>
          <p:cNvPr id="5" name="Rectangle 4"/>
          <p:cNvSpPr/>
          <p:nvPr/>
        </p:nvSpPr>
        <p:spPr>
          <a:xfrm>
            <a:off x="3648364" y="1526508"/>
            <a:ext cx="6096000" cy="1200329"/>
          </a:xfrm>
          <a:prstGeom prst="rect">
            <a:avLst/>
          </a:prstGeom>
        </p:spPr>
        <p:txBody>
          <a:bodyPr>
            <a:spAutoFit/>
          </a:bodyPr>
          <a:lstStyle/>
          <a:p>
            <a:pPr algn="just" fontAlgn="base"/>
            <a:r>
              <a:rPr lang="en-US" dirty="0">
                <a:solidFill>
                  <a:srgbClr val="303030"/>
                </a:solidFill>
                <a:latin typeface="Arimo"/>
              </a:rPr>
              <a:t>You are given the following-</a:t>
            </a:r>
          </a:p>
          <a:p>
            <a:pPr algn="just" fontAlgn="base">
              <a:buFont typeface="Arial" panose="020B0604020202020204" pitchFamily="34" charset="0"/>
              <a:buChar char="•"/>
            </a:pPr>
            <a:r>
              <a:rPr lang="en-US" dirty="0">
                <a:solidFill>
                  <a:srgbClr val="303030"/>
                </a:solidFill>
                <a:latin typeface="Arimo"/>
              </a:rPr>
              <a:t>A knapsack (kind of shoulder bag) with limited weight capacity.</a:t>
            </a:r>
          </a:p>
          <a:p>
            <a:pPr algn="just" fontAlgn="base">
              <a:buFont typeface="Arial" panose="020B0604020202020204" pitchFamily="34" charset="0"/>
              <a:buChar char="•"/>
            </a:pPr>
            <a:r>
              <a:rPr lang="en-US" dirty="0">
                <a:solidFill>
                  <a:srgbClr val="303030"/>
                </a:solidFill>
                <a:latin typeface="Arimo"/>
              </a:rPr>
              <a:t>Few items each having some weight and value.</a:t>
            </a:r>
            <a:endParaRPr lang="en-US" b="0" i="0" dirty="0">
              <a:solidFill>
                <a:srgbClr val="303030"/>
              </a:solidFill>
              <a:effectLst/>
              <a:latin typeface="Arimo"/>
            </a:endParaRPr>
          </a:p>
        </p:txBody>
      </p:sp>
      <p:sp>
        <p:nvSpPr>
          <p:cNvPr id="6" name="Rectangle 5"/>
          <p:cNvSpPr/>
          <p:nvPr/>
        </p:nvSpPr>
        <p:spPr>
          <a:xfrm>
            <a:off x="3648364" y="2976479"/>
            <a:ext cx="6096000" cy="2308324"/>
          </a:xfrm>
          <a:prstGeom prst="rect">
            <a:avLst/>
          </a:prstGeom>
        </p:spPr>
        <p:txBody>
          <a:bodyPr>
            <a:spAutoFit/>
          </a:bodyPr>
          <a:lstStyle/>
          <a:p>
            <a:pPr fontAlgn="base"/>
            <a:r>
              <a:rPr lang="en-US" b="1" dirty="0">
                <a:solidFill>
                  <a:srgbClr val="303030"/>
                </a:solidFill>
                <a:latin typeface="Arimo"/>
              </a:rPr>
              <a:t>The problem states-</a:t>
            </a:r>
            <a:endParaRPr lang="en-US" dirty="0">
              <a:solidFill>
                <a:srgbClr val="303030"/>
              </a:solidFill>
              <a:latin typeface="Arimo"/>
            </a:endParaRPr>
          </a:p>
          <a:p>
            <a:pPr fontAlgn="base"/>
            <a:r>
              <a:rPr lang="en-US" dirty="0">
                <a:solidFill>
                  <a:srgbClr val="303030"/>
                </a:solidFill>
                <a:latin typeface="Arimo"/>
              </a:rPr>
              <a:t>Which items should be placed into the knapsack </a:t>
            </a:r>
            <a:r>
              <a:rPr lang="en-US" dirty="0" smtClean="0">
                <a:solidFill>
                  <a:srgbClr val="303030"/>
                </a:solidFill>
                <a:latin typeface="Arimo"/>
              </a:rPr>
              <a:t>such that-</a:t>
            </a:r>
          </a:p>
          <a:p>
            <a:pPr fontAlgn="base"/>
            <a:endParaRPr lang="en-US" dirty="0">
              <a:solidFill>
                <a:srgbClr val="303030"/>
              </a:solidFill>
              <a:latin typeface="Arimo"/>
            </a:endParaRPr>
          </a:p>
          <a:p>
            <a:pPr fontAlgn="base">
              <a:buFont typeface="Arial" panose="020B0604020202020204" pitchFamily="34" charset="0"/>
              <a:buChar char="•"/>
            </a:pPr>
            <a:r>
              <a:rPr lang="en-US" dirty="0">
                <a:solidFill>
                  <a:srgbClr val="303030"/>
                </a:solidFill>
                <a:latin typeface="Arimo"/>
              </a:rPr>
              <a:t>The value or profit obtained by putting the items into the knapsack is maximum</a:t>
            </a:r>
            <a:r>
              <a:rPr lang="en-US" dirty="0" smtClean="0">
                <a:solidFill>
                  <a:srgbClr val="303030"/>
                </a:solidFill>
                <a:latin typeface="Arimo"/>
              </a:rPr>
              <a:t>.</a:t>
            </a:r>
          </a:p>
          <a:p>
            <a:pPr fontAlgn="base">
              <a:buFont typeface="Arial" panose="020B0604020202020204" pitchFamily="34" charset="0"/>
              <a:buChar char="•"/>
            </a:pPr>
            <a:endParaRPr lang="en-US" dirty="0">
              <a:solidFill>
                <a:srgbClr val="303030"/>
              </a:solidFill>
              <a:latin typeface="Arimo"/>
            </a:endParaRPr>
          </a:p>
          <a:p>
            <a:pPr fontAlgn="base">
              <a:buFont typeface="Arial" panose="020B0604020202020204" pitchFamily="34" charset="0"/>
              <a:buChar char="•"/>
            </a:pPr>
            <a:r>
              <a:rPr lang="en-US" dirty="0">
                <a:solidFill>
                  <a:srgbClr val="303030"/>
                </a:solidFill>
                <a:latin typeface="Arimo"/>
              </a:rPr>
              <a:t>And the weight limit of the knapsack does not exceed.</a:t>
            </a:r>
            <a:endParaRPr lang="en-US" b="0" i="0" dirty="0">
              <a:solidFill>
                <a:srgbClr val="303030"/>
              </a:solidFill>
              <a:effectLst/>
              <a:latin typeface="Arimo"/>
            </a:endParaRPr>
          </a:p>
        </p:txBody>
      </p:sp>
    </p:spTree>
    <p:extLst>
      <p:ext uri="{BB962C8B-B14F-4D97-AF65-F5344CB8AC3E}">
        <p14:creationId xmlns:p14="http://schemas.microsoft.com/office/powerpoint/2010/main" val="992909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255" y="1194045"/>
            <a:ext cx="6096000" cy="1754326"/>
          </a:xfrm>
          <a:prstGeom prst="rect">
            <a:avLst/>
          </a:prstGeom>
        </p:spPr>
        <p:txBody>
          <a:bodyPr>
            <a:spAutoFit/>
          </a:bodyPr>
          <a:lstStyle/>
          <a:p>
            <a:pPr fontAlgn="base"/>
            <a:r>
              <a:rPr lang="en-US" b="1" u="sng" dirty="0">
                <a:solidFill>
                  <a:srgbClr val="303030"/>
                </a:solidFill>
                <a:latin typeface="roboto condensed"/>
              </a:rPr>
              <a:t>0/1 Knapsack Problem Using Dynamic Programming-</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Consider-</a:t>
            </a:r>
          </a:p>
          <a:p>
            <a:pPr fontAlgn="base">
              <a:buFont typeface="Arial" panose="020B0604020202020204" pitchFamily="34" charset="0"/>
              <a:buChar char="•"/>
            </a:pPr>
            <a:r>
              <a:rPr lang="en-US" dirty="0">
                <a:solidFill>
                  <a:srgbClr val="303030"/>
                </a:solidFill>
                <a:latin typeface="Arimo"/>
              </a:rPr>
              <a:t>Knapsack weight capacity = </a:t>
            </a:r>
            <a:r>
              <a:rPr lang="en-US" dirty="0" smtClean="0">
                <a:solidFill>
                  <a:srgbClr val="303030"/>
                </a:solidFill>
                <a:latin typeface="Arimo"/>
              </a:rPr>
              <a:t>w</a:t>
            </a:r>
          </a:p>
          <a:p>
            <a:pPr fontAlgn="base"/>
            <a:endParaRPr lang="en-US" dirty="0">
              <a:solidFill>
                <a:srgbClr val="303030"/>
              </a:solidFill>
              <a:latin typeface="Arimo"/>
            </a:endParaRPr>
          </a:p>
          <a:p>
            <a:pPr fontAlgn="base">
              <a:buFont typeface="Arial" panose="020B0604020202020204" pitchFamily="34" charset="0"/>
              <a:buChar char="•"/>
            </a:pPr>
            <a:r>
              <a:rPr lang="en-US" dirty="0">
                <a:solidFill>
                  <a:srgbClr val="303030"/>
                </a:solidFill>
                <a:latin typeface="Arimo"/>
              </a:rPr>
              <a:t>Number of items each having some weight and value = n</a:t>
            </a:r>
            <a:endParaRPr lang="en-US" b="0" i="0" dirty="0">
              <a:solidFill>
                <a:srgbClr val="303030"/>
              </a:solidFill>
              <a:effectLst/>
              <a:latin typeface="Arimo"/>
            </a:endParaRPr>
          </a:p>
        </p:txBody>
      </p:sp>
      <p:sp>
        <p:nvSpPr>
          <p:cNvPr id="3" name="Rectangle 2"/>
          <p:cNvSpPr/>
          <p:nvPr/>
        </p:nvSpPr>
        <p:spPr>
          <a:xfrm>
            <a:off x="3288146" y="3309080"/>
            <a:ext cx="6096000" cy="923330"/>
          </a:xfrm>
          <a:prstGeom prst="rect">
            <a:avLst/>
          </a:prstGeom>
        </p:spPr>
        <p:txBody>
          <a:bodyPr>
            <a:spAutoFit/>
          </a:bodyPr>
          <a:lstStyle/>
          <a:p>
            <a:pPr fontAlgn="base"/>
            <a:r>
              <a:rPr lang="en-US" dirty="0">
                <a:solidFill>
                  <a:srgbClr val="303030"/>
                </a:solidFill>
                <a:latin typeface="Arimo"/>
              </a:rPr>
              <a:t>0/1 knapsack problem is solved using dynamic programming in the following steps-</a:t>
            </a:r>
          </a:p>
          <a:p>
            <a:pPr fontAlgn="base"/>
            <a:r>
              <a:rPr lang="en-US" dirty="0">
                <a:solidFill>
                  <a:srgbClr val="303030"/>
                </a:solidFill>
                <a:latin typeface="Arimo"/>
              </a:rPr>
              <a:t> </a:t>
            </a:r>
            <a:endParaRPr lang="en-US" b="0" i="0" dirty="0">
              <a:solidFill>
                <a:srgbClr val="303030"/>
              </a:solidFill>
              <a:effectLst/>
              <a:latin typeface="Arimo"/>
            </a:endParaRPr>
          </a:p>
        </p:txBody>
      </p:sp>
    </p:spTree>
    <p:extLst>
      <p:ext uri="{BB962C8B-B14F-4D97-AF65-F5344CB8AC3E}">
        <p14:creationId xmlns:p14="http://schemas.microsoft.com/office/powerpoint/2010/main" val="2850942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0509" y="944710"/>
            <a:ext cx="6096000" cy="1754326"/>
          </a:xfrm>
          <a:prstGeom prst="rect">
            <a:avLst/>
          </a:prstGeom>
        </p:spPr>
        <p:txBody>
          <a:bodyPr>
            <a:spAutoFit/>
          </a:bodyPr>
          <a:lstStyle/>
          <a:p>
            <a:pPr fontAlgn="base"/>
            <a:r>
              <a:rPr lang="en-US" b="1" u="sng" dirty="0">
                <a:solidFill>
                  <a:srgbClr val="303030"/>
                </a:solidFill>
                <a:latin typeface="roboto condensed"/>
              </a:rPr>
              <a:t>Step-01:</a:t>
            </a:r>
            <a:endParaRPr lang="en-US" b="1" dirty="0">
              <a:solidFill>
                <a:srgbClr val="303030"/>
              </a:solidFill>
              <a:latin typeface="roboto condensed"/>
            </a:endParaRPr>
          </a:p>
          <a:p>
            <a:pPr fontAlgn="base"/>
            <a:r>
              <a:rPr lang="en-US" dirty="0">
                <a:solidFill>
                  <a:srgbClr val="303030"/>
                </a:solidFill>
                <a:latin typeface="Arimo"/>
              </a:rPr>
              <a:t> </a:t>
            </a:r>
          </a:p>
          <a:p>
            <a:pPr fontAlgn="base">
              <a:buFont typeface="Arial" panose="020B0604020202020204" pitchFamily="34" charset="0"/>
              <a:buChar char="•"/>
            </a:pPr>
            <a:r>
              <a:rPr lang="en-US" dirty="0">
                <a:solidFill>
                  <a:srgbClr val="303030"/>
                </a:solidFill>
                <a:latin typeface="Arimo"/>
              </a:rPr>
              <a:t>Draw a table say ‘T’ with (n+1) number of rows and (w+1) number of columns.</a:t>
            </a:r>
          </a:p>
          <a:p>
            <a:pPr fontAlgn="base">
              <a:buFont typeface="Arial" panose="020B0604020202020204" pitchFamily="34" charset="0"/>
              <a:buChar char="•"/>
            </a:pPr>
            <a:r>
              <a:rPr lang="en-US" dirty="0">
                <a:solidFill>
                  <a:srgbClr val="303030"/>
                </a:solidFill>
                <a:latin typeface="Arimo"/>
              </a:rPr>
              <a:t>Fill all the boxes of 0</a:t>
            </a:r>
            <a:r>
              <a:rPr lang="en-US" baseline="30000" dirty="0">
                <a:solidFill>
                  <a:srgbClr val="303030"/>
                </a:solidFill>
                <a:latin typeface="Arimo"/>
              </a:rPr>
              <a:t>th</a:t>
            </a:r>
            <a:r>
              <a:rPr lang="en-US" dirty="0">
                <a:solidFill>
                  <a:srgbClr val="303030"/>
                </a:solidFill>
                <a:latin typeface="Arimo"/>
              </a:rPr>
              <a:t> row and 0</a:t>
            </a:r>
            <a:r>
              <a:rPr lang="en-US" baseline="30000" dirty="0">
                <a:solidFill>
                  <a:srgbClr val="303030"/>
                </a:solidFill>
                <a:latin typeface="Arimo"/>
              </a:rPr>
              <a:t>th</a:t>
            </a:r>
            <a:r>
              <a:rPr lang="en-US" dirty="0">
                <a:solidFill>
                  <a:srgbClr val="303030"/>
                </a:solidFill>
                <a:latin typeface="Arimo"/>
              </a:rPr>
              <a:t> column with zeroes as shown-</a:t>
            </a:r>
            <a:endParaRPr lang="en-US" b="0" i="0" dirty="0">
              <a:solidFill>
                <a:srgbClr val="303030"/>
              </a:solidFill>
              <a:effectLst/>
              <a:latin typeface="Arimo"/>
            </a:endParaRPr>
          </a:p>
        </p:txBody>
      </p:sp>
      <p:pic>
        <p:nvPicPr>
          <p:cNvPr id="1026" name="Picture 2" descr="https://www.gatevidyalay.com/wp-content/uploads/2018/03/Knapsack-Problem-Using-Dynamic-Programming-Step-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193" y="2806700"/>
            <a:ext cx="38290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0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4400" y="944849"/>
            <a:ext cx="6096000" cy="2585323"/>
          </a:xfrm>
          <a:prstGeom prst="rect">
            <a:avLst/>
          </a:prstGeom>
        </p:spPr>
        <p:txBody>
          <a:bodyPr>
            <a:spAutoFit/>
          </a:bodyPr>
          <a:lstStyle/>
          <a:p>
            <a:pPr fontAlgn="base"/>
            <a:r>
              <a:rPr lang="en-US" b="1" u="sng" dirty="0">
                <a:solidFill>
                  <a:srgbClr val="303030"/>
                </a:solidFill>
                <a:latin typeface="roboto condensed"/>
              </a:rPr>
              <a:t>Step-02:</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Start filling the table row wise top to bottom from left to right.</a:t>
            </a:r>
          </a:p>
          <a:p>
            <a:pPr fontAlgn="base"/>
            <a:r>
              <a:rPr lang="en-US" dirty="0">
                <a:solidFill>
                  <a:srgbClr val="303030"/>
                </a:solidFill>
                <a:latin typeface="Arimo"/>
              </a:rPr>
              <a:t>Use the following formula-</a:t>
            </a:r>
          </a:p>
          <a:p>
            <a:pPr algn="ctr" fontAlgn="base"/>
            <a:r>
              <a:rPr lang="en-US" sz="1200" b="1" dirty="0">
                <a:solidFill>
                  <a:srgbClr val="303030"/>
                </a:solidFill>
                <a:latin typeface="Arimo"/>
              </a:rPr>
              <a:t>T (</a:t>
            </a:r>
            <a:r>
              <a:rPr lang="en-US" sz="1200" b="1" dirty="0" err="1">
                <a:solidFill>
                  <a:srgbClr val="303030"/>
                </a:solidFill>
                <a:latin typeface="Arimo"/>
              </a:rPr>
              <a:t>i</a:t>
            </a:r>
            <a:r>
              <a:rPr lang="en-US" sz="1200" b="1" dirty="0">
                <a:solidFill>
                  <a:srgbClr val="303030"/>
                </a:solidFill>
                <a:latin typeface="Arimo"/>
              </a:rPr>
              <a:t> , j) = max { T ( i-1 , j ) , </a:t>
            </a:r>
            <a:r>
              <a:rPr lang="en-US" sz="1200" b="1" dirty="0" err="1">
                <a:solidFill>
                  <a:srgbClr val="303030"/>
                </a:solidFill>
                <a:latin typeface="Arimo"/>
              </a:rPr>
              <a:t>value</a:t>
            </a:r>
            <a:r>
              <a:rPr lang="en-US" sz="1200" b="1" baseline="-25000" dirty="0" err="1">
                <a:solidFill>
                  <a:srgbClr val="303030"/>
                </a:solidFill>
                <a:latin typeface="Arimo"/>
              </a:rPr>
              <a:t>i</a:t>
            </a:r>
            <a:r>
              <a:rPr lang="en-US" sz="1200" b="1" dirty="0">
                <a:solidFill>
                  <a:srgbClr val="303030"/>
                </a:solidFill>
                <a:latin typeface="Arimo"/>
              </a:rPr>
              <a:t> + T( i-1 , j – </a:t>
            </a:r>
            <a:r>
              <a:rPr lang="en-US" sz="1200" b="1" dirty="0" err="1">
                <a:solidFill>
                  <a:srgbClr val="303030"/>
                </a:solidFill>
                <a:latin typeface="Arimo"/>
              </a:rPr>
              <a:t>weight</a:t>
            </a:r>
            <a:r>
              <a:rPr lang="en-US" sz="1200" b="1" baseline="-25000" dirty="0" err="1">
                <a:solidFill>
                  <a:srgbClr val="303030"/>
                </a:solidFill>
                <a:latin typeface="Arimo"/>
              </a:rPr>
              <a:t>i</a:t>
            </a:r>
            <a:r>
              <a:rPr lang="en-US" sz="1200" b="1" baseline="-25000" dirty="0">
                <a:solidFill>
                  <a:srgbClr val="303030"/>
                </a:solidFill>
                <a:latin typeface="Arimo"/>
              </a:rPr>
              <a:t> </a:t>
            </a:r>
            <a:r>
              <a:rPr lang="en-US" sz="1200" b="1" dirty="0">
                <a:solidFill>
                  <a:srgbClr val="303030"/>
                </a:solidFill>
                <a:latin typeface="Arimo"/>
              </a:rPr>
              <a:t>)</a:t>
            </a:r>
            <a:r>
              <a:rPr lang="en-US" b="1" dirty="0">
                <a:solidFill>
                  <a:srgbClr val="303030"/>
                </a:solidFill>
                <a:latin typeface="Arimo"/>
              </a:rPr>
              <a:t> }</a:t>
            </a:r>
            <a:endParaRPr lang="en-US" dirty="0">
              <a:solidFill>
                <a:srgbClr val="303030"/>
              </a:solidFill>
              <a:latin typeface="Arimo"/>
            </a:endParaRPr>
          </a:p>
          <a:p>
            <a:pPr fontAlgn="base"/>
            <a:r>
              <a:rPr lang="en-US" dirty="0">
                <a:solidFill>
                  <a:srgbClr val="303030"/>
                </a:solidFill>
                <a:latin typeface="Arimo"/>
              </a:rPr>
              <a:t> </a:t>
            </a:r>
          </a:p>
          <a:p>
            <a:pPr fontAlgn="base"/>
            <a:r>
              <a:rPr lang="en-US" dirty="0">
                <a:solidFill>
                  <a:srgbClr val="303030"/>
                </a:solidFill>
                <a:latin typeface="Arimo"/>
              </a:rPr>
              <a:t>Here, T(</a:t>
            </a:r>
            <a:r>
              <a:rPr lang="en-US" dirty="0" err="1">
                <a:solidFill>
                  <a:srgbClr val="303030"/>
                </a:solidFill>
                <a:latin typeface="Arimo"/>
              </a:rPr>
              <a:t>i</a:t>
            </a:r>
            <a:r>
              <a:rPr lang="en-US" dirty="0">
                <a:solidFill>
                  <a:srgbClr val="303030"/>
                </a:solidFill>
                <a:latin typeface="Arimo"/>
              </a:rPr>
              <a:t> , j) = maximum value of the selected items if we can take items 1 to </a:t>
            </a:r>
            <a:r>
              <a:rPr lang="en-US" dirty="0" err="1">
                <a:solidFill>
                  <a:srgbClr val="303030"/>
                </a:solidFill>
                <a:latin typeface="Arimo"/>
              </a:rPr>
              <a:t>i</a:t>
            </a:r>
            <a:r>
              <a:rPr lang="en-US" dirty="0">
                <a:solidFill>
                  <a:srgbClr val="303030"/>
                </a:solidFill>
                <a:latin typeface="Arimo"/>
              </a:rPr>
              <a:t> and have weight restrictions of j.</a:t>
            </a:r>
            <a:endParaRPr lang="en-US" b="0" i="0" dirty="0">
              <a:solidFill>
                <a:srgbClr val="303030"/>
              </a:solidFill>
              <a:effectLst/>
              <a:latin typeface="Arimo"/>
            </a:endParaRPr>
          </a:p>
        </p:txBody>
      </p:sp>
      <p:sp>
        <p:nvSpPr>
          <p:cNvPr id="3" name="Rectangle 2"/>
          <p:cNvSpPr/>
          <p:nvPr/>
        </p:nvSpPr>
        <p:spPr>
          <a:xfrm>
            <a:off x="3537527" y="3946389"/>
            <a:ext cx="6096000" cy="923330"/>
          </a:xfrm>
          <a:prstGeom prst="rect">
            <a:avLst/>
          </a:prstGeom>
        </p:spPr>
        <p:txBody>
          <a:bodyPr>
            <a:spAutoFit/>
          </a:bodyPr>
          <a:lstStyle/>
          <a:p>
            <a:pPr fontAlgn="base">
              <a:buFont typeface="Arial" panose="020B0604020202020204" pitchFamily="34" charset="0"/>
              <a:buChar char="•"/>
            </a:pPr>
            <a:r>
              <a:rPr lang="en-US" dirty="0">
                <a:solidFill>
                  <a:srgbClr val="303030"/>
                </a:solidFill>
                <a:latin typeface="Arimo"/>
              </a:rPr>
              <a:t>This step leads to completely filling the table.</a:t>
            </a:r>
          </a:p>
          <a:p>
            <a:pPr fontAlgn="base">
              <a:buFont typeface="Arial" panose="020B0604020202020204" pitchFamily="34" charset="0"/>
              <a:buChar char="•"/>
            </a:pPr>
            <a:r>
              <a:rPr lang="en-US" dirty="0">
                <a:solidFill>
                  <a:srgbClr val="303030"/>
                </a:solidFill>
                <a:latin typeface="Arimo"/>
              </a:rPr>
              <a:t>Then, value of the last box represents the maximum possible value that can be put into the knapsack.</a:t>
            </a:r>
            <a:endParaRPr lang="en-US" b="0" i="0" dirty="0">
              <a:solidFill>
                <a:srgbClr val="303030"/>
              </a:solidFill>
              <a:effectLst/>
              <a:latin typeface="Arimo"/>
            </a:endParaRPr>
          </a:p>
        </p:txBody>
      </p:sp>
    </p:spTree>
    <p:extLst>
      <p:ext uri="{BB962C8B-B14F-4D97-AF65-F5344CB8AC3E}">
        <p14:creationId xmlns:p14="http://schemas.microsoft.com/office/powerpoint/2010/main" val="156236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5237" y="1166613"/>
            <a:ext cx="6096000" cy="3139321"/>
          </a:xfrm>
          <a:prstGeom prst="rect">
            <a:avLst/>
          </a:prstGeom>
        </p:spPr>
        <p:txBody>
          <a:bodyPr>
            <a:spAutoFit/>
          </a:bodyPr>
          <a:lstStyle/>
          <a:p>
            <a:pPr fontAlgn="base"/>
            <a:r>
              <a:rPr lang="en-US" b="1" u="sng" dirty="0">
                <a:solidFill>
                  <a:srgbClr val="303030"/>
                </a:solidFill>
                <a:latin typeface="roboto condensed"/>
              </a:rPr>
              <a:t>Step-03:</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To identify the items that must be put into the knapsack to obtain that maximum profit,</a:t>
            </a:r>
          </a:p>
          <a:p>
            <a:pPr fontAlgn="base">
              <a:buFont typeface="Arial" panose="020B0604020202020204" pitchFamily="34" charset="0"/>
              <a:buChar char="•"/>
            </a:pPr>
            <a:r>
              <a:rPr lang="en-US" dirty="0">
                <a:solidFill>
                  <a:srgbClr val="303030"/>
                </a:solidFill>
                <a:latin typeface="Arimo"/>
              </a:rPr>
              <a:t>Consider the last column of the table.</a:t>
            </a:r>
          </a:p>
          <a:p>
            <a:pPr fontAlgn="base">
              <a:buFont typeface="Arial" panose="020B0604020202020204" pitchFamily="34" charset="0"/>
              <a:buChar char="•"/>
            </a:pPr>
            <a:r>
              <a:rPr lang="en-US" dirty="0">
                <a:solidFill>
                  <a:srgbClr val="303030"/>
                </a:solidFill>
                <a:latin typeface="Arimo"/>
              </a:rPr>
              <a:t>Start scanning the entries from bottom to top.</a:t>
            </a:r>
          </a:p>
          <a:p>
            <a:pPr fontAlgn="base">
              <a:buFont typeface="Arial" panose="020B0604020202020204" pitchFamily="34" charset="0"/>
              <a:buChar char="•"/>
            </a:pPr>
            <a:r>
              <a:rPr lang="en-US" dirty="0">
                <a:solidFill>
                  <a:srgbClr val="303030"/>
                </a:solidFill>
                <a:latin typeface="Arimo"/>
              </a:rPr>
              <a:t>On encountering an entry whose value is not same as the value stored in the entry immediately above it, mark the row label of that entry.</a:t>
            </a:r>
          </a:p>
          <a:p>
            <a:pPr fontAlgn="base">
              <a:buFont typeface="Arial" panose="020B0604020202020204" pitchFamily="34" charset="0"/>
              <a:buChar char="•"/>
            </a:pPr>
            <a:r>
              <a:rPr lang="en-US" dirty="0">
                <a:solidFill>
                  <a:srgbClr val="303030"/>
                </a:solidFill>
                <a:latin typeface="Arimo"/>
              </a:rPr>
              <a:t>After all the entries are scanned, the marked labels represent the items that must be put into the knapsack.</a:t>
            </a:r>
            <a:endParaRPr lang="en-US" b="0" i="0" dirty="0">
              <a:solidFill>
                <a:srgbClr val="303030"/>
              </a:solidFill>
              <a:effectLst/>
              <a:latin typeface="Arimo"/>
            </a:endParaRPr>
          </a:p>
        </p:txBody>
      </p:sp>
    </p:spTree>
    <p:extLst>
      <p:ext uri="{BB962C8B-B14F-4D97-AF65-F5344CB8AC3E}">
        <p14:creationId xmlns:p14="http://schemas.microsoft.com/office/powerpoint/2010/main" val="240592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4327" y="1148048"/>
            <a:ext cx="6096000" cy="2585323"/>
          </a:xfrm>
          <a:prstGeom prst="rect">
            <a:avLst/>
          </a:prstGeom>
        </p:spPr>
        <p:txBody>
          <a:bodyPr>
            <a:spAutoFit/>
          </a:bodyPr>
          <a:lstStyle/>
          <a:p>
            <a:pPr fontAlgn="base"/>
            <a:r>
              <a:rPr lang="en-US" b="1" u="sng" dirty="0">
                <a:solidFill>
                  <a:srgbClr val="303030"/>
                </a:solidFill>
                <a:latin typeface="roboto condensed"/>
              </a:rPr>
              <a:t>Time Complexity-</a:t>
            </a:r>
            <a:endParaRPr lang="en-US" b="1" dirty="0">
              <a:solidFill>
                <a:srgbClr val="303030"/>
              </a:solidFill>
              <a:latin typeface="roboto condensed"/>
            </a:endParaRPr>
          </a:p>
          <a:p>
            <a:pPr fontAlgn="base"/>
            <a:r>
              <a:rPr lang="en-US" dirty="0">
                <a:solidFill>
                  <a:srgbClr val="303030"/>
                </a:solidFill>
                <a:latin typeface="Arimo"/>
              </a:rPr>
              <a:t> </a:t>
            </a:r>
          </a:p>
          <a:p>
            <a:pPr fontAlgn="base">
              <a:buFont typeface="Arial" panose="020B0604020202020204" pitchFamily="34" charset="0"/>
              <a:buChar char="•"/>
            </a:pPr>
            <a:r>
              <a:rPr lang="en-US" dirty="0">
                <a:solidFill>
                  <a:srgbClr val="303030"/>
                </a:solidFill>
                <a:latin typeface="Arimo"/>
              </a:rPr>
              <a:t>Each entry of the table requires constant time θ(1) for its computation.</a:t>
            </a:r>
          </a:p>
          <a:p>
            <a:pPr fontAlgn="base">
              <a:buFont typeface="Arial" panose="020B0604020202020204" pitchFamily="34" charset="0"/>
              <a:buChar char="•"/>
            </a:pPr>
            <a:r>
              <a:rPr lang="en-US" dirty="0">
                <a:solidFill>
                  <a:srgbClr val="303030"/>
                </a:solidFill>
                <a:latin typeface="Arimo"/>
              </a:rPr>
              <a:t>It takes θ(</a:t>
            </a:r>
            <a:r>
              <a:rPr lang="en-US" dirty="0" err="1">
                <a:solidFill>
                  <a:srgbClr val="303030"/>
                </a:solidFill>
                <a:latin typeface="Arimo"/>
              </a:rPr>
              <a:t>nw</a:t>
            </a:r>
            <a:r>
              <a:rPr lang="en-US" dirty="0">
                <a:solidFill>
                  <a:srgbClr val="303030"/>
                </a:solidFill>
                <a:latin typeface="Arimo"/>
              </a:rPr>
              <a:t>) time to fill (n+1)(w+1) table entries.</a:t>
            </a:r>
          </a:p>
          <a:p>
            <a:pPr fontAlgn="base">
              <a:buFont typeface="Arial" panose="020B0604020202020204" pitchFamily="34" charset="0"/>
              <a:buChar char="•"/>
            </a:pPr>
            <a:r>
              <a:rPr lang="en-US" dirty="0">
                <a:solidFill>
                  <a:srgbClr val="303030"/>
                </a:solidFill>
                <a:latin typeface="Arimo"/>
              </a:rPr>
              <a:t>It takes θ(n) time for tracing the solution since tracing process traces the n rows.</a:t>
            </a:r>
          </a:p>
          <a:p>
            <a:pPr fontAlgn="base">
              <a:buFont typeface="Arial" panose="020B0604020202020204" pitchFamily="34" charset="0"/>
              <a:buChar char="•"/>
            </a:pPr>
            <a:r>
              <a:rPr lang="en-US" dirty="0">
                <a:solidFill>
                  <a:srgbClr val="303030"/>
                </a:solidFill>
                <a:latin typeface="Arimo"/>
              </a:rPr>
              <a:t>Thus, overall θ(</a:t>
            </a:r>
            <a:r>
              <a:rPr lang="en-US" dirty="0" err="1">
                <a:solidFill>
                  <a:srgbClr val="303030"/>
                </a:solidFill>
                <a:latin typeface="Arimo"/>
              </a:rPr>
              <a:t>nw</a:t>
            </a:r>
            <a:r>
              <a:rPr lang="en-US" dirty="0">
                <a:solidFill>
                  <a:srgbClr val="303030"/>
                </a:solidFill>
                <a:latin typeface="Arimo"/>
              </a:rPr>
              <a:t>) time is taken to solve 0/1 knapsack problem using dynamic programming.</a:t>
            </a:r>
            <a:endParaRPr lang="en-US" b="0" i="0" dirty="0">
              <a:solidFill>
                <a:srgbClr val="303030"/>
              </a:solidFill>
              <a:effectLst/>
              <a:latin typeface="Arimo"/>
            </a:endParaRPr>
          </a:p>
        </p:txBody>
      </p:sp>
    </p:spTree>
    <p:extLst>
      <p:ext uri="{BB962C8B-B14F-4D97-AF65-F5344CB8AC3E}">
        <p14:creationId xmlns:p14="http://schemas.microsoft.com/office/powerpoint/2010/main" val="39141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37" y="972510"/>
            <a:ext cx="6096000" cy="2308324"/>
          </a:xfrm>
          <a:prstGeom prst="rect">
            <a:avLst/>
          </a:prstGeom>
        </p:spPr>
        <p:txBody>
          <a:bodyPr>
            <a:spAutoFit/>
          </a:bodyPr>
          <a:lstStyle/>
          <a:p>
            <a:pPr fontAlgn="base"/>
            <a:r>
              <a:rPr lang="en-US" b="1" u="sng" dirty="0">
                <a:solidFill>
                  <a:srgbClr val="303030"/>
                </a:solidFill>
                <a:latin typeface="roboto condensed"/>
              </a:rPr>
              <a:t>PRACTICE PROBLEM BASED ON 0/1 KNAPSACK PROBLEM-</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b="1" u="sng" dirty="0">
                <a:solidFill>
                  <a:srgbClr val="303030"/>
                </a:solidFill>
                <a:latin typeface="roboto condensed"/>
              </a:rPr>
              <a:t>Problem-</a:t>
            </a:r>
            <a:endParaRPr lang="en-US" b="1" dirty="0">
              <a:solidFill>
                <a:srgbClr val="303030"/>
              </a:solidFill>
              <a:latin typeface="roboto condensed"/>
            </a:endParaRPr>
          </a:p>
          <a:p>
            <a:pPr fontAlgn="base"/>
            <a:r>
              <a:rPr lang="en-US" dirty="0">
                <a:solidFill>
                  <a:srgbClr val="303030"/>
                </a:solidFill>
                <a:latin typeface="Arimo"/>
              </a:rPr>
              <a:t> </a:t>
            </a:r>
          </a:p>
          <a:p>
            <a:pPr algn="just" fontAlgn="base"/>
            <a:r>
              <a:rPr lang="en-US" dirty="0">
                <a:solidFill>
                  <a:srgbClr val="303030"/>
                </a:solidFill>
                <a:latin typeface="Arimo"/>
              </a:rPr>
              <a:t>For the given set of items and knapsack capacity = 5 kg, find the optimal solution for the 0/1 knapsack problem making use of dynamic programming approach.</a:t>
            </a:r>
            <a:endParaRPr lang="en-US" b="0" i="0" dirty="0">
              <a:solidFill>
                <a:srgbClr val="303030"/>
              </a:solidFill>
              <a:effectLst/>
              <a:latin typeface="Arimo"/>
            </a:endParaRPr>
          </a:p>
        </p:txBody>
      </p:sp>
      <p:graphicFrame>
        <p:nvGraphicFramePr>
          <p:cNvPr id="3" name="Table 2"/>
          <p:cNvGraphicFramePr>
            <a:graphicFrameLocks noGrp="1"/>
          </p:cNvGraphicFramePr>
          <p:nvPr>
            <p:extLst>
              <p:ext uri="{D42A27DB-BD31-4B8C-83A1-F6EECF244321}">
                <p14:modId xmlns:p14="http://schemas.microsoft.com/office/powerpoint/2010/main" val="2762568235"/>
              </p:ext>
            </p:extLst>
          </p:nvPr>
        </p:nvGraphicFramePr>
        <p:xfrm>
          <a:off x="4100946" y="3479337"/>
          <a:ext cx="4387271" cy="1788160"/>
        </p:xfrm>
        <a:graphic>
          <a:graphicData uri="http://schemas.openxmlformats.org/drawingml/2006/table">
            <a:tbl>
              <a:tblPr/>
              <a:tblGrid>
                <a:gridCol w="1372762">
                  <a:extLst>
                    <a:ext uri="{9D8B030D-6E8A-4147-A177-3AD203B41FA5}">
                      <a16:colId xmlns:a16="http://schemas.microsoft.com/office/drawing/2014/main" val="989394165"/>
                    </a:ext>
                  </a:extLst>
                </a:gridCol>
                <a:gridCol w="1484065">
                  <a:extLst>
                    <a:ext uri="{9D8B030D-6E8A-4147-A177-3AD203B41FA5}">
                      <a16:colId xmlns:a16="http://schemas.microsoft.com/office/drawing/2014/main" val="3402083817"/>
                    </a:ext>
                  </a:extLst>
                </a:gridCol>
                <a:gridCol w="1530444">
                  <a:extLst>
                    <a:ext uri="{9D8B030D-6E8A-4147-A177-3AD203B41FA5}">
                      <a16:colId xmlns:a16="http://schemas.microsoft.com/office/drawing/2014/main" val="3830652714"/>
                    </a:ext>
                  </a:extLst>
                </a:gridCol>
              </a:tblGrid>
              <a:tr h="0">
                <a:tc>
                  <a:txBody>
                    <a:bodyPr/>
                    <a:lstStyle/>
                    <a:p>
                      <a:pPr algn="ctr"/>
                      <a:r>
                        <a:rPr lang="en-IN" sz="1200" b="1">
                          <a:effectLst/>
                        </a:rPr>
                        <a:t>Item</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Weight</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sz="1200" b="1">
                          <a:effectLst/>
                        </a:rPr>
                        <a:t>Value</a:t>
                      </a:r>
                      <a:endParaRPr lang="en-IN">
                        <a:effectLst/>
                      </a:endParaRP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556865643"/>
                  </a:ext>
                </a:extLst>
              </a:tr>
              <a:tr h="0">
                <a:tc>
                  <a:txBody>
                    <a:bodyPr/>
                    <a:lstStyle/>
                    <a:p>
                      <a:pPr algn="ctr"/>
                      <a:r>
                        <a:rPr lang="en-IN">
                          <a:effectLst/>
                        </a:rPr>
                        <a:t>1</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314468005"/>
                  </a:ext>
                </a:extLst>
              </a:tr>
              <a:tr h="0">
                <a:tc>
                  <a:txBody>
                    <a:bodyPr/>
                    <a:lstStyle/>
                    <a:p>
                      <a:pPr algn="ctr"/>
                      <a:r>
                        <a:rPr lang="en-IN">
                          <a:effectLst/>
                        </a:rPr>
                        <a:t>2</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19571975"/>
                  </a:ext>
                </a:extLst>
              </a:tr>
              <a:tr h="0">
                <a:tc>
                  <a:txBody>
                    <a:bodyPr/>
                    <a:lstStyle/>
                    <a:p>
                      <a:pPr algn="ctr"/>
                      <a:r>
                        <a:rPr lang="en-IN">
                          <a:effectLst/>
                        </a:rPr>
                        <a:t>3</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853537197"/>
                  </a:ext>
                </a:extLst>
              </a:tr>
              <a:tr h="0">
                <a:tc>
                  <a:txBody>
                    <a:bodyPr/>
                    <a:lstStyle/>
                    <a:p>
                      <a:pPr algn="ctr"/>
                      <a:r>
                        <a:rPr lang="en-IN">
                          <a:effectLst/>
                        </a:rPr>
                        <a:t>4</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a:effectLst/>
                        </a:rPr>
                        <a:t>5</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algn="ctr"/>
                      <a:r>
                        <a:rPr lang="en-IN" dirty="0">
                          <a:effectLst/>
                        </a:rPr>
                        <a:t>6</a:t>
                      </a:r>
                    </a:p>
                  </a:txBody>
                  <a:tcPr marL="63500" marR="63500" marT="50800" marB="50800" anchor="ct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663941061"/>
                  </a:ext>
                </a:extLst>
              </a:tr>
            </a:tbl>
          </a:graphicData>
        </a:graphic>
      </p:graphicFrame>
    </p:spTree>
    <p:extLst>
      <p:ext uri="{BB962C8B-B14F-4D97-AF65-F5344CB8AC3E}">
        <p14:creationId xmlns:p14="http://schemas.microsoft.com/office/powerpoint/2010/main" val="364603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255" y="1304928"/>
            <a:ext cx="6096000" cy="1754326"/>
          </a:xfrm>
          <a:prstGeom prst="rect">
            <a:avLst/>
          </a:prstGeom>
        </p:spPr>
        <p:txBody>
          <a:bodyPr>
            <a:spAutoFit/>
          </a:bodyPr>
          <a:lstStyle/>
          <a:p>
            <a:pPr fontAlgn="base"/>
            <a:r>
              <a:rPr lang="en-US" dirty="0">
                <a:solidFill>
                  <a:srgbClr val="303030"/>
                </a:solidFill>
                <a:latin typeface="Arimo"/>
              </a:rPr>
              <a:t>Find the optimal solution for the 0/1 knapsack problem making use of dynamic programming approach. Consider-</a:t>
            </a:r>
          </a:p>
          <a:p>
            <a:pPr fontAlgn="base"/>
            <a:r>
              <a:rPr lang="en-US" dirty="0">
                <a:solidFill>
                  <a:srgbClr val="303030"/>
                </a:solidFill>
                <a:latin typeface="Arimo"/>
              </a:rPr>
              <a:t>n = 4</a:t>
            </a:r>
          </a:p>
          <a:p>
            <a:pPr fontAlgn="base"/>
            <a:r>
              <a:rPr lang="en-US" dirty="0">
                <a:solidFill>
                  <a:srgbClr val="303030"/>
                </a:solidFill>
                <a:latin typeface="Arimo"/>
              </a:rPr>
              <a:t>w = 5 kg</a:t>
            </a:r>
          </a:p>
          <a:p>
            <a:pPr fontAlgn="base"/>
            <a:r>
              <a:rPr lang="en-US" dirty="0">
                <a:solidFill>
                  <a:srgbClr val="303030"/>
                </a:solidFill>
                <a:latin typeface="Arimo"/>
              </a:rPr>
              <a:t>(w1, w2, w3, w4) = (2, 3, 4, 5)</a:t>
            </a:r>
          </a:p>
          <a:p>
            <a:pPr fontAlgn="base"/>
            <a:r>
              <a:rPr lang="en-US" dirty="0">
                <a:solidFill>
                  <a:srgbClr val="303030"/>
                </a:solidFill>
                <a:latin typeface="Arimo"/>
              </a:rPr>
              <a:t>(b1, b2, b3, b4) = (3, 4, 5, 6)</a:t>
            </a:r>
            <a:endParaRPr lang="en-US" b="0" i="0" dirty="0">
              <a:solidFill>
                <a:srgbClr val="303030"/>
              </a:solidFill>
              <a:effectLst/>
              <a:latin typeface="Arimo"/>
            </a:endParaRPr>
          </a:p>
        </p:txBody>
      </p:sp>
      <p:sp>
        <p:nvSpPr>
          <p:cNvPr id="3" name="Rectangle 2"/>
          <p:cNvSpPr/>
          <p:nvPr/>
        </p:nvSpPr>
        <p:spPr>
          <a:xfrm>
            <a:off x="3288146" y="3484710"/>
            <a:ext cx="6096000" cy="1754326"/>
          </a:xfrm>
          <a:prstGeom prst="rect">
            <a:avLst/>
          </a:prstGeom>
        </p:spPr>
        <p:txBody>
          <a:bodyPr>
            <a:spAutoFit/>
          </a:bodyPr>
          <a:lstStyle/>
          <a:p>
            <a:pPr fontAlgn="base"/>
            <a:r>
              <a:rPr lang="en-US" b="1" u="sng" dirty="0">
                <a:solidFill>
                  <a:srgbClr val="303030"/>
                </a:solidFill>
                <a:latin typeface="roboto condensed"/>
              </a:rPr>
              <a:t>Solution-</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b="1" u="sng" dirty="0">
                <a:solidFill>
                  <a:srgbClr val="303030"/>
                </a:solidFill>
                <a:latin typeface="roboto condensed"/>
              </a:rPr>
              <a:t>Given-</a:t>
            </a:r>
            <a:endParaRPr lang="en-US" b="1" dirty="0">
              <a:solidFill>
                <a:srgbClr val="303030"/>
              </a:solidFill>
              <a:latin typeface="roboto condensed"/>
            </a:endParaRPr>
          </a:p>
          <a:p>
            <a:pPr fontAlgn="base"/>
            <a:r>
              <a:rPr lang="en-US" dirty="0">
                <a:solidFill>
                  <a:srgbClr val="303030"/>
                </a:solidFill>
                <a:latin typeface="Arimo"/>
              </a:rPr>
              <a:t> </a:t>
            </a:r>
          </a:p>
          <a:p>
            <a:pPr fontAlgn="base">
              <a:buFont typeface="Arial" panose="020B0604020202020204" pitchFamily="34" charset="0"/>
              <a:buChar char="•"/>
            </a:pPr>
            <a:r>
              <a:rPr lang="en-US" dirty="0">
                <a:solidFill>
                  <a:srgbClr val="303030"/>
                </a:solidFill>
                <a:latin typeface="Arimo"/>
              </a:rPr>
              <a:t>Knapsack capacity (w) = 5 kg</a:t>
            </a:r>
          </a:p>
          <a:p>
            <a:pPr fontAlgn="base">
              <a:buFont typeface="Arial" panose="020B0604020202020204" pitchFamily="34" charset="0"/>
              <a:buChar char="•"/>
            </a:pPr>
            <a:r>
              <a:rPr lang="en-US" dirty="0">
                <a:solidFill>
                  <a:srgbClr val="303030"/>
                </a:solidFill>
                <a:latin typeface="Arimo"/>
              </a:rPr>
              <a:t>Number of items (n) = 4</a:t>
            </a:r>
            <a:endParaRPr lang="en-US" b="0" i="0" dirty="0">
              <a:solidFill>
                <a:srgbClr val="303030"/>
              </a:solidFill>
              <a:effectLst/>
              <a:latin typeface="Arimo"/>
            </a:endParaRPr>
          </a:p>
        </p:txBody>
      </p:sp>
    </p:spTree>
    <p:extLst>
      <p:ext uri="{BB962C8B-B14F-4D97-AF65-F5344CB8AC3E}">
        <p14:creationId xmlns:p14="http://schemas.microsoft.com/office/powerpoint/2010/main" val="239004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7382" y="1055500"/>
            <a:ext cx="6096000" cy="1477328"/>
          </a:xfrm>
          <a:prstGeom prst="rect">
            <a:avLst/>
          </a:prstGeom>
        </p:spPr>
        <p:txBody>
          <a:bodyPr>
            <a:spAutoFit/>
          </a:bodyPr>
          <a:lstStyle/>
          <a:p>
            <a:pPr fontAlgn="base"/>
            <a:r>
              <a:rPr lang="en-US" b="1" u="sng" dirty="0">
                <a:solidFill>
                  <a:srgbClr val="303030"/>
                </a:solidFill>
                <a:latin typeface="roboto condensed"/>
              </a:rPr>
              <a:t>Step-01:</a:t>
            </a:r>
            <a:endParaRPr lang="en-US" b="1" dirty="0">
              <a:solidFill>
                <a:srgbClr val="303030"/>
              </a:solidFill>
              <a:latin typeface="roboto condensed"/>
            </a:endParaRPr>
          </a:p>
          <a:p>
            <a:pPr fontAlgn="base"/>
            <a:r>
              <a:rPr lang="en-US" dirty="0">
                <a:solidFill>
                  <a:srgbClr val="303030"/>
                </a:solidFill>
                <a:latin typeface="Arimo"/>
              </a:rPr>
              <a:t> </a:t>
            </a:r>
          </a:p>
          <a:p>
            <a:pPr fontAlgn="base">
              <a:buFont typeface="Arial" panose="020B0604020202020204" pitchFamily="34" charset="0"/>
              <a:buChar char="•"/>
            </a:pPr>
            <a:r>
              <a:rPr lang="en-US" dirty="0">
                <a:solidFill>
                  <a:srgbClr val="303030"/>
                </a:solidFill>
                <a:latin typeface="Arimo"/>
              </a:rPr>
              <a:t>Draw a table say ‘T’ with (n+1) = 4 + 1 = 5 number of rows and (w+1) = 5 + 1 = 6 number of columns.</a:t>
            </a:r>
          </a:p>
          <a:p>
            <a:pPr fontAlgn="base">
              <a:buFont typeface="Arial" panose="020B0604020202020204" pitchFamily="34" charset="0"/>
              <a:buChar char="•"/>
            </a:pPr>
            <a:r>
              <a:rPr lang="en-US" dirty="0">
                <a:solidFill>
                  <a:srgbClr val="303030"/>
                </a:solidFill>
                <a:latin typeface="Arimo"/>
              </a:rPr>
              <a:t>Fill all the boxes of 0</a:t>
            </a:r>
            <a:r>
              <a:rPr lang="en-US" baseline="30000" dirty="0">
                <a:solidFill>
                  <a:srgbClr val="303030"/>
                </a:solidFill>
                <a:latin typeface="Arimo"/>
              </a:rPr>
              <a:t>th</a:t>
            </a:r>
            <a:r>
              <a:rPr lang="en-US" dirty="0">
                <a:solidFill>
                  <a:srgbClr val="303030"/>
                </a:solidFill>
                <a:latin typeface="Arimo"/>
              </a:rPr>
              <a:t> row and 0</a:t>
            </a:r>
            <a:r>
              <a:rPr lang="en-US" baseline="30000" dirty="0">
                <a:solidFill>
                  <a:srgbClr val="303030"/>
                </a:solidFill>
                <a:latin typeface="Arimo"/>
              </a:rPr>
              <a:t>th</a:t>
            </a:r>
            <a:r>
              <a:rPr lang="en-US" dirty="0">
                <a:solidFill>
                  <a:srgbClr val="303030"/>
                </a:solidFill>
                <a:latin typeface="Arimo"/>
              </a:rPr>
              <a:t> column with 0.</a:t>
            </a:r>
            <a:endParaRPr lang="en-US" b="0" i="0" dirty="0">
              <a:solidFill>
                <a:srgbClr val="303030"/>
              </a:solidFill>
              <a:effectLst/>
              <a:latin typeface="Arimo"/>
            </a:endParaRPr>
          </a:p>
        </p:txBody>
      </p:sp>
      <p:pic>
        <p:nvPicPr>
          <p:cNvPr id="3074" name="Picture 2" descr="https://www.gatevidyalay.com/wp-content/uploads/2018/03/Knapsack-Problem-Using-Dynamic-Programming-Problem-01-Solution-Step-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266" y="2945245"/>
            <a:ext cx="38290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25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6691" y="1554263"/>
            <a:ext cx="6096000" cy="1477328"/>
          </a:xfrm>
          <a:prstGeom prst="rect">
            <a:avLst/>
          </a:prstGeom>
        </p:spPr>
        <p:txBody>
          <a:bodyPr>
            <a:spAutoFit/>
          </a:bodyPr>
          <a:lstStyle/>
          <a:p>
            <a:r>
              <a:rPr lang="en-US" dirty="0">
                <a:solidFill>
                  <a:srgbClr val="000000"/>
                </a:solidFill>
                <a:latin typeface="Times New Roman" panose="02020603050405020304" pitchFamily="18" charset="0"/>
              </a:rPr>
              <a:t>Principle of Optimality</a:t>
            </a:r>
          </a:p>
          <a:p>
            <a:pPr>
              <a:buFont typeface="Arial" panose="020B0604020202020204" pitchFamily="34" charset="0"/>
              <a:buChar char="•"/>
            </a:pPr>
            <a:r>
              <a:rPr lang="en-US" dirty="0">
                <a:solidFill>
                  <a:srgbClr val="000000"/>
                </a:solidFill>
                <a:latin typeface="Times New Roman" panose="02020603050405020304" pitchFamily="18" charset="0"/>
              </a:rPr>
              <a:t>Definition: A problem is said to satisfy the Principle of Optimality if the sub solutions of an optimal solution of the problem are them </a:t>
            </a:r>
            <a:r>
              <a:rPr lang="en-US" dirty="0" err="1">
                <a:solidFill>
                  <a:srgbClr val="000000"/>
                </a:solidFill>
                <a:latin typeface="Times New Roman" panose="02020603050405020304" pitchFamily="18" charset="0"/>
              </a:rPr>
              <a:t>seleves</a:t>
            </a:r>
            <a:r>
              <a:rPr lang="en-US" dirty="0">
                <a:solidFill>
                  <a:srgbClr val="000000"/>
                </a:solidFill>
                <a:latin typeface="Times New Roman" panose="02020603050405020304" pitchFamily="18" charset="0"/>
              </a:rPr>
              <a:t> optimal solutions for their sub problems.</a:t>
            </a:r>
          </a:p>
        </p:txBody>
      </p:sp>
    </p:spTree>
    <p:extLst>
      <p:ext uri="{BB962C8B-B14F-4D97-AF65-F5344CB8AC3E}">
        <p14:creationId xmlns:p14="http://schemas.microsoft.com/office/powerpoint/2010/main" val="528728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gatevidyalay.com/wp-content/uploads/2018/03/Knapsack-Problem-Using-Dynamic-Programming-Problem-01-Solution-Step-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521" y="1181099"/>
            <a:ext cx="3829050" cy="26289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08521" y="4241861"/>
            <a:ext cx="6021199" cy="369332"/>
          </a:xfrm>
          <a:prstGeom prst="rect">
            <a:avLst/>
          </a:prstGeom>
        </p:spPr>
        <p:txBody>
          <a:bodyPr wrap="none">
            <a:spAutoFit/>
          </a:bodyPr>
          <a:lstStyle/>
          <a:p>
            <a:pPr algn="ctr" fontAlgn="base"/>
            <a:r>
              <a:rPr lang="en-US" b="1" dirty="0">
                <a:solidFill>
                  <a:srgbClr val="303030"/>
                </a:solidFill>
                <a:latin typeface="Arimo"/>
              </a:rPr>
              <a:t>T (</a:t>
            </a:r>
            <a:r>
              <a:rPr lang="en-US" b="1" dirty="0" err="1">
                <a:solidFill>
                  <a:srgbClr val="303030"/>
                </a:solidFill>
                <a:latin typeface="Arimo"/>
              </a:rPr>
              <a:t>i</a:t>
            </a:r>
            <a:r>
              <a:rPr lang="en-US" b="1" dirty="0">
                <a:solidFill>
                  <a:srgbClr val="303030"/>
                </a:solidFill>
                <a:latin typeface="Arimo"/>
              </a:rPr>
              <a:t> , j) = max { T ( i-1 , j ) , </a:t>
            </a:r>
            <a:r>
              <a:rPr lang="en-US" b="1" dirty="0" err="1">
                <a:solidFill>
                  <a:srgbClr val="303030"/>
                </a:solidFill>
                <a:latin typeface="Arimo"/>
              </a:rPr>
              <a:t>value</a:t>
            </a:r>
            <a:r>
              <a:rPr lang="en-US" b="1" baseline="-25000" dirty="0" err="1">
                <a:solidFill>
                  <a:srgbClr val="303030"/>
                </a:solidFill>
                <a:latin typeface="Arimo"/>
              </a:rPr>
              <a:t>i</a:t>
            </a:r>
            <a:r>
              <a:rPr lang="en-US" b="1" dirty="0">
                <a:solidFill>
                  <a:srgbClr val="303030"/>
                </a:solidFill>
                <a:latin typeface="Arimo"/>
              </a:rPr>
              <a:t> + T( i-1 , j – </a:t>
            </a:r>
            <a:r>
              <a:rPr lang="en-US" b="1" dirty="0" err="1">
                <a:solidFill>
                  <a:srgbClr val="303030"/>
                </a:solidFill>
                <a:latin typeface="Arimo"/>
              </a:rPr>
              <a:t>weight</a:t>
            </a:r>
            <a:r>
              <a:rPr lang="en-US" b="1" baseline="-25000" dirty="0" err="1">
                <a:solidFill>
                  <a:srgbClr val="303030"/>
                </a:solidFill>
                <a:latin typeface="Arimo"/>
              </a:rPr>
              <a:t>i</a:t>
            </a:r>
            <a:r>
              <a:rPr lang="en-US" b="1" baseline="-25000" dirty="0">
                <a:solidFill>
                  <a:srgbClr val="303030"/>
                </a:solidFill>
                <a:latin typeface="Arimo"/>
              </a:rPr>
              <a:t> </a:t>
            </a:r>
            <a:r>
              <a:rPr lang="en-US" b="1" dirty="0">
                <a:solidFill>
                  <a:srgbClr val="303030"/>
                </a:solidFill>
                <a:latin typeface="Arimo"/>
              </a:rPr>
              <a:t>) }</a:t>
            </a:r>
            <a:endParaRPr lang="en-US" dirty="0">
              <a:solidFill>
                <a:srgbClr val="303030"/>
              </a:solidFill>
              <a:latin typeface="Arimo"/>
            </a:endParaRPr>
          </a:p>
        </p:txBody>
      </p:sp>
      <p:sp>
        <p:nvSpPr>
          <p:cNvPr id="4" name="Rectangle 3"/>
          <p:cNvSpPr/>
          <p:nvPr/>
        </p:nvSpPr>
        <p:spPr>
          <a:xfrm>
            <a:off x="5597238" y="1569932"/>
            <a:ext cx="4581235" cy="1538883"/>
          </a:xfrm>
          <a:prstGeom prst="rect">
            <a:avLst/>
          </a:prstGeom>
        </p:spPr>
        <p:txBody>
          <a:bodyPr wrap="square">
            <a:spAutoFit/>
          </a:bodyPr>
          <a:lstStyle/>
          <a:p>
            <a:pPr fontAlgn="base"/>
            <a:r>
              <a:rPr lang="en-US" sz="1100" dirty="0">
                <a:solidFill>
                  <a:srgbClr val="303030"/>
                </a:solidFill>
                <a:latin typeface="Arimo"/>
              </a:rPr>
              <a:t>Find the optimal solution for the 0/1 knapsack problem making use </a:t>
            </a:r>
            <a:endParaRPr lang="en-US" sz="1100" dirty="0" smtClean="0">
              <a:solidFill>
                <a:srgbClr val="303030"/>
              </a:solidFill>
              <a:latin typeface="Arimo"/>
            </a:endParaRPr>
          </a:p>
          <a:p>
            <a:pPr fontAlgn="base"/>
            <a:r>
              <a:rPr lang="en-US" sz="1100" dirty="0" smtClean="0">
                <a:solidFill>
                  <a:srgbClr val="303030"/>
                </a:solidFill>
                <a:latin typeface="Arimo"/>
              </a:rPr>
              <a:t>of </a:t>
            </a:r>
            <a:r>
              <a:rPr lang="en-US" sz="1100" dirty="0">
                <a:solidFill>
                  <a:srgbClr val="303030"/>
                </a:solidFill>
                <a:latin typeface="Arimo"/>
              </a:rPr>
              <a:t>dynamic programming approach. Consider-</a:t>
            </a:r>
          </a:p>
          <a:p>
            <a:pPr fontAlgn="base"/>
            <a:r>
              <a:rPr lang="en-US" dirty="0">
                <a:solidFill>
                  <a:srgbClr val="303030"/>
                </a:solidFill>
                <a:latin typeface="Arimo"/>
              </a:rPr>
              <a:t>n = 4</a:t>
            </a:r>
          </a:p>
          <a:p>
            <a:pPr fontAlgn="base"/>
            <a:r>
              <a:rPr lang="en-US" dirty="0">
                <a:solidFill>
                  <a:srgbClr val="303030"/>
                </a:solidFill>
                <a:latin typeface="Arimo"/>
              </a:rPr>
              <a:t>w = 5 kg</a:t>
            </a:r>
          </a:p>
          <a:p>
            <a:pPr fontAlgn="base"/>
            <a:r>
              <a:rPr lang="en-US" dirty="0">
                <a:solidFill>
                  <a:srgbClr val="303030"/>
                </a:solidFill>
                <a:latin typeface="Arimo"/>
              </a:rPr>
              <a:t>(w1, w2, w3, w4) = (2, 3, 4, 5)</a:t>
            </a:r>
          </a:p>
          <a:p>
            <a:pPr fontAlgn="base"/>
            <a:r>
              <a:rPr lang="en-US" dirty="0">
                <a:solidFill>
                  <a:srgbClr val="303030"/>
                </a:solidFill>
                <a:latin typeface="Arimo"/>
              </a:rPr>
              <a:t>(b1, b2, b3, b4) = (3, 4, 5, 6)</a:t>
            </a:r>
            <a:endParaRPr lang="en-US" b="0" i="0" dirty="0">
              <a:solidFill>
                <a:srgbClr val="303030"/>
              </a:solidFill>
              <a:effectLst/>
              <a:latin typeface="Arimo"/>
            </a:endParaRPr>
          </a:p>
        </p:txBody>
      </p:sp>
    </p:spTree>
    <p:extLst>
      <p:ext uri="{BB962C8B-B14F-4D97-AF65-F5344CB8AC3E}">
        <p14:creationId xmlns:p14="http://schemas.microsoft.com/office/powerpoint/2010/main" val="1186912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0509" y="981594"/>
            <a:ext cx="6096000" cy="1107996"/>
          </a:xfrm>
          <a:prstGeom prst="rect">
            <a:avLst/>
          </a:prstGeom>
        </p:spPr>
        <p:txBody>
          <a:bodyPr>
            <a:spAutoFit/>
          </a:bodyPr>
          <a:lstStyle/>
          <a:p>
            <a:pPr fontAlgn="base"/>
            <a:r>
              <a:rPr lang="en-US" b="1" u="sng" dirty="0">
                <a:solidFill>
                  <a:srgbClr val="303030"/>
                </a:solidFill>
                <a:latin typeface="roboto condensed"/>
              </a:rPr>
              <a:t>Step-02:</a:t>
            </a:r>
            <a:endParaRPr lang="en-US" b="1" dirty="0">
              <a:solidFill>
                <a:srgbClr val="303030"/>
              </a:solidFill>
              <a:latin typeface="roboto condensed"/>
            </a:endParaRPr>
          </a:p>
          <a:p>
            <a:pPr fontAlgn="base"/>
            <a:r>
              <a:rPr lang="en-US" dirty="0">
                <a:solidFill>
                  <a:srgbClr val="303030"/>
                </a:solidFill>
                <a:latin typeface="Arimo"/>
              </a:rPr>
              <a:t> </a:t>
            </a:r>
            <a:r>
              <a:rPr lang="en-US" dirty="0" smtClean="0">
                <a:solidFill>
                  <a:srgbClr val="303030"/>
                </a:solidFill>
                <a:latin typeface="Arimo"/>
              </a:rPr>
              <a:t>Start </a:t>
            </a:r>
            <a:r>
              <a:rPr lang="en-US" dirty="0">
                <a:solidFill>
                  <a:srgbClr val="303030"/>
                </a:solidFill>
                <a:latin typeface="Arimo"/>
              </a:rPr>
              <a:t>filling the table row wise top to bottom from left to right using the formula-</a:t>
            </a:r>
          </a:p>
          <a:p>
            <a:pPr algn="ctr" fontAlgn="base"/>
            <a:r>
              <a:rPr lang="en-US" sz="1200" b="1" dirty="0">
                <a:solidFill>
                  <a:srgbClr val="303030"/>
                </a:solidFill>
                <a:latin typeface="Arimo"/>
              </a:rPr>
              <a:t>T (</a:t>
            </a:r>
            <a:r>
              <a:rPr lang="en-US" sz="1200" b="1" dirty="0" err="1">
                <a:solidFill>
                  <a:srgbClr val="303030"/>
                </a:solidFill>
                <a:latin typeface="Arimo"/>
              </a:rPr>
              <a:t>i</a:t>
            </a:r>
            <a:r>
              <a:rPr lang="en-US" sz="1200" b="1" dirty="0">
                <a:solidFill>
                  <a:srgbClr val="303030"/>
                </a:solidFill>
                <a:latin typeface="Arimo"/>
              </a:rPr>
              <a:t> , j) = max { T ( i-1 , j ) , </a:t>
            </a:r>
            <a:r>
              <a:rPr lang="en-US" sz="1200" b="1" dirty="0" err="1">
                <a:solidFill>
                  <a:srgbClr val="303030"/>
                </a:solidFill>
                <a:latin typeface="Arimo"/>
              </a:rPr>
              <a:t>value</a:t>
            </a:r>
            <a:r>
              <a:rPr lang="en-US" sz="1200" b="1" baseline="-25000" dirty="0" err="1">
                <a:solidFill>
                  <a:srgbClr val="303030"/>
                </a:solidFill>
                <a:latin typeface="Arimo"/>
              </a:rPr>
              <a:t>i</a:t>
            </a:r>
            <a:r>
              <a:rPr lang="en-US" sz="1200" b="1" dirty="0">
                <a:solidFill>
                  <a:srgbClr val="303030"/>
                </a:solidFill>
                <a:latin typeface="Arimo"/>
              </a:rPr>
              <a:t> + T( i-1 , j – </a:t>
            </a:r>
            <a:r>
              <a:rPr lang="en-US" sz="1200" b="1" dirty="0" err="1">
                <a:solidFill>
                  <a:srgbClr val="303030"/>
                </a:solidFill>
                <a:latin typeface="Arimo"/>
              </a:rPr>
              <a:t>weight</a:t>
            </a:r>
            <a:r>
              <a:rPr lang="en-US" sz="1200" b="1" baseline="-25000" dirty="0" err="1">
                <a:solidFill>
                  <a:srgbClr val="303030"/>
                </a:solidFill>
                <a:latin typeface="Arimo"/>
              </a:rPr>
              <a:t>i</a:t>
            </a:r>
            <a:r>
              <a:rPr lang="en-US" sz="1200" b="1" baseline="-25000" dirty="0">
                <a:solidFill>
                  <a:srgbClr val="303030"/>
                </a:solidFill>
                <a:latin typeface="Arimo"/>
              </a:rPr>
              <a:t> </a:t>
            </a:r>
            <a:r>
              <a:rPr lang="en-US" sz="1200" b="1" dirty="0">
                <a:solidFill>
                  <a:srgbClr val="303030"/>
                </a:solidFill>
                <a:latin typeface="Arimo"/>
              </a:rPr>
              <a:t>) }</a:t>
            </a:r>
            <a:endParaRPr lang="en-US" b="0" i="0" dirty="0">
              <a:solidFill>
                <a:srgbClr val="303030"/>
              </a:solidFill>
              <a:effectLst/>
              <a:latin typeface="Arimo"/>
            </a:endParaRPr>
          </a:p>
        </p:txBody>
      </p:sp>
      <p:sp>
        <p:nvSpPr>
          <p:cNvPr id="3" name="Rectangle 2"/>
          <p:cNvSpPr/>
          <p:nvPr/>
        </p:nvSpPr>
        <p:spPr>
          <a:xfrm>
            <a:off x="3556000" y="2191941"/>
            <a:ext cx="6096000" cy="3693319"/>
          </a:xfrm>
          <a:prstGeom prst="rect">
            <a:avLst/>
          </a:prstGeom>
        </p:spPr>
        <p:txBody>
          <a:bodyPr>
            <a:spAutoFit/>
          </a:bodyPr>
          <a:lstStyle/>
          <a:p>
            <a:pPr fontAlgn="base"/>
            <a:r>
              <a:rPr lang="en-US" b="1" u="sng" dirty="0">
                <a:solidFill>
                  <a:srgbClr val="303030"/>
                </a:solidFill>
                <a:latin typeface="roboto condensed"/>
              </a:rPr>
              <a:t>Finding T(1,1)-</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We have,</a:t>
            </a:r>
          </a:p>
          <a:p>
            <a:pPr fontAlgn="base">
              <a:buFont typeface="Arial" panose="020B0604020202020204" pitchFamily="34" charset="0"/>
              <a:buChar char="•"/>
            </a:pPr>
            <a:r>
              <a:rPr lang="en-US" dirty="0" err="1">
                <a:solidFill>
                  <a:srgbClr val="303030"/>
                </a:solidFill>
                <a:latin typeface="Arimo"/>
              </a:rPr>
              <a:t>i</a:t>
            </a:r>
            <a:r>
              <a:rPr lang="en-US" dirty="0">
                <a:solidFill>
                  <a:srgbClr val="303030"/>
                </a:solidFill>
                <a:latin typeface="Arimo"/>
              </a:rPr>
              <a:t> = 1</a:t>
            </a:r>
          </a:p>
          <a:p>
            <a:pPr fontAlgn="base">
              <a:buFont typeface="Arial" panose="020B0604020202020204" pitchFamily="34" charset="0"/>
              <a:buChar char="•"/>
            </a:pPr>
            <a:r>
              <a:rPr lang="en-US" dirty="0">
                <a:solidFill>
                  <a:srgbClr val="303030"/>
                </a:solidFill>
                <a:latin typeface="Arimo"/>
              </a:rPr>
              <a:t>j = 1</a:t>
            </a:r>
          </a:p>
          <a:p>
            <a:pPr fontAlgn="base">
              <a:buFont typeface="Arial" panose="020B0604020202020204" pitchFamily="34" charset="0"/>
              <a:buChar char="•"/>
            </a:pPr>
            <a:r>
              <a:rPr lang="en-US" dirty="0">
                <a:solidFill>
                  <a:srgbClr val="303030"/>
                </a:solidFill>
                <a:latin typeface="Arimo"/>
              </a:rPr>
              <a:t>(value)</a:t>
            </a:r>
            <a:r>
              <a:rPr lang="en-US" baseline="-25000" dirty="0" err="1">
                <a:solidFill>
                  <a:srgbClr val="303030"/>
                </a:solidFill>
                <a:latin typeface="Arimo"/>
              </a:rPr>
              <a:t>i</a:t>
            </a:r>
            <a:r>
              <a:rPr lang="en-US" dirty="0">
                <a:solidFill>
                  <a:srgbClr val="303030"/>
                </a:solidFill>
                <a:latin typeface="Arimo"/>
              </a:rPr>
              <a:t> = (value)</a:t>
            </a:r>
            <a:r>
              <a:rPr lang="en-US" baseline="-25000" dirty="0">
                <a:solidFill>
                  <a:srgbClr val="303030"/>
                </a:solidFill>
                <a:latin typeface="Arimo"/>
              </a:rPr>
              <a:t>1</a:t>
            </a:r>
            <a:r>
              <a:rPr lang="en-US" dirty="0">
                <a:solidFill>
                  <a:srgbClr val="303030"/>
                </a:solidFill>
                <a:latin typeface="Arimo"/>
              </a:rPr>
              <a:t> = 3</a:t>
            </a:r>
          </a:p>
          <a:p>
            <a:pPr fontAlgn="base">
              <a:buFont typeface="Arial" panose="020B0604020202020204" pitchFamily="34" charset="0"/>
              <a:buChar char="•"/>
            </a:pPr>
            <a:r>
              <a:rPr lang="en-US" dirty="0">
                <a:solidFill>
                  <a:srgbClr val="303030"/>
                </a:solidFill>
                <a:latin typeface="Arimo"/>
              </a:rPr>
              <a:t>(weight)</a:t>
            </a:r>
            <a:r>
              <a:rPr lang="en-US" baseline="-25000" dirty="0" err="1">
                <a:solidFill>
                  <a:srgbClr val="303030"/>
                </a:solidFill>
                <a:latin typeface="Arimo"/>
              </a:rPr>
              <a:t>i</a:t>
            </a:r>
            <a:r>
              <a:rPr lang="en-US" dirty="0">
                <a:solidFill>
                  <a:srgbClr val="303030"/>
                </a:solidFill>
                <a:latin typeface="Arimo"/>
              </a:rPr>
              <a:t> = (weight)</a:t>
            </a:r>
            <a:r>
              <a:rPr lang="en-US" baseline="-25000" dirty="0">
                <a:solidFill>
                  <a:srgbClr val="303030"/>
                </a:solidFill>
                <a:latin typeface="Arimo"/>
              </a:rPr>
              <a:t>1</a:t>
            </a:r>
            <a:r>
              <a:rPr lang="en-US" dirty="0">
                <a:solidFill>
                  <a:srgbClr val="303030"/>
                </a:solidFill>
                <a:latin typeface="Arimo"/>
              </a:rPr>
              <a:t> = 2</a:t>
            </a:r>
          </a:p>
          <a:p>
            <a:pPr fontAlgn="base"/>
            <a:r>
              <a:rPr lang="en-US" dirty="0">
                <a:solidFill>
                  <a:srgbClr val="303030"/>
                </a:solidFill>
                <a:latin typeface="Arimo"/>
              </a:rPr>
              <a:t> </a:t>
            </a:r>
          </a:p>
          <a:p>
            <a:pPr fontAlgn="base"/>
            <a:r>
              <a:rPr lang="en-US" dirty="0">
                <a:solidFill>
                  <a:srgbClr val="303030"/>
                </a:solidFill>
                <a:latin typeface="Arimo"/>
              </a:rPr>
              <a:t>Substituting the values, we get-</a:t>
            </a:r>
          </a:p>
          <a:p>
            <a:pPr fontAlgn="base"/>
            <a:r>
              <a:rPr lang="en-US" dirty="0">
                <a:solidFill>
                  <a:srgbClr val="303030"/>
                </a:solidFill>
                <a:latin typeface="Arimo"/>
              </a:rPr>
              <a:t>T(1,1) = max { T(1-1 , 1) , 3 + T(1-1 , 1-2) }</a:t>
            </a:r>
          </a:p>
          <a:p>
            <a:pPr fontAlgn="base"/>
            <a:r>
              <a:rPr lang="en-US" dirty="0">
                <a:solidFill>
                  <a:srgbClr val="303030"/>
                </a:solidFill>
                <a:latin typeface="Arimo"/>
              </a:rPr>
              <a:t>T(1,1) = max { T(0,1) , 3 + T(0,-1) }</a:t>
            </a:r>
          </a:p>
          <a:p>
            <a:pPr fontAlgn="base"/>
            <a:r>
              <a:rPr lang="en-US" dirty="0">
                <a:solidFill>
                  <a:srgbClr val="303030"/>
                </a:solidFill>
                <a:latin typeface="Arimo"/>
              </a:rPr>
              <a:t>T(1,1) = T(0,1) { Ignore T(0,-1) }</a:t>
            </a:r>
          </a:p>
          <a:p>
            <a:pPr fontAlgn="base"/>
            <a:r>
              <a:rPr lang="en-US" dirty="0">
                <a:solidFill>
                  <a:srgbClr val="303030"/>
                </a:solidFill>
                <a:latin typeface="Arimo"/>
              </a:rPr>
              <a:t>T(1,1) = 0</a:t>
            </a:r>
            <a:endParaRPr lang="en-US" b="0" i="0" dirty="0">
              <a:solidFill>
                <a:srgbClr val="303030"/>
              </a:solidFill>
              <a:effectLst/>
              <a:latin typeface="Arimo"/>
            </a:endParaRPr>
          </a:p>
        </p:txBody>
      </p:sp>
    </p:spTree>
    <p:extLst>
      <p:ext uri="{BB962C8B-B14F-4D97-AF65-F5344CB8AC3E}">
        <p14:creationId xmlns:p14="http://schemas.microsoft.com/office/powerpoint/2010/main" val="1188501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8218" y="981702"/>
            <a:ext cx="6096000" cy="2031325"/>
          </a:xfrm>
          <a:prstGeom prst="rect">
            <a:avLst/>
          </a:prstGeom>
        </p:spPr>
        <p:txBody>
          <a:bodyPr>
            <a:spAutoFit/>
          </a:bodyPr>
          <a:lstStyle/>
          <a:p>
            <a:pPr fontAlgn="base"/>
            <a:r>
              <a:rPr lang="en-US" b="1" u="sng" dirty="0">
                <a:solidFill>
                  <a:srgbClr val="303030"/>
                </a:solidFill>
                <a:latin typeface="roboto condensed"/>
              </a:rPr>
              <a:t>Finding T(1,2)-</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We have,</a:t>
            </a:r>
          </a:p>
          <a:p>
            <a:pPr fontAlgn="base">
              <a:buFont typeface="Arial" panose="020B0604020202020204" pitchFamily="34" charset="0"/>
              <a:buChar char="•"/>
            </a:pPr>
            <a:r>
              <a:rPr lang="en-US" dirty="0" err="1">
                <a:solidFill>
                  <a:srgbClr val="303030"/>
                </a:solidFill>
                <a:latin typeface="Arimo"/>
              </a:rPr>
              <a:t>i</a:t>
            </a:r>
            <a:r>
              <a:rPr lang="en-US" dirty="0">
                <a:solidFill>
                  <a:srgbClr val="303030"/>
                </a:solidFill>
                <a:latin typeface="Arimo"/>
              </a:rPr>
              <a:t> = 1</a:t>
            </a:r>
          </a:p>
          <a:p>
            <a:pPr fontAlgn="base">
              <a:buFont typeface="Arial" panose="020B0604020202020204" pitchFamily="34" charset="0"/>
              <a:buChar char="•"/>
            </a:pPr>
            <a:r>
              <a:rPr lang="en-US" dirty="0">
                <a:solidFill>
                  <a:srgbClr val="303030"/>
                </a:solidFill>
                <a:latin typeface="Arimo"/>
              </a:rPr>
              <a:t>j = 2</a:t>
            </a:r>
          </a:p>
          <a:p>
            <a:pPr fontAlgn="base">
              <a:buFont typeface="Arial" panose="020B0604020202020204" pitchFamily="34" charset="0"/>
              <a:buChar char="•"/>
            </a:pPr>
            <a:r>
              <a:rPr lang="en-US" dirty="0">
                <a:solidFill>
                  <a:srgbClr val="303030"/>
                </a:solidFill>
                <a:latin typeface="Arimo"/>
              </a:rPr>
              <a:t>(value)</a:t>
            </a:r>
            <a:r>
              <a:rPr lang="en-US" baseline="-25000" dirty="0" err="1">
                <a:solidFill>
                  <a:srgbClr val="303030"/>
                </a:solidFill>
                <a:latin typeface="Arimo"/>
              </a:rPr>
              <a:t>i</a:t>
            </a:r>
            <a:r>
              <a:rPr lang="en-US" dirty="0">
                <a:solidFill>
                  <a:srgbClr val="303030"/>
                </a:solidFill>
                <a:latin typeface="Arimo"/>
              </a:rPr>
              <a:t> = (value)</a:t>
            </a:r>
            <a:r>
              <a:rPr lang="en-US" baseline="-25000" dirty="0">
                <a:solidFill>
                  <a:srgbClr val="303030"/>
                </a:solidFill>
                <a:latin typeface="Arimo"/>
              </a:rPr>
              <a:t>1</a:t>
            </a:r>
            <a:r>
              <a:rPr lang="en-US" dirty="0">
                <a:solidFill>
                  <a:srgbClr val="303030"/>
                </a:solidFill>
                <a:latin typeface="Arimo"/>
              </a:rPr>
              <a:t> = 3</a:t>
            </a:r>
          </a:p>
          <a:p>
            <a:pPr fontAlgn="base">
              <a:buFont typeface="Arial" panose="020B0604020202020204" pitchFamily="34" charset="0"/>
              <a:buChar char="•"/>
            </a:pPr>
            <a:r>
              <a:rPr lang="en-US" dirty="0">
                <a:solidFill>
                  <a:srgbClr val="303030"/>
                </a:solidFill>
                <a:latin typeface="Arimo"/>
              </a:rPr>
              <a:t>(weight)</a:t>
            </a:r>
            <a:r>
              <a:rPr lang="en-US" baseline="-25000" dirty="0" err="1">
                <a:solidFill>
                  <a:srgbClr val="303030"/>
                </a:solidFill>
                <a:latin typeface="Arimo"/>
              </a:rPr>
              <a:t>i</a:t>
            </a:r>
            <a:r>
              <a:rPr lang="en-US" dirty="0">
                <a:solidFill>
                  <a:srgbClr val="303030"/>
                </a:solidFill>
                <a:latin typeface="Arimo"/>
              </a:rPr>
              <a:t> = (weight)</a:t>
            </a:r>
            <a:r>
              <a:rPr lang="en-US" baseline="-25000" dirty="0">
                <a:solidFill>
                  <a:srgbClr val="303030"/>
                </a:solidFill>
                <a:latin typeface="Arimo"/>
              </a:rPr>
              <a:t>1</a:t>
            </a:r>
            <a:r>
              <a:rPr lang="en-US" dirty="0">
                <a:solidFill>
                  <a:srgbClr val="303030"/>
                </a:solidFill>
                <a:latin typeface="Arimo"/>
              </a:rPr>
              <a:t> = 2</a:t>
            </a:r>
            <a:endParaRPr lang="en-US" b="0" i="0" dirty="0">
              <a:solidFill>
                <a:srgbClr val="303030"/>
              </a:solidFill>
              <a:effectLst/>
              <a:latin typeface="Arimo"/>
            </a:endParaRPr>
          </a:p>
        </p:txBody>
      </p:sp>
      <p:sp>
        <p:nvSpPr>
          <p:cNvPr id="3" name="Rectangle 2"/>
          <p:cNvSpPr/>
          <p:nvPr/>
        </p:nvSpPr>
        <p:spPr>
          <a:xfrm>
            <a:off x="3408218" y="3336882"/>
            <a:ext cx="6096000" cy="1477328"/>
          </a:xfrm>
          <a:prstGeom prst="rect">
            <a:avLst/>
          </a:prstGeom>
        </p:spPr>
        <p:txBody>
          <a:bodyPr>
            <a:spAutoFit/>
          </a:bodyPr>
          <a:lstStyle/>
          <a:p>
            <a:pPr fontAlgn="base"/>
            <a:r>
              <a:rPr lang="fr-FR" dirty="0" err="1">
                <a:solidFill>
                  <a:srgbClr val="303030"/>
                </a:solidFill>
                <a:latin typeface="Arimo"/>
              </a:rPr>
              <a:t>Substituting</a:t>
            </a:r>
            <a:r>
              <a:rPr lang="fr-FR" dirty="0">
                <a:solidFill>
                  <a:srgbClr val="303030"/>
                </a:solidFill>
                <a:latin typeface="Arimo"/>
              </a:rPr>
              <a:t> the values, </a:t>
            </a:r>
            <a:r>
              <a:rPr lang="fr-FR" dirty="0" err="1">
                <a:solidFill>
                  <a:srgbClr val="303030"/>
                </a:solidFill>
                <a:latin typeface="Arimo"/>
              </a:rPr>
              <a:t>we</a:t>
            </a:r>
            <a:r>
              <a:rPr lang="fr-FR" dirty="0">
                <a:solidFill>
                  <a:srgbClr val="303030"/>
                </a:solidFill>
                <a:latin typeface="Arimo"/>
              </a:rPr>
              <a:t> </a:t>
            </a:r>
            <a:r>
              <a:rPr lang="fr-FR" dirty="0" err="1">
                <a:solidFill>
                  <a:srgbClr val="303030"/>
                </a:solidFill>
                <a:latin typeface="Arimo"/>
              </a:rPr>
              <a:t>get</a:t>
            </a:r>
            <a:r>
              <a:rPr lang="fr-FR" dirty="0">
                <a:solidFill>
                  <a:srgbClr val="303030"/>
                </a:solidFill>
                <a:latin typeface="Arimo"/>
              </a:rPr>
              <a:t>-</a:t>
            </a:r>
          </a:p>
          <a:p>
            <a:pPr fontAlgn="base"/>
            <a:r>
              <a:rPr lang="fr-FR" dirty="0">
                <a:solidFill>
                  <a:srgbClr val="303030"/>
                </a:solidFill>
                <a:latin typeface="Arimo"/>
              </a:rPr>
              <a:t>T(1,2) = max { T(1-1 , 2) , 3 + T(1-1 , 2-2) }</a:t>
            </a:r>
          </a:p>
          <a:p>
            <a:pPr fontAlgn="base"/>
            <a:r>
              <a:rPr lang="fr-FR" dirty="0">
                <a:solidFill>
                  <a:srgbClr val="303030"/>
                </a:solidFill>
                <a:latin typeface="Arimo"/>
              </a:rPr>
              <a:t>T(1,2) = max { T(0,2) , 3 + T(0,0) }</a:t>
            </a:r>
          </a:p>
          <a:p>
            <a:pPr fontAlgn="base"/>
            <a:r>
              <a:rPr lang="fr-FR" dirty="0">
                <a:solidFill>
                  <a:srgbClr val="303030"/>
                </a:solidFill>
                <a:latin typeface="Arimo"/>
              </a:rPr>
              <a:t>T(1,2) = max {0 , 3+0}</a:t>
            </a:r>
          </a:p>
          <a:p>
            <a:pPr fontAlgn="base"/>
            <a:r>
              <a:rPr lang="fr-FR" dirty="0">
                <a:solidFill>
                  <a:srgbClr val="303030"/>
                </a:solidFill>
                <a:latin typeface="Arimo"/>
              </a:rPr>
              <a:t>T(1,2) = 3</a:t>
            </a:r>
            <a:endParaRPr lang="fr-FR" b="0" i="0" dirty="0">
              <a:solidFill>
                <a:srgbClr val="303030"/>
              </a:solidFill>
              <a:effectLst/>
              <a:latin typeface="Arimo"/>
            </a:endParaRPr>
          </a:p>
        </p:txBody>
      </p:sp>
    </p:spTree>
    <p:extLst>
      <p:ext uri="{BB962C8B-B14F-4D97-AF65-F5344CB8AC3E}">
        <p14:creationId xmlns:p14="http://schemas.microsoft.com/office/powerpoint/2010/main" val="3355018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6691" y="1000451"/>
            <a:ext cx="6096000" cy="3693319"/>
          </a:xfrm>
          <a:prstGeom prst="rect">
            <a:avLst/>
          </a:prstGeom>
        </p:spPr>
        <p:txBody>
          <a:bodyPr>
            <a:spAutoFit/>
          </a:bodyPr>
          <a:lstStyle/>
          <a:p>
            <a:pPr fontAlgn="base"/>
            <a:r>
              <a:rPr lang="en-US" b="1" u="sng" dirty="0">
                <a:solidFill>
                  <a:srgbClr val="303030"/>
                </a:solidFill>
                <a:latin typeface="roboto condensed"/>
              </a:rPr>
              <a:t>Finding T(1,3)-</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We have,</a:t>
            </a:r>
          </a:p>
          <a:p>
            <a:pPr fontAlgn="base">
              <a:buFont typeface="Arial" panose="020B0604020202020204" pitchFamily="34" charset="0"/>
              <a:buChar char="•"/>
            </a:pPr>
            <a:r>
              <a:rPr lang="en-US" dirty="0" err="1">
                <a:solidFill>
                  <a:srgbClr val="303030"/>
                </a:solidFill>
                <a:latin typeface="Arimo"/>
              </a:rPr>
              <a:t>i</a:t>
            </a:r>
            <a:r>
              <a:rPr lang="en-US" dirty="0">
                <a:solidFill>
                  <a:srgbClr val="303030"/>
                </a:solidFill>
                <a:latin typeface="Arimo"/>
              </a:rPr>
              <a:t> = 1</a:t>
            </a:r>
          </a:p>
          <a:p>
            <a:pPr fontAlgn="base">
              <a:buFont typeface="Arial" panose="020B0604020202020204" pitchFamily="34" charset="0"/>
              <a:buChar char="•"/>
            </a:pPr>
            <a:r>
              <a:rPr lang="en-US" dirty="0">
                <a:solidFill>
                  <a:srgbClr val="303030"/>
                </a:solidFill>
                <a:latin typeface="Arimo"/>
              </a:rPr>
              <a:t>j = 3</a:t>
            </a:r>
          </a:p>
          <a:p>
            <a:pPr fontAlgn="base">
              <a:buFont typeface="Arial" panose="020B0604020202020204" pitchFamily="34" charset="0"/>
              <a:buChar char="•"/>
            </a:pPr>
            <a:r>
              <a:rPr lang="en-US" dirty="0">
                <a:solidFill>
                  <a:srgbClr val="303030"/>
                </a:solidFill>
                <a:latin typeface="Arimo"/>
              </a:rPr>
              <a:t>(value)</a:t>
            </a:r>
            <a:r>
              <a:rPr lang="en-US" baseline="-25000" dirty="0" err="1">
                <a:solidFill>
                  <a:srgbClr val="303030"/>
                </a:solidFill>
                <a:latin typeface="Arimo"/>
              </a:rPr>
              <a:t>i</a:t>
            </a:r>
            <a:r>
              <a:rPr lang="en-US" dirty="0">
                <a:solidFill>
                  <a:srgbClr val="303030"/>
                </a:solidFill>
                <a:latin typeface="Arimo"/>
              </a:rPr>
              <a:t> = (value)</a:t>
            </a:r>
            <a:r>
              <a:rPr lang="en-US" baseline="-25000" dirty="0">
                <a:solidFill>
                  <a:srgbClr val="303030"/>
                </a:solidFill>
                <a:latin typeface="Arimo"/>
              </a:rPr>
              <a:t>1</a:t>
            </a:r>
            <a:r>
              <a:rPr lang="en-US" dirty="0">
                <a:solidFill>
                  <a:srgbClr val="303030"/>
                </a:solidFill>
                <a:latin typeface="Arimo"/>
              </a:rPr>
              <a:t> = 3</a:t>
            </a:r>
          </a:p>
          <a:p>
            <a:pPr fontAlgn="base">
              <a:buFont typeface="Arial" panose="020B0604020202020204" pitchFamily="34" charset="0"/>
              <a:buChar char="•"/>
            </a:pPr>
            <a:r>
              <a:rPr lang="en-US" dirty="0">
                <a:solidFill>
                  <a:srgbClr val="303030"/>
                </a:solidFill>
                <a:latin typeface="Arimo"/>
              </a:rPr>
              <a:t>(weight)</a:t>
            </a:r>
            <a:r>
              <a:rPr lang="en-US" baseline="-25000" dirty="0" err="1">
                <a:solidFill>
                  <a:srgbClr val="303030"/>
                </a:solidFill>
                <a:latin typeface="Arimo"/>
              </a:rPr>
              <a:t>i</a:t>
            </a:r>
            <a:r>
              <a:rPr lang="en-US" dirty="0">
                <a:solidFill>
                  <a:srgbClr val="303030"/>
                </a:solidFill>
                <a:latin typeface="Arimo"/>
              </a:rPr>
              <a:t> = (weight)</a:t>
            </a:r>
            <a:r>
              <a:rPr lang="en-US" baseline="-25000" dirty="0">
                <a:solidFill>
                  <a:srgbClr val="303030"/>
                </a:solidFill>
                <a:latin typeface="Arimo"/>
              </a:rPr>
              <a:t>1</a:t>
            </a:r>
            <a:r>
              <a:rPr lang="en-US" dirty="0">
                <a:solidFill>
                  <a:srgbClr val="303030"/>
                </a:solidFill>
                <a:latin typeface="Arimo"/>
              </a:rPr>
              <a:t> = 2</a:t>
            </a:r>
          </a:p>
          <a:p>
            <a:pPr fontAlgn="base"/>
            <a:r>
              <a:rPr lang="en-US" dirty="0">
                <a:solidFill>
                  <a:srgbClr val="303030"/>
                </a:solidFill>
                <a:latin typeface="Arimo"/>
              </a:rPr>
              <a:t> </a:t>
            </a:r>
          </a:p>
          <a:p>
            <a:pPr fontAlgn="base"/>
            <a:r>
              <a:rPr lang="en-US" dirty="0">
                <a:solidFill>
                  <a:srgbClr val="303030"/>
                </a:solidFill>
                <a:latin typeface="Arimo"/>
              </a:rPr>
              <a:t>Substituting the values, we get-</a:t>
            </a:r>
          </a:p>
          <a:p>
            <a:pPr fontAlgn="base"/>
            <a:r>
              <a:rPr lang="en-US" dirty="0">
                <a:solidFill>
                  <a:srgbClr val="303030"/>
                </a:solidFill>
                <a:latin typeface="Arimo"/>
              </a:rPr>
              <a:t>T(1,3) = max { T(1-1 , 3) , 3 + T(1-1 , 3-2) }</a:t>
            </a:r>
          </a:p>
          <a:p>
            <a:pPr fontAlgn="base"/>
            <a:r>
              <a:rPr lang="en-US" dirty="0">
                <a:solidFill>
                  <a:srgbClr val="303030"/>
                </a:solidFill>
                <a:latin typeface="Arimo"/>
              </a:rPr>
              <a:t>T(1,3) = max { T(0,3) , 3 + T(0,1) }</a:t>
            </a:r>
          </a:p>
          <a:p>
            <a:pPr fontAlgn="base"/>
            <a:r>
              <a:rPr lang="en-US" dirty="0">
                <a:solidFill>
                  <a:srgbClr val="303030"/>
                </a:solidFill>
                <a:latin typeface="Arimo"/>
              </a:rPr>
              <a:t>T(1,3) = max {0 , 3+0}</a:t>
            </a:r>
          </a:p>
          <a:p>
            <a:pPr fontAlgn="base"/>
            <a:r>
              <a:rPr lang="en-US" dirty="0">
                <a:solidFill>
                  <a:srgbClr val="303030"/>
                </a:solidFill>
                <a:latin typeface="Arimo"/>
              </a:rPr>
              <a:t>T(1,3) = 3</a:t>
            </a:r>
            <a:endParaRPr lang="en-US" b="0" i="0" dirty="0">
              <a:solidFill>
                <a:srgbClr val="303030"/>
              </a:solidFill>
              <a:effectLst/>
              <a:latin typeface="Arimo"/>
            </a:endParaRPr>
          </a:p>
        </p:txBody>
      </p:sp>
    </p:spTree>
    <p:extLst>
      <p:ext uri="{BB962C8B-B14F-4D97-AF65-F5344CB8AC3E}">
        <p14:creationId xmlns:p14="http://schemas.microsoft.com/office/powerpoint/2010/main" val="2710580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8219" y="1065104"/>
            <a:ext cx="6096000" cy="3693319"/>
          </a:xfrm>
          <a:prstGeom prst="rect">
            <a:avLst/>
          </a:prstGeom>
        </p:spPr>
        <p:txBody>
          <a:bodyPr>
            <a:spAutoFit/>
          </a:bodyPr>
          <a:lstStyle/>
          <a:p>
            <a:pPr fontAlgn="base"/>
            <a:r>
              <a:rPr lang="en-US" b="1" u="sng" dirty="0">
                <a:solidFill>
                  <a:srgbClr val="303030"/>
                </a:solidFill>
                <a:latin typeface="roboto condensed"/>
              </a:rPr>
              <a:t>Finding T(1,4)-</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We have,</a:t>
            </a:r>
          </a:p>
          <a:p>
            <a:pPr fontAlgn="base">
              <a:buFont typeface="Arial" panose="020B0604020202020204" pitchFamily="34" charset="0"/>
              <a:buChar char="•"/>
            </a:pPr>
            <a:r>
              <a:rPr lang="en-US" dirty="0" err="1">
                <a:solidFill>
                  <a:srgbClr val="303030"/>
                </a:solidFill>
                <a:latin typeface="Arimo"/>
              </a:rPr>
              <a:t>i</a:t>
            </a:r>
            <a:r>
              <a:rPr lang="en-US" dirty="0">
                <a:solidFill>
                  <a:srgbClr val="303030"/>
                </a:solidFill>
                <a:latin typeface="Arimo"/>
              </a:rPr>
              <a:t> = 1</a:t>
            </a:r>
          </a:p>
          <a:p>
            <a:pPr fontAlgn="base">
              <a:buFont typeface="Arial" panose="020B0604020202020204" pitchFamily="34" charset="0"/>
              <a:buChar char="•"/>
            </a:pPr>
            <a:r>
              <a:rPr lang="en-US" dirty="0">
                <a:solidFill>
                  <a:srgbClr val="303030"/>
                </a:solidFill>
                <a:latin typeface="Arimo"/>
              </a:rPr>
              <a:t>j = 4</a:t>
            </a:r>
          </a:p>
          <a:p>
            <a:pPr fontAlgn="base">
              <a:buFont typeface="Arial" panose="020B0604020202020204" pitchFamily="34" charset="0"/>
              <a:buChar char="•"/>
            </a:pPr>
            <a:r>
              <a:rPr lang="en-US" dirty="0">
                <a:solidFill>
                  <a:srgbClr val="303030"/>
                </a:solidFill>
                <a:latin typeface="Arimo"/>
              </a:rPr>
              <a:t>(value)</a:t>
            </a:r>
            <a:r>
              <a:rPr lang="en-US" baseline="-25000" dirty="0" err="1">
                <a:solidFill>
                  <a:srgbClr val="303030"/>
                </a:solidFill>
                <a:latin typeface="Arimo"/>
              </a:rPr>
              <a:t>i</a:t>
            </a:r>
            <a:r>
              <a:rPr lang="en-US" dirty="0">
                <a:solidFill>
                  <a:srgbClr val="303030"/>
                </a:solidFill>
                <a:latin typeface="Arimo"/>
              </a:rPr>
              <a:t> = (value)</a:t>
            </a:r>
            <a:r>
              <a:rPr lang="en-US" baseline="-25000" dirty="0">
                <a:solidFill>
                  <a:srgbClr val="303030"/>
                </a:solidFill>
                <a:latin typeface="Arimo"/>
              </a:rPr>
              <a:t>1</a:t>
            </a:r>
            <a:r>
              <a:rPr lang="en-US" dirty="0">
                <a:solidFill>
                  <a:srgbClr val="303030"/>
                </a:solidFill>
                <a:latin typeface="Arimo"/>
              </a:rPr>
              <a:t> = 3</a:t>
            </a:r>
          </a:p>
          <a:p>
            <a:pPr fontAlgn="base">
              <a:buFont typeface="Arial" panose="020B0604020202020204" pitchFamily="34" charset="0"/>
              <a:buChar char="•"/>
            </a:pPr>
            <a:r>
              <a:rPr lang="en-US" dirty="0">
                <a:solidFill>
                  <a:srgbClr val="303030"/>
                </a:solidFill>
                <a:latin typeface="Arimo"/>
              </a:rPr>
              <a:t>(weight)</a:t>
            </a:r>
            <a:r>
              <a:rPr lang="en-US" baseline="-25000" dirty="0" err="1">
                <a:solidFill>
                  <a:srgbClr val="303030"/>
                </a:solidFill>
                <a:latin typeface="Arimo"/>
              </a:rPr>
              <a:t>i</a:t>
            </a:r>
            <a:r>
              <a:rPr lang="en-US" dirty="0">
                <a:solidFill>
                  <a:srgbClr val="303030"/>
                </a:solidFill>
                <a:latin typeface="Arimo"/>
              </a:rPr>
              <a:t> = (weight)</a:t>
            </a:r>
            <a:r>
              <a:rPr lang="en-US" baseline="-25000" dirty="0">
                <a:solidFill>
                  <a:srgbClr val="303030"/>
                </a:solidFill>
                <a:latin typeface="Arimo"/>
              </a:rPr>
              <a:t>1</a:t>
            </a:r>
            <a:r>
              <a:rPr lang="en-US" dirty="0">
                <a:solidFill>
                  <a:srgbClr val="303030"/>
                </a:solidFill>
                <a:latin typeface="Arimo"/>
              </a:rPr>
              <a:t> = 2</a:t>
            </a:r>
          </a:p>
          <a:p>
            <a:pPr fontAlgn="base"/>
            <a:r>
              <a:rPr lang="en-US" dirty="0">
                <a:solidFill>
                  <a:srgbClr val="303030"/>
                </a:solidFill>
                <a:latin typeface="Arimo"/>
              </a:rPr>
              <a:t> </a:t>
            </a:r>
          </a:p>
          <a:p>
            <a:pPr fontAlgn="base"/>
            <a:r>
              <a:rPr lang="en-US" dirty="0">
                <a:solidFill>
                  <a:srgbClr val="303030"/>
                </a:solidFill>
                <a:latin typeface="Arimo"/>
              </a:rPr>
              <a:t>Substituting the values, we get-</a:t>
            </a:r>
          </a:p>
          <a:p>
            <a:pPr fontAlgn="base"/>
            <a:r>
              <a:rPr lang="en-US" dirty="0">
                <a:solidFill>
                  <a:srgbClr val="303030"/>
                </a:solidFill>
                <a:latin typeface="Arimo"/>
              </a:rPr>
              <a:t>T(1,4) = max { T(1-1 , 4) , 3 + T(1-1 , 4-2) }</a:t>
            </a:r>
          </a:p>
          <a:p>
            <a:pPr fontAlgn="base"/>
            <a:r>
              <a:rPr lang="en-US" dirty="0">
                <a:solidFill>
                  <a:srgbClr val="303030"/>
                </a:solidFill>
                <a:latin typeface="Arimo"/>
              </a:rPr>
              <a:t>T(1,4) = max { T(0,4) , 3 + T(0,2) }</a:t>
            </a:r>
          </a:p>
          <a:p>
            <a:pPr fontAlgn="base"/>
            <a:r>
              <a:rPr lang="en-US" dirty="0">
                <a:solidFill>
                  <a:srgbClr val="303030"/>
                </a:solidFill>
                <a:latin typeface="Arimo"/>
              </a:rPr>
              <a:t>T(1,4) = max {0 , 3+0}</a:t>
            </a:r>
          </a:p>
          <a:p>
            <a:pPr fontAlgn="base"/>
            <a:r>
              <a:rPr lang="en-US" dirty="0">
                <a:solidFill>
                  <a:srgbClr val="303030"/>
                </a:solidFill>
                <a:latin typeface="Arimo"/>
              </a:rPr>
              <a:t>T(1,4) = 3</a:t>
            </a:r>
            <a:endParaRPr lang="en-US" b="0" i="0" dirty="0">
              <a:solidFill>
                <a:srgbClr val="303030"/>
              </a:solidFill>
              <a:effectLst/>
              <a:latin typeface="Arimo"/>
            </a:endParaRPr>
          </a:p>
        </p:txBody>
      </p:sp>
    </p:spTree>
    <p:extLst>
      <p:ext uri="{BB962C8B-B14F-4D97-AF65-F5344CB8AC3E}">
        <p14:creationId xmlns:p14="http://schemas.microsoft.com/office/powerpoint/2010/main" val="1713106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7309" y="1055868"/>
            <a:ext cx="6096000" cy="3693319"/>
          </a:xfrm>
          <a:prstGeom prst="rect">
            <a:avLst/>
          </a:prstGeom>
        </p:spPr>
        <p:txBody>
          <a:bodyPr>
            <a:spAutoFit/>
          </a:bodyPr>
          <a:lstStyle/>
          <a:p>
            <a:pPr fontAlgn="base"/>
            <a:r>
              <a:rPr lang="en-US" b="1" u="sng" dirty="0">
                <a:solidFill>
                  <a:srgbClr val="303030"/>
                </a:solidFill>
                <a:latin typeface="roboto condensed"/>
              </a:rPr>
              <a:t>Finding T(1,5)-</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We have,</a:t>
            </a:r>
          </a:p>
          <a:p>
            <a:pPr fontAlgn="base">
              <a:buFont typeface="Arial" panose="020B0604020202020204" pitchFamily="34" charset="0"/>
              <a:buChar char="•"/>
            </a:pPr>
            <a:r>
              <a:rPr lang="en-US" dirty="0" err="1">
                <a:solidFill>
                  <a:srgbClr val="303030"/>
                </a:solidFill>
                <a:latin typeface="Arimo"/>
              </a:rPr>
              <a:t>i</a:t>
            </a:r>
            <a:r>
              <a:rPr lang="en-US" dirty="0">
                <a:solidFill>
                  <a:srgbClr val="303030"/>
                </a:solidFill>
                <a:latin typeface="Arimo"/>
              </a:rPr>
              <a:t> = 1</a:t>
            </a:r>
          </a:p>
          <a:p>
            <a:pPr fontAlgn="base">
              <a:buFont typeface="Arial" panose="020B0604020202020204" pitchFamily="34" charset="0"/>
              <a:buChar char="•"/>
            </a:pPr>
            <a:r>
              <a:rPr lang="en-US" dirty="0">
                <a:solidFill>
                  <a:srgbClr val="303030"/>
                </a:solidFill>
                <a:latin typeface="Arimo"/>
              </a:rPr>
              <a:t>j = 5</a:t>
            </a:r>
          </a:p>
          <a:p>
            <a:pPr fontAlgn="base">
              <a:buFont typeface="Arial" panose="020B0604020202020204" pitchFamily="34" charset="0"/>
              <a:buChar char="•"/>
            </a:pPr>
            <a:r>
              <a:rPr lang="en-US" dirty="0">
                <a:solidFill>
                  <a:srgbClr val="303030"/>
                </a:solidFill>
                <a:latin typeface="Arimo"/>
              </a:rPr>
              <a:t>(value)</a:t>
            </a:r>
            <a:r>
              <a:rPr lang="en-US" baseline="-25000" dirty="0" err="1">
                <a:solidFill>
                  <a:srgbClr val="303030"/>
                </a:solidFill>
                <a:latin typeface="Arimo"/>
              </a:rPr>
              <a:t>i</a:t>
            </a:r>
            <a:r>
              <a:rPr lang="en-US" dirty="0">
                <a:solidFill>
                  <a:srgbClr val="303030"/>
                </a:solidFill>
                <a:latin typeface="Arimo"/>
              </a:rPr>
              <a:t> = (value)</a:t>
            </a:r>
            <a:r>
              <a:rPr lang="en-US" baseline="-25000" dirty="0">
                <a:solidFill>
                  <a:srgbClr val="303030"/>
                </a:solidFill>
                <a:latin typeface="Arimo"/>
              </a:rPr>
              <a:t>1</a:t>
            </a:r>
            <a:r>
              <a:rPr lang="en-US" dirty="0">
                <a:solidFill>
                  <a:srgbClr val="303030"/>
                </a:solidFill>
                <a:latin typeface="Arimo"/>
              </a:rPr>
              <a:t> = 3</a:t>
            </a:r>
          </a:p>
          <a:p>
            <a:pPr fontAlgn="base">
              <a:buFont typeface="Arial" panose="020B0604020202020204" pitchFamily="34" charset="0"/>
              <a:buChar char="•"/>
            </a:pPr>
            <a:r>
              <a:rPr lang="en-US" dirty="0">
                <a:solidFill>
                  <a:srgbClr val="303030"/>
                </a:solidFill>
                <a:latin typeface="Arimo"/>
              </a:rPr>
              <a:t>(weight)</a:t>
            </a:r>
            <a:r>
              <a:rPr lang="en-US" baseline="-25000" dirty="0" err="1">
                <a:solidFill>
                  <a:srgbClr val="303030"/>
                </a:solidFill>
                <a:latin typeface="Arimo"/>
              </a:rPr>
              <a:t>i</a:t>
            </a:r>
            <a:r>
              <a:rPr lang="en-US" dirty="0">
                <a:solidFill>
                  <a:srgbClr val="303030"/>
                </a:solidFill>
                <a:latin typeface="Arimo"/>
              </a:rPr>
              <a:t> = (weight)</a:t>
            </a:r>
            <a:r>
              <a:rPr lang="en-US" baseline="-25000" dirty="0">
                <a:solidFill>
                  <a:srgbClr val="303030"/>
                </a:solidFill>
                <a:latin typeface="Arimo"/>
              </a:rPr>
              <a:t>1</a:t>
            </a:r>
            <a:r>
              <a:rPr lang="en-US" dirty="0">
                <a:solidFill>
                  <a:srgbClr val="303030"/>
                </a:solidFill>
                <a:latin typeface="Arimo"/>
              </a:rPr>
              <a:t> = 2</a:t>
            </a:r>
          </a:p>
          <a:p>
            <a:pPr fontAlgn="base"/>
            <a:r>
              <a:rPr lang="en-US" dirty="0">
                <a:solidFill>
                  <a:srgbClr val="303030"/>
                </a:solidFill>
                <a:latin typeface="Arimo"/>
              </a:rPr>
              <a:t> </a:t>
            </a:r>
          </a:p>
          <a:p>
            <a:pPr fontAlgn="base"/>
            <a:r>
              <a:rPr lang="en-US" dirty="0">
                <a:solidFill>
                  <a:srgbClr val="303030"/>
                </a:solidFill>
                <a:latin typeface="Arimo"/>
              </a:rPr>
              <a:t>Substituting the values, we get-</a:t>
            </a:r>
          </a:p>
          <a:p>
            <a:pPr fontAlgn="base"/>
            <a:r>
              <a:rPr lang="en-US" dirty="0">
                <a:solidFill>
                  <a:srgbClr val="303030"/>
                </a:solidFill>
                <a:latin typeface="Arimo"/>
              </a:rPr>
              <a:t>T(1,5) = max { T(1-1 , 5) , 3 + T(1-1 , 5-2) }</a:t>
            </a:r>
          </a:p>
          <a:p>
            <a:pPr fontAlgn="base"/>
            <a:r>
              <a:rPr lang="en-US" dirty="0">
                <a:solidFill>
                  <a:srgbClr val="303030"/>
                </a:solidFill>
                <a:latin typeface="Arimo"/>
              </a:rPr>
              <a:t>T(1,5) = max { T(0,5) , 3 + T(0,3) }</a:t>
            </a:r>
          </a:p>
          <a:p>
            <a:pPr fontAlgn="base"/>
            <a:r>
              <a:rPr lang="en-US" dirty="0">
                <a:solidFill>
                  <a:srgbClr val="303030"/>
                </a:solidFill>
                <a:latin typeface="Arimo"/>
              </a:rPr>
              <a:t>T(1,5) = max {0 , 3+0}</a:t>
            </a:r>
          </a:p>
          <a:p>
            <a:pPr fontAlgn="base"/>
            <a:r>
              <a:rPr lang="en-US" dirty="0">
                <a:solidFill>
                  <a:srgbClr val="303030"/>
                </a:solidFill>
                <a:latin typeface="Arimo"/>
              </a:rPr>
              <a:t>T(1,5) = 3</a:t>
            </a:r>
            <a:endParaRPr lang="en-US" b="0" i="0" dirty="0">
              <a:solidFill>
                <a:srgbClr val="303030"/>
              </a:solidFill>
              <a:effectLst/>
              <a:latin typeface="Arimo"/>
            </a:endParaRPr>
          </a:p>
        </p:txBody>
      </p:sp>
    </p:spTree>
    <p:extLst>
      <p:ext uri="{BB962C8B-B14F-4D97-AF65-F5344CB8AC3E}">
        <p14:creationId xmlns:p14="http://schemas.microsoft.com/office/powerpoint/2010/main" val="3371653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8073" y="1111286"/>
            <a:ext cx="6096000" cy="3693319"/>
          </a:xfrm>
          <a:prstGeom prst="rect">
            <a:avLst/>
          </a:prstGeom>
        </p:spPr>
        <p:txBody>
          <a:bodyPr>
            <a:spAutoFit/>
          </a:bodyPr>
          <a:lstStyle/>
          <a:p>
            <a:pPr fontAlgn="base"/>
            <a:r>
              <a:rPr lang="en-US" b="1" u="sng" dirty="0">
                <a:solidFill>
                  <a:srgbClr val="303030"/>
                </a:solidFill>
                <a:latin typeface="roboto condensed"/>
              </a:rPr>
              <a:t>Finding T(2,1)-</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We have,</a:t>
            </a:r>
          </a:p>
          <a:p>
            <a:pPr fontAlgn="base">
              <a:buFont typeface="Arial" panose="020B0604020202020204" pitchFamily="34" charset="0"/>
              <a:buChar char="•"/>
            </a:pPr>
            <a:r>
              <a:rPr lang="en-US" dirty="0" err="1">
                <a:solidFill>
                  <a:srgbClr val="303030"/>
                </a:solidFill>
                <a:latin typeface="Arimo"/>
              </a:rPr>
              <a:t>i</a:t>
            </a:r>
            <a:r>
              <a:rPr lang="en-US" dirty="0">
                <a:solidFill>
                  <a:srgbClr val="303030"/>
                </a:solidFill>
                <a:latin typeface="Arimo"/>
              </a:rPr>
              <a:t> = 2</a:t>
            </a:r>
          </a:p>
          <a:p>
            <a:pPr fontAlgn="base">
              <a:buFont typeface="Arial" panose="020B0604020202020204" pitchFamily="34" charset="0"/>
              <a:buChar char="•"/>
            </a:pPr>
            <a:r>
              <a:rPr lang="en-US" dirty="0">
                <a:solidFill>
                  <a:srgbClr val="303030"/>
                </a:solidFill>
                <a:latin typeface="Arimo"/>
              </a:rPr>
              <a:t>j = 1</a:t>
            </a:r>
          </a:p>
          <a:p>
            <a:pPr fontAlgn="base">
              <a:buFont typeface="Arial" panose="020B0604020202020204" pitchFamily="34" charset="0"/>
              <a:buChar char="•"/>
            </a:pPr>
            <a:r>
              <a:rPr lang="en-US" dirty="0">
                <a:solidFill>
                  <a:srgbClr val="303030"/>
                </a:solidFill>
                <a:latin typeface="Arimo"/>
              </a:rPr>
              <a:t>(value)</a:t>
            </a:r>
            <a:r>
              <a:rPr lang="en-US" baseline="-25000" dirty="0" err="1">
                <a:solidFill>
                  <a:srgbClr val="303030"/>
                </a:solidFill>
                <a:latin typeface="Arimo"/>
              </a:rPr>
              <a:t>i</a:t>
            </a:r>
            <a:r>
              <a:rPr lang="en-US" dirty="0">
                <a:solidFill>
                  <a:srgbClr val="303030"/>
                </a:solidFill>
                <a:latin typeface="Arimo"/>
              </a:rPr>
              <a:t> = (value)</a:t>
            </a:r>
            <a:r>
              <a:rPr lang="en-US" baseline="-25000" dirty="0">
                <a:solidFill>
                  <a:srgbClr val="303030"/>
                </a:solidFill>
                <a:latin typeface="Arimo"/>
              </a:rPr>
              <a:t>2</a:t>
            </a:r>
            <a:r>
              <a:rPr lang="en-US" dirty="0">
                <a:solidFill>
                  <a:srgbClr val="303030"/>
                </a:solidFill>
                <a:latin typeface="Arimo"/>
              </a:rPr>
              <a:t> = 4</a:t>
            </a:r>
          </a:p>
          <a:p>
            <a:pPr fontAlgn="base">
              <a:buFont typeface="Arial" panose="020B0604020202020204" pitchFamily="34" charset="0"/>
              <a:buChar char="•"/>
            </a:pPr>
            <a:r>
              <a:rPr lang="en-US" dirty="0">
                <a:solidFill>
                  <a:srgbClr val="303030"/>
                </a:solidFill>
                <a:latin typeface="Arimo"/>
              </a:rPr>
              <a:t>(weight)</a:t>
            </a:r>
            <a:r>
              <a:rPr lang="en-US" baseline="-25000" dirty="0" err="1">
                <a:solidFill>
                  <a:srgbClr val="303030"/>
                </a:solidFill>
                <a:latin typeface="Arimo"/>
              </a:rPr>
              <a:t>i</a:t>
            </a:r>
            <a:r>
              <a:rPr lang="en-US" dirty="0">
                <a:solidFill>
                  <a:srgbClr val="303030"/>
                </a:solidFill>
                <a:latin typeface="Arimo"/>
              </a:rPr>
              <a:t> = (weight)</a:t>
            </a:r>
            <a:r>
              <a:rPr lang="en-US" baseline="-25000" dirty="0">
                <a:solidFill>
                  <a:srgbClr val="303030"/>
                </a:solidFill>
                <a:latin typeface="Arimo"/>
              </a:rPr>
              <a:t>2</a:t>
            </a:r>
            <a:r>
              <a:rPr lang="en-US" dirty="0">
                <a:solidFill>
                  <a:srgbClr val="303030"/>
                </a:solidFill>
                <a:latin typeface="Arimo"/>
              </a:rPr>
              <a:t> = 3</a:t>
            </a:r>
          </a:p>
          <a:p>
            <a:pPr fontAlgn="base"/>
            <a:r>
              <a:rPr lang="en-US" dirty="0">
                <a:solidFill>
                  <a:srgbClr val="303030"/>
                </a:solidFill>
                <a:latin typeface="Arimo"/>
              </a:rPr>
              <a:t> </a:t>
            </a:r>
          </a:p>
          <a:p>
            <a:pPr fontAlgn="base"/>
            <a:r>
              <a:rPr lang="en-US" dirty="0">
                <a:solidFill>
                  <a:srgbClr val="303030"/>
                </a:solidFill>
                <a:latin typeface="Arimo"/>
              </a:rPr>
              <a:t>Substituting the values, we get-</a:t>
            </a:r>
          </a:p>
          <a:p>
            <a:pPr fontAlgn="base"/>
            <a:r>
              <a:rPr lang="en-US" dirty="0">
                <a:solidFill>
                  <a:srgbClr val="303030"/>
                </a:solidFill>
                <a:latin typeface="Arimo"/>
              </a:rPr>
              <a:t>T(2,1) = max { T(2-1 , 1) , 4 + T(2-1 , 1-3) }</a:t>
            </a:r>
          </a:p>
          <a:p>
            <a:pPr fontAlgn="base"/>
            <a:r>
              <a:rPr lang="en-US" dirty="0">
                <a:solidFill>
                  <a:srgbClr val="303030"/>
                </a:solidFill>
                <a:latin typeface="Arimo"/>
              </a:rPr>
              <a:t>T(2,1) = max { T(1,1) , 4 + T(1,-2) }</a:t>
            </a:r>
          </a:p>
          <a:p>
            <a:pPr fontAlgn="base"/>
            <a:r>
              <a:rPr lang="en-US" dirty="0">
                <a:solidFill>
                  <a:srgbClr val="303030"/>
                </a:solidFill>
                <a:latin typeface="Arimo"/>
              </a:rPr>
              <a:t>T(2,1) = T(1,1) { Ignore T(1,-2) }</a:t>
            </a:r>
          </a:p>
          <a:p>
            <a:pPr fontAlgn="base"/>
            <a:r>
              <a:rPr lang="en-US" dirty="0">
                <a:solidFill>
                  <a:srgbClr val="303030"/>
                </a:solidFill>
                <a:latin typeface="Arimo"/>
              </a:rPr>
              <a:t>T(2,1) = 0</a:t>
            </a:r>
            <a:endParaRPr lang="en-US" b="0" i="0" dirty="0">
              <a:solidFill>
                <a:srgbClr val="303030"/>
              </a:solidFill>
              <a:effectLst/>
              <a:latin typeface="Arimo"/>
            </a:endParaRPr>
          </a:p>
        </p:txBody>
      </p:sp>
    </p:spTree>
    <p:extLst>
      <p:ext uri="{BB962C8B-B14F-4D97-AF65-F5344CB8AC3E}">
        <p14:creationId xmlns:p14="http://schemas.microsoft.com/office/powerpoint/2010/main" val="875488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7236" y="1120523"/>
            <a:ext cx="6096000" cy="3693319"/>
          </a:xfrm>
          <a:prstGeom prst="rect">
            <a:avLst/>
          </a:prstGeom>
        </p:spPr>
        <p:txBody>
          <a:bodyPr>
            <a:spAutoFit/>
          </a:bodyPr>
          <a:lstStyle/>
          <a:p>
            <a:pPr fontAlgn="base"/>
            <a:r>
              <a:rPr lang="en-US" b="1" u="sng" dirty="0">
                <a:solidFill>
                  <a:srgbClr val="303030"/>
                </a:solidFill>
                <a:latin typeface="roboto condensed"/>
              </a:rPr>
              <a:t>Finding T(2,2)-</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We have,</a:t>
            </a:r>
          </a:p>
          <a:p>
            <a:pPr fontAlgn="base">
              <a:buFont typeface="Arial" panose="020B0604020202020204" pitchFamily="34" charset="0"/>
              <a:buChar char="•"/>
            </a:pPr>
            <a:r>
              <a:rPr lang="en-US" dirty="0" err="1">
                <a:solidFill>
                  <a:srgbClr val="303030"/>
                </a:solidFill>
                <a:latin typeface="Arimo"/>
              </a:rPr>
              <a:t>i</a:t>
            </a:r>
            <a:r>
              <a:rPr lang="en-US" dirty="0">
                <a:solidFill>
                  <a:srgbClr val="303030"/>
                </a:solidFill>
                <a:latin typeface="Arimo"/>
              </a:rPr>
              <a:t> = 2</a:t>
            </a:r>
          </a:p>
          <a:p>
            <a:pPr fontAlgn="base">
              <a:buFont typeface="Arial" panose="020B0604020202020204" pitchFamily="34" charset="0"/>
              <a:buChar char="•"/>
            </a:pPr>
            <a:r>
              <a:rPr lang="en-US" dirty="0">
                <a:solidFill>
                  <a:srgbClr val="303030"/>
                </a:solidFill>
                <a:latin typeface="Arimo"/>
              </a:rPr>
              <a:t>j = 2</a:t>
            </a:r>
          </a:p>
          <a:p>
            <a:pPr fontAlgn="base">
              <a:buFont typeface="Arial" panose="020B0604020202020204" pitchFamily="34" charset="0"/>
              <a:buChar char="•"/>
            </a:pPr>
            <a:r>
              <a:rPr lang="en-US" dirty="0">
                <a:solidFill>
                  <a:srgbClr val="303030"/>
                </a:solidFill>
                <a:latin typeface="Arimo"/>
              </a:rPr>
              <a:t>(value)</a:t>
            </a:r>
            <a:r>
              <a:rPr lang="en-US" baseline="-25000" dirty="0" err="1">
                <a:solidFill>
                  <a:srgbClr val="303030"/>
                </a:solidFill>
                <a:latin typeface="Arimo"/>
              </a:rPr>
              <a:t>i</a:t>
            </a:r>
            <a:r>
              <a:rPr lang="en-US" dirty="0">
                <a:solidFill>
                  <a:srgbClr val="303030"/>
                </a:solidFill>
                <a:latin typeface="Arimo"/>
              </a:rPr>
              <a:t> = (value)</a:t>
            </a:r>
            <a:r>
              <a:rPr lang="en-US" baseline="-25000" dirty="0">
                <a:solidFill>
                  <a:srgbClr val="303030"/>
                </a:solidFill>
                <a:latin typeface="Arimo"/>
              </a:rPr>
              <a:t>2</a:t>
            </a:r>
            <a:r>
              <a:rPr lang="en-US" dirty="0">
                <a:solidFill>
                  <a:srgbClr val="303030"/>
                </a:solidFill>
                <a:latin typeface="Arimo"/>
              </a:rPr>
              <a:t> = 4</a:t>
            </a:r>
          </a:p>
          <a:p>
            <a:pPr fontAlgn="base">
              <a:buFont typeface="Arial" panose="020B0604020202020204" pitchFamily="34" charset="0"/>
              <a:buChar char="•"/>
            </a:pPr>
            <a:r>
              <a:rPr lang="en-US" dirty="0">
                <a:solidFill>
                  <a:srgbClr val="303030"/>
                </a:solidFill>
                <a:latin typeface="Arimo"/>
              </a:rPr>
              <a:t>(weight)</a:t>
            </a:r>
            <a:r>
              <a:rPr lang="en-US" baseline="-25000" dirty="0" err="1">
                <a:solidFill>
                  <a:srgbClr val="303030"/>
                </a:solidFill>
                <a:latin typeface="Arimo"/>
              </a:rPr>
              <a:t>i</a:t>
            </a:r>
            <a:r>
              <a:rPr lang="en-US" dirty="0">
                <a:solidFill>
                  <a:srgbClr val="303030"/>
                </a:solidFill>
                <a:latin typeface="Arimo"/>
              </a:rPr>
              <a:t> = (weight)</a:t>
            </a:r>
            <a:r>
              <a:rPr lang="en-US" baseline="-25000" dirty="0">
                <a:solidFill>
                  <a:srgbClr val="303030"/>
                </a:solidFill>
                <a:latin typeface="Arimo"/>
              </a:rPr>
              <a:t>2</a:t>
            </a:r>
            <a:r>
              <a:rPr lang="en-US" dirty="0">
                <a:solidFill>
                  <a:srgbClr val="303030"/>
                </a:solidFill>
                <a:latin typeface="Arimo"/>
              </a:rPr>
              <a:t> = 3</a:t>
            </a:r>
          </a:p>
          <a:p>
            <a:pPr fontAlgn="base"/>
            <a:r>
              <a:rPr lang="en-US" dirty="0">
                <a:solidFill>
                  <a:srgbClr val="303030"/>
                </a:solidFill>
                <a:latin typeface="Arimo"/>
              </a:rPr>
              <a:t> </a:t>
            </a:r>
          </a:p>
          <a:p>
            <a:pPr fontAlgn="base"/>
            <a:r>
              <a:rPr lang="en-US" dirty="0">
                <a:solidFill>
                  <a:srgbClr val="303030"/>
                </a:solidFill>
                <a:latin typeface="Arimo"/>
              </a:rPr>
              <a:t>Substituting the values, we get-</a:t>
            </a:r>
          </a:p>
          <a:p>
            <a:pPr fontAlgn="base"/>
            <a:r>
              <a:rPr lang="en-US" dirty="0">
                <a:solidFill>
                  <a:srgbClr val="303030"/>
                </a:solidFill>
                <a:latin typeface="Arimo"/>
              </a:rPr>
              <a:t>T(2,2) = max { T(2-1 , 2) , 4 + T(2-1 , 2-3) }</a:t>
            </a:r>
          </a:p>
          <a:p>
            <a:pPr fontAlgn="base"/>
            <a:r>
              <a:rPr lang="en-US" dirty="0">
                <a:solidFill>
                  <a:srgbClr val="303030"/>
                </a:solidFill>
                <a:latin typeface="Arimo"/>
              </a:rPr>
              <a:t>T(2,2) = max { T(1,2) , 4 + T(1,-1) }</a:t>
            </a:r>
          </a:p>
          <a:p>
            <a:pPr fontAlgn="base"/>
            <a:r>
              <a:rPr lang="en-US" dirty="0">
                <a:solidFill>
                  <a:srgbClr val="303030"/>
                </a:solidFill>
                <a:latin typeface="Arimo"/>
              </a:rPr>
              <a:t>T(2,2) = T(1,2) { Ignore T(1,-1) }</a:t>
            </a:r>
          </a:p>
          <a:p>
            <a:pPr fontAlgn="base"/>
            <a:r>
              <a:rPr lang="en-US" dirty="0">
                <a:solidFill>
                  <a:srgbClr val="303030"/>
                </a:solidFill>
                <a:latin typeface="Arimo"/>
              </a:rPr>
              <a:t>T(2,2) = 3</a:t>
            </a:r>
            <a:endParaRPr lang="en-US" b="0" i="0" dirty="0">
              <a:solidFill>
                <a:srgbClr val="303030"/>
              </a:solidFill>
              <a:effectLst/>
              <a:latin typeface="Arimo"/>
            </a:endParaRPr>
          </a:p>
        </p:txBody>
      </p:sp>
    </p:spTree>
    <p:extLst>
      <p:ext uri="{BB962C8B-B14F-4D97-AF65-F5344CB8AC3E}">
        <p14:creationId xmlns:p14="http://schemas.microsoft.com/office/powerpoint/2010/main" val="3798766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2655" y="1222123"/>
            <a:ext cx="6096000" cy="3693319"/>
          </a:xfrm>
          <a:prstGeom prst="rect">
            <a:avLst/>
          </a:prstGeom>
        </p:spPr>
        <p:txBody>
          <a:bodyPr>
            <a:spAutoFit/>
          </a:bodyPr>
          <a:lstStyle/>
          <a:p>
            <a:pPr fontAlgn="base"/>
            <a:r>
              <a:rPr lang="en-US" b="1" u="sng" dirty="0">
                <a:solidFill>
                  <a:srgbClr val="303030"/>
                </a:solidFill>
                <a:latin typeface="roboto condensed"/>
              </a:rPr>
              <a:t>Finding T(2,3)-</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We have,</a:t>
            </a:r>
          </a:p>
          <a:p>
            <a:pPr fontAlgn="base">
              <a:buFont typeface="Arial" panose="020B0604020202020204" pitchFamily="34" charset="0"/>
              <a:buChar char="•"/>
            </a:pPr>
            <a:r>
              <a:rPr lang="en-US" dirty="0" err="1">
                <a:solidFill>
                  <a:srgbClr val="303030"/>
                </a:solidFill>
                <a:latin typeface="Arimo"/>
              </a:rPr>
              <a:t>i</a:t>
            </a:r>
            <a:r>
              <a:rPr lang="en-US" dirty="0">
                <a:solidFill>
                  <a:srgbClr val="303030"/>
                </a:solidFill>
                <a:latin typeface="Arimo"/>
              </a:rPr>
              <a:t> = 2</a:t>
            </a:r>
          </a:p>
          <a:p>
            <a:pPr fontAlgn="base">
              <a:buFont typeface="Arial" panose="020B0604020202020204" pitchFamily="34" charset="0"/>
              <a:buChar char="•"/>
            </a:pPr>
            <a:r>
              <a:rPr lang="en-US" dirty="0">
                <a:solidFill>
                  <a:srgbClr val="303030"/>
                </a:solidFill>
                <a:latin typeface="Arimo"/>
              </a:rPr>
              <a:t>j = 3</a:t>
            </a:r>
          </a:p>
          <a:p>
            <a:pPr fontAlgn="base">
              <a:buFont typeface="Arial" panose="020B0604020202020204" pitchFamily="34" charset="0"/>
              <a:buChar char="•"/>
            </a:pPr>
            <a:r>
              <a:rPr lang="en-US" dirty="0">
                <a:solidFill>
                  <a:srgbClr val="303030"/>
                </a:solidFill>
                <a:latin typeface="Arimo"/>
              </a:rPr>
              <a:t>(value)</a:t>
            </a:r>
            <a:r>
              <a:rPr lang="en-US" baseline="-25000" dirty="0" err="1">
                <a:solidFill>
                  <a:srgbClr val="303030"/>
                </a:solidFill>
                <a:latin typeface="Arimo"/>
              </a:rPr>
              <a:t>i</a:t>
            </a:r>
            <a:r>
              <a:rPr lang="en-US" dirty="0">
                <a:solidFill>
                  <a:srgbClr val="303030"/>
                </a:solidFill>
                <a:latin typeface="Arimo"/>
              </a:rPr>
              <a:t> = (value)</a:t>
            </a:r>
            <a:r>
              <a:rPr lang="en-US" baseline="-25000" dirty="0">
                <a:solidFill>
                  <a:srgbClr val="303030"/>
                </a:solidFill>
                <a:latin typeface="Arimo"/>
              </a:rPr>
              <a:t>2</a:t>
            </a:r>
            <a:r>
              <a:rPr lang="en-US" dirty="0">
                <a:solidFill>
                  <a:srgbClr val="303030"/>
                </a:solidFill>
                <a:latin typeface="Arimo"/>
              </a:rPr>
              <a:t> = 4</a:t>
            </a:r>
          </a:p>
          <a:p>
            <a:pPr fontAlgn="base">
              <a:buFont typeface="Arial" panose="020B0604020202020204" pitchFamily="34" charset="0"/>
              <a:buChar char="•"/>
            </a:pPr>
            <a:r>
              <a:rPr lang="en-US" dirty="0">
                <a:solidFill>
                  <a:srgbClr val="303030"/>
                </a:solidFill>
                <a:latin typeface="Arimo"/>
              </a:rPr>
              <a:t>(weight)</a:t>
            </a:r>
            <a:r>
              <a:rPr lang="en-US" baseline="-25000" dirty="0" err="1">
                <a:solidFill>
                  <a:srgbClr val="303030"/>
                </a:solidFill>
                <a:latin typeface="Arimo"/>
              </a:rPr>
              <a:t>i</a:t>
            </a:r>
            <a:r>
              <a:rPr lang="en-US" dirty="0">
                <a:solidFill>
                  <a:srgbClr val="303030"/>
                </a:solidFill>
                <a:latin typeface="Arimo"/>
              </a:rPr>
              <a:t> = (weight)</a:t>
            </a:r>
            <a:r>
              <a:rPr lang="en-US" baseline="-25000" dirty="0">
                <a:solidFill>
                  <a:srgbClr val="303030"/>
                </a:solidFill>
                <a:latin typeface="Arimo"/>
              </a:rPr>
              <a:t>2</a:t>
            </a:r>
            <a:r>
              <a:rPr lang="en-US" dirty="0">
                <a:solidFill>
                  <a:srgbClr val="303030"/>
                </a:solidFill>
                <a:latin typeface="Arimo"/>
              </a:rPr>
              <a:t> = 3</a:t>
            </a:r>
          </a:p>
          <a:p>
            <a:pPr fontAlgn="base"/>
            <a:r>
              <a:rPr lang="en-US" dirty="0">
                <a:solidFill>
                  <a:srgbClr val="303030"/>
                </a:solidFill>
                <a:latin typeface="Arimo"/>
              </a:rPr>
              <a:t> </a:t>
            </a:r>
          </a:p>
          <a:p>
            <a:pPr fontAlgn="base"/>
            <a:r>
              <a:rPr lang="en-US" dirty="0">
                <a:solidFill>
                  <a:srgbClr val="303030"/>
                </a:solidFill>
                <a:latin typeface="Arimo"/>
              </a:rPr>
              <a:t>Substituting the values, we get-</a:t>
            </a:r>
          </a:p>
          <a:p>
            <a:pPr fontAlgn="base"/>
            <a:r>
              <a:rPr lang="en-US" dirty="0">
                <a:solidFill>
                  <a:srgbClr val="303030"/>
                </a:solidFill>
                <a:latin typeface="Arimo"/>
              </a:rPr>
              <a:t>T(2,3) = max { T(2-1 , 3) , 4 + T(2-1 , 3-3) }</a:t>
            </a:r>
          </a:p>
          <a:p>
            <a:pPr fontAlgn="base"/>
            <a:r>
              <a:rPr lang="en-US" dirty="0">
                <a:solidFill>
                  <a:srgbClr val="303030"/>
                </a:solidFill>
                <a:latin typeface="Arimo"/>
              </a:rPr>
              <a:t>T(2,3) = max { T(1,3) , 4 + T(1,0) }</a:t>
            </a:r>
          </a:p>
          <a:p>
            <a:pPr fontAlgn="base"/>
            <a:r>
              <a:rPr lang="en-US" dirty="0">
                <a:solidFill>
                  <a:srgbClr val="303030"/>
                </a:solidFill>
                <a:latin typeface="Arimo"/>
              </a:rPr>
              <a:t>T(2,3) = max { 3 , 4+0 }</a:t>
            </a:r>
          </a:p>
          <a:p>
            <a:pPr fontAlgn="base"/>
            <a:r>
              <a:rPr lang="en-US" dirty="0">
                <a:solidFill>
                  <a:srgbClr val="303030"/>
                </a:solidFill>
                <a:latin typeface="Arimo"/>
              </a:rPr>
              <a:t>T(2,3) = 4</a:t>
            </a:r>
            <a:endParaRPr lang="en-US" b="0" i="0" dirty="0">
              <a:solidFill>
                <a:srgbClr val="303030"/>
              </a:solidFill>
              <a:effectLst/>
              <a:latin typeface="Arimo"/>
            </a:endParaRPr>
          </a:p>
        </p:txBody>
      </p:sp>
    </p:spTree>
    <p:extLst>
      <p:ext uri="{BB962C8B-B14F-4D97-AF65-F5344CB8AC3E}">
        <p14:creationId xmlns:p14="http://schemas.microsoft.com/office/powerpoint/2010/main" val="268768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203650"/>
            <a:ext cx="6096000" cy="3693319"/>
          </a:xfrm>
          <a:prstGeom prst="rect">
            <a:avLst/>
          </a:prstGeom>
        </p:spPr>
        <p:txBody>
          <a:bodyPr>
            <a:spAutoFit/>
          </a:bodyPr>
          <a:lstStyle/>
          <a:p>
            <a:pPr fontAlgn="base"/>
            <a:r>
              <a:rPr lang="en-US" b="1" u="sng" dirty="0">
                <a:solidFill>
                  <a:srgbClr val="303030"/>
                </a:solidFill>
                <a:latin typeface="roboto condensed"/>
              </a:rPr>
              <a:t>Finding T(2,4)-</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We have,</a:t>
            </a:r>
          </a:p>
          <a:p>
            <a:pPr fontAlgn="base">
              <a:buFont typeface="Arial" panose="020B0604020202020204" pitchFamily="34" charset="0"/>
              <a:buChar char="•"/>
            </a:pPr>
            <a:r>
              <a:rPr lang="en-US" dirty="0" err="1">
                <a:solidFill>
                  <a:srgbClr val="303030"/>
                </a:solidFill>
                <a:latin typeface="Arimo"/>
              </a:rPr>
              <a:t>i</a:t>
            </a:r>
            <a:r>
              <a:rPr lang="en-US" dirty="0">
                <a:solidFill>
                  <a:srgbClr val="303030"/>
                </a:solidFill>
                <a:latin typeface="Arimo"/>
              </a:rPr>
              <a:t> = 2</a:t>
            </a:r>
          </a:p>
          <a:p>
            <a:pPr fontAlgn="base">
              <a:buFont typeface="Arial" panose="020B0604020202020204" pitchFamily="34" charset="0"/>
              <a:buChar char="•"/>
            </a:pPr>
            <a:r>
              <a:rPr lang="en-US" dirty="0">
                <a:solidFill>
                  <a:srgbClr val="303030"/>
                </a:solidFill>
                <a:latin typeface="Arimo"/>
              </a:rPr>
              <a:t>j = 4</a:t>
            </a:r>
          </a:p>
          <a:p>
            <a:pPr fontAlgn="base">
              <a:buFont typeface="Arial" panose="020B0604020202020204" pitchFamily="34" charset="0"/>
              <a:buChar char="•"/>
            </a:pPr>
            <a:r>
              <a:rPr lang="en-US" dirty="0">
                <a:solidFill>
                  <a:srgbClr val="303030"/>
                </a:solidFill>
                <a:latin typeface="Arimo"/>
              </a:rPr>
              <a:t>(value)</a:t>
            </a:r>
            <a:r>
              <a:rPr lang="en-US" baseline="-25000" dirty="0" err="1">
                <a:solidFill>
                  <a:srgbClr val="303030"/>
                </a:solidFill>
                <a:latin typeface="Arimo"/>
              </a:rPr>
              <a:t>i</a:t>
            </a:r>
            <a:r>
              <a:rPr lang="en-US" dirty="0">
                <a:solidFill>
                  <a:srgbClr val="303030"/>
                </a:solidFill>
                <a:latin typeface="Arimo"/>
              </a:rPr>
              <a:t> = (value)</a:t>
            </a:r>
            <a:r>
              <a:rPr lang="en-US" baseline="-25000" dirty="0">
                <a:solidFill>
                  <a:srgbClr val="303030"/>
                </a:solidFill>
                <a:latin typeface="Arimo"/>
              </a:rPr>
              <a:t>2</a:t>
            </a:r>
            <a:r>
              <a:rPr lang="en-US" dirty="0">
                <a:solidFill>
                  <a:srgbClr val="303030"/>
                </a:solidFill>
                <a:latin typeface="Arimo"/>
              </a:rPr>
              <a:t> = 4</a:t>
            </a:r>
          </a:p>
          <a:p>
            <a:pPr fontAlgn="base">
              <a:buFont typeface="Arial" panose="020B0604020202020204" pitchFamily="34" charset="0"/>
              <a:buChar char="•"/>
            </a:pPr>
            <a:r>
              <a:rPr lang="en-US" dirty="0">
                <a:solidFill>
                  <a:srgbClr val="303030"/>
                </a:solidFill>
                <a:latin typeface="Arimo"/>
              </a:rPr>
              <a:t>(weight)</a:t>
            </a:r>
            <a:r>
              <a:rPr lang="en-US" baseline="-25000" dirty="0" err="1">
                <a:solidFill>
                  <a:srgbClr val="303030"/>
                </a:solidFill>
                <a:latin typeface="Arimo"/>
              </a:rPr>
              <a:t>i</a:t>
            </a:r>
            <a:r>
              <a:rPr lang="en-US" dirty="0">
                <a:solidFill>
                  <a:srgbClr val="303030"/>
                </a:solidFill>
                <a:latin typeface="Arimo"/>
              </a:rPr>
              <a:t> = (weight)</a:t>
            </a:r>
            <a:r>
              <a:rPr lang="en-US" baseline="-25000" dirty="0">
                <a:solidFill>
                  <a:srgbClr val="303030"/>
                </a:solidFill>
                <a:latin typeface="Arimo"/>
              </a:rPr>
              <a:t>2</a:t>
            </a:r>
            <a:r>
              <a:rPr lang="en-US" dirty="0">
                <a:solidFill>
                  <a:srgbClr val="303030"/>
                </a:solidFill>
                <a:latin typeface="Arimo"/>
              </a:rPr>
              <a:t> = 3</a:t>
            </a:r>
          </a:p>
          <a:p>
            <a:pPr fontAlgn="base"/>
            <a:r>
              <a:rPr lang="en-US" dirty="0">
                <a:solidFill>
                  <a:srgbClr val="303030"/>
                </a:solidFill>
                <a:latin typeface="Arimo"/>
              </a:rPr>
              <a:t> </a:t>
            </a:r>
          </a:p>
          <a:p>
            <a:pPr fontAlgn="base"/>
            <a:r>
              <a:rPr lang="en-US" dirty="0">
                <a:solidFill>
                  <a:srgbClr val="303030"/>
                </a:solidFill>
                <a:latin typeface="Arimo"/>
              </a:rPr>
              <a:t>Substituting the values, we get-</a:t>
            </a:r>
          </a:p>
          <a:p>
            <a:pPr fontAlgn="base"/>
            <a:r>
              <a:rPr lang="en-US" dirty="0">
                <a:solidFill>
                  <a:srgbClr val="303030"/>
                </a:solidFill>
                <a:latin typeface="Arimo"/>
              </a:rPr>
              <a:t>T(2,4) = max { T(2-1 , 4) , 4 + T(2-1 , 4-3) }</a:t>
            </a:r>
          </a:p>
          <a:p>
            <a:pPr fontAlgn="base"/>
            <a:r>
              <a:rPr lang="en-US" dirty="0">
                <a:solidFill>
                  <a:srgbClr val="303030"/>
                </a:solidFill>
                <a:latin typeface="Arimo"/>
              </a:rPr>
              <a:t>T(2,4) = max { T(1,4) , 4 + T(1,1) }</a:t>
            </a:r>
          </a:p>
          <a:p>
            <a:pPr fontAlgn="base"/>
            <a:r>
              <a:rPr lang="en-US" dirty="0">
                <a:solidFill>
                  <a:srgbClr val="303030"/>
                </a:solidFill>
                <a:latin typeface="Arimo"/>
              </a:rPr>
              <a:t>T(2,4) = max { 3 , 4+0 }</a:t>
            </a:r>
          </a:p>
          <a:p>
            <a:pPr fontAlgn="base"/>
            <a:r>
              <a:rPr lang="en-US" dirty="0">
                <a:solidFill>
                  <a:srgbClr val="303030"/>
                </a:solidFill>
                <a:latin typeface="Arimo"/>
              </a:rPr>
              <a:t>T(2,4) = 4</a:t>
            </a:r>
            <a:endParaRPr lang="en-US" b="0" i="0" dirty="0">
              <a:solidFill>
                <a:srgbClr val="303030"/>
              </a:solidFill>
              <a:effectLst/>
              <a:latin typeface="Arimo"/>
            </a:endParaRPr>
          </a:p>
        </p:txBody>
      </p:sp>
    </p:spTree>
    <p:extLst>
      <p:ext uri="{BB962C8B-B14F-4D97-AF65-F5344CB8AC3E}">
        <p14:creationId xmlns:p14="http://schemas.microsoft.com/office/powerpoint/2010/main" val="208103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71273" y="963491"/>
            <a:ext cx="6096000" cy="923330"/>
          </a:xfrm>
          <a:prstGeom prst="rect">
            <a:avLst/>
          </a:prstGeom>
        </p:spPr>
        <p:txBody>
          <a:bodyPr>
            <a:spAutoFit/>
          </a:bodyPr>
          <a:lstStyle/>
          <a:p>
            <a:pPr algn="just"/>
            <a:r>
              <a:rPr lang="en-US" dirty="0">
                <a:solidFill>
                  <a:srgbClr val="610B38"/>
                </a:solidFill>
                <a:latin typeface="erdana"/>
              </a:rPr>
              <a:t>Characteristics of Dynamic Programming:</a:t>
            </a:r>
          </a:p>
          <a:p>
            <a:pPr algn="just"/>
            <a:r>
              <a:rPr lang="en-US" dirty="0">
                <a:solidFill>
                  <a:srgbClr val="333333"/>
                </a:solidFill>
                <a:latin typeface="Inter-Regular"/>
              </a:rPr>
              <a:t>Dynamic Programming works when a problem has the following features:-</a:t>
            </a:r>
            <a:endParaRPr lang="en-US" b="0" i="0" dirty="0">
              <a:solidFill>
                <a:srgbClr val="333333"/>
              </a:solidFill>
              <a:effectLst/>
              <a:latin typeface="Inter-Regular"/>
            </a:endParaRPr>
          </a:p>
        </p:txBody>
      </p:sp>
      <p:sp>
        <p:nvSpPr>
          <p:cNvPr id="4" name="Rectangle 3"/>
          <p:cNvSpPr/>
          <p:nvPr/>
        </p:nvSpPr>
        <p:spPr>
          <a:xfrm>
            <a:off x="3371273" y="2099701"/>
            <a:ext cx="6096000" cy="1754326"/>
          </a:xfrm>
          <a:prstGeom prst="rect">
            <a:avLst/>
          </a:prstGeom>
        </p:spPr>
        <p:txBody>
          <a:bodyPr>
            <a:spAutoFit/>
          </a:bodyPr>
          <a:lstStyle/>
          <a:p>
            <a:pPr algn="just">
              <a:buFont typeface="Arial" panose="020B0604020202020204" pitchFamily="34" charset="0"/>
              <a:buChar char="•"/>
            </a:pPr>
            <a:r>
              <a:rPr lang="en-IN" b="1" dirty="0">
                <a:solidFill>
                  <a:srgbClr val="000000"/>
                </a:solidFill>
                <a:latin typeface="Inter-Bold"/>
              </a:rPr>
              <a:t>Optimal Substructure:</a:t>
            </a:r>
            <a:r>
              <a:rPr lang="en-IN" dirty="0">
                <a:solidFill>
                  <a:srgbClr val="000000"/>
                </a:solidFill>
                <a:latin typeface="Inter-Regular"/>
              </a:rPr>
              <a:t> If an optimal solution contains optimal sub solutions then a problem exhibits optimal substructure.</a:t>
            </a:r>
          </a:p>
          <a:p>
            <a:pPr algn="just">
              <a:buFont typeface="Arial" panose="020B0604020202020204" pitchFamily="34" charset="0"/>
              <a:buChar char="•"/>
            </a:pPr>
            <a:r>
              <a:rPr lang="en-IN" b="1" dirty="0">
                <a:solidFill>
                  <a:srgbClr val="000000"/>
                </a:solidFill>
                <a:latin typeface="Inter-Bold"/>
              </a:rPr>
              <a:t>Overlapping </a:t>
            </a:r>
            <a:r>
              <a:rPr lang="en-IN" b="1" dirty="0" smtClean="0">
                <a:solidFill>
                  <a:srgbClr val="000000"/>
                </a:solidFill>
                <a:latin typeface="Inter-Bold"/>
              </a:rPr>
              <a:t>sub problems</a:t>
            </a:r>
            <a:r>
              <a:rPr lang="en-IN" b="1" dirty="0">
                <a:solidFill>
                  <a:srgbClr val="000000"/>
                </a:solidFill>
                <a:latin typeface="Inter-Bold"/>
              </a:rPr>
              <a:t>:</a:t>
            </a:r>
            <a:r>
              <a:rPr lang="en-IN" dirty="0">
                <a:solidFill>
                  <a:srgbClr val="000000"/>
                </a:solidFill>
                <a:latin typeface="Inter-Regular"/>
              </a:rPr>
              <a:t> When a recursive algorithm would visit the same </a:t>
            </a:r>
            <a:r>
              <a:rPr lang="en-IN" dirty="0" smtClean="0">
                <a:solidFill>
                  <a:srgbClr val="000000"/>
                </a:solidFill>
                <a:latin typeface="Inter-Regular"/>
              </a:rPr>
              <a:t>sub problems </a:t>
            </a:r>
            <a:r>
              <a:rPr lang="en-IN" dirty="0">
                <a:solidFill>
                  <a:srgbClr val="000000"/>
                </a:solidFill>
                <a:latin typeface="Inter-Regular"/>
              </a:rPr>
              <a:t>repeatedly, then a problem has overlapping </a:t>
            </a:r>
            <a:r>
              <a:rPr lang="en-IN" dirty="0" smtClean="0">
                <a:solidFill>
                  <a:srgbClr val="000000"/>
                </a:solidFill>
                <a:latin typeface="Inter-Regular"/>
              </a:rPr>
              <a:t>sub problems</a:t>
            </a:r>
            <a:r>
              <a:rPr lang="en-IN" dirty="0">
                <a:solidFill>
                  <a:srgbClr val="000000"/>
                </a:solidFill>
                <a:latin typeface="Inter-Regular"/>
              </a:rPr>
              <a:t>.</a:t>
            </a:r>
            <a:endParaRPr lang="en-IN" b="0" i="0" dirty="0">
              <a:solidFill>
                <a:srgbClr val="000000"/>
              </a:solidFill>
              <a:effectLst/>
              <a:latin typeface="Inter-Regular"/>
            </a:endParaRPr>
          </a:p>
        </p:txBody>
      </p:sp>
      <p:sp>
        <p:nvSpPr>
          <p:cNvPr id="5" name="Rectangle 4"/>
          <p:cNvSpPr/>
          <p:nvPr/>
        </p:nvSpPr>
        <p:spPr>
          <a:xfrm>
            <a:off x="3472873" y="4066907"/>
            <a:ext cx="6096000" cy="1477328"/>
          </a:xfrm>
          <a:prstGeom prst="rect">
            <a:avLst/>
          </a:prstGeom>
        </p:spPr>
        <p:txBody>
          <a:bodyPr>
            <a:spAutoFit/>
          </a:bodyPr>
          <a:lstStyle/>
          <a:p>
            <a:pPr algn="just"/>
            <a:r>
              <a:rPr lang="en-US" dirty="0">
                <a:solidFill>
                  <a:srgbClr val="333333"/>
                </a:solidFill>
                <a:latin typeface="Inter-Regular"/>
              </a:rPr>
              <a:t>If a problem has optimal substructure, then we can recursively define an optimal solution. If a problem has overlapping </a:t>
            </a:r>
            <a:r>
              <a:rPr lang="en-US" dirty="0" smtClean="0">
                <a:solidFill>
                  <a:srgbClr val="333333"/>
                </a:solidFill>
                <a:latin typeface="Inter-Regular"/>
              </a:rPr>
              <a:t>sub problems</a:t>
            </a:r>
            <a:r>
              <a:rPr lang="en-US" dirty="0">
                <a:solidFill>
                  <a:srgbClr val="333333"/>
                </a:solidFill>
                <a:latin typeface="Inter-Regular"/>
              </a:rPr>
              <a:t>, then we can improve on a recursive implementation by computing each </a:t>
            </a:r>
            <a:r>
              <a:rPr lang="en-US" dirty="0" smtClean="0">
                <a:solidFill>
                  <a:srgbClr val="333333"/>
                </a:solidFill>
                <a:latin typeface="Inter-Regular"/>
              </a:rPr>
              <a:t>sub problem </a:t>
            </a:r>
            <a:r>
              <a:rPr lang="en-US" dirty="0">
                <a:solidFill>
                  <a:srgbClr val="333333"/>
                </a:solidFill>
                <a:latin typeface="Inter-Regular"/>
              </a:rPr>
              <a:t>only once.</a:t>
            </a:r>
            <a:endParaRPr lang="en-IN" dirty="0"/>
          </a:p>
        </p:txBody>
      </p:sp>
    </p:spTree>
    <p:extLst>
      <p:ext uri="{BB962C8B-B14F-4D97-AF65-F5344CB8AC3E}">
        <p14:creationId xmlns:p14="http://schemas.microsoft.com/office/powerpoint/2010/main" val="268753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5709" y="1194414"/>
            <a:ext cx="6096000" cy="3693319"/>
          </a:xfrm>
          <a:prstGeom prst="rect">
            <a:avLst/>
          </a:prstGeom>
        </p:spPr>
        <p:txBody>
          <a:bodyPr>
            <a:spAutoFit/>
          </a:bodyPr>
          <a:lstStyle/>
          <a:p>
            <a:pPr fontAlgn="base"/>
            <a:r>
              <a:rPr lang="en-US" b="1" u="sng" dirty="0">
                <a:solidFill>
                  <a:srgbClr val="303030"/>
                </a:solidFill>
                <a:latin typeface="roboto condensed"/>
              </a:rPr>
              <a:t>Finding T(2,5)-</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We have,</a:t>
            </a:r>
          </a:p>
          <a:p>
            <a:pPr fontAlgn="base">
              <a:buFont typeface="Arial" panose="020B0604020202020204" pitchFamily="34" charset="0"/>
              <a:buChar char="•"/>
            </a:pPr>
            <a:r>
              <a:rPr lang="en-US" dirty="0" err="1">
                <a:solidFill>
                  <a:srgbClr val="303030"/>
                </a:solidFill>
                <a:latin typeface="Arimo"/>
              </a:rPr>
              <a:t>i</a:t>
            </a:r>
            <a:r>
              <a:rPr lang="en-US" dirty="0">
                <a:solidFill>
                  <a:srgbClr val="303030"/>
                </a:solidFill>
                <a:latin typeface="Arimo"/>
              </a:rPr>
              <a:t> = 2</a:t>
            </a:r>
          </a:p>
          <a:p>
            <a:pPr fontAlgn="base">
              <a:buFont typeface="Arial" panose="020B0604020202020204" pitchFamily="34" charset="0"/>
              <a:buChar char="•"/>
            </a:pPr>
            <a:r>
              <a:rPr lang="en-US" dirty="0">
                <a:solidFill>
                  <a:srgbClr val="303030"/>
                </a:solidFill>
                <a:latin typeface="Arimo"/>
              </a:rPr>
              <a:t>j = 5</a:t>
            </a:r>
          </a:p>
          <a:p>
            <a:pPr fontAlgn="base">
              <a:buFont typeface="Arial" panose="020B0604020202020204" pitchFamily="34" charset="0"/>
              <a:buChar char="•"/>
            </a:pPr>
            <a:r>
              <a:rPr lang="en-US" dirty="0">
                <a:solidFill>
                  <a:srgbClr val="303030"/>
                </a:solidFill>
                <a:latin typeface="Arimo"/>
              </a:rPr>
              <a:t>(value)</a:t>
            </a:r>
            <a:r>
              <a:rPr lang="en-US" baseline="-25000" dirty="0" err="1">
                <a:solidFill>
                  <a:srgbClr val="303030"/>
                </a:solidFill>
                <a:latin typeface="Arimo"/>
              </a:rPr>
              <a:t>i</a:t>
            </a:r>
            <a:r>
              <a:rPr lang="en-US" dirty="0">
                <a:solidFill>
                  <a:srgbClr val="303030"/>
                </a:solidFill>
                <a:latin typeface="Arimo"/>
              </a:rPr>
              <a:t> = (value)</a:t>
            </a:r>
            <a:r>
              <a:rPr lang="en-US" baseline="-25000" dirty="0">
                <a:solidFill>
                  <a:srgbClr val="303030"/>
                </a:solidFill>
                <a:latin typeface="Arimo"/>
              </a:rPr>
              <a:t>2</a:t>
            </a:r>
            <a:r>
              <a:rPr lang="en-US" dirty="0">
                <a:solidFill>
                  <a:srgbClr val="303030"/>
                </a:solidFill>
                <a:latin typeface="Arimo"/>
              </a:rPr>
              <a:t> = 4</a:t>
            </a:r>
          </a:p>
          <a:p>
            <a:pPr fontAlgn="base">
              <a:buFont typeface="Arial" panose="020B0604020202020204" pitchFamily="34" charset="0"/>
              <a:buChar char="•"/>
            </a:pPr>
            <a:r>
              <a:rPr lang="en-US" dirty="0">
                <a:solidFill>
                  <a:srgbClr val="303030"/>
                </a:solidFill>
                <a:latin typeface="Arimo"/>
              </a:rPr>
              <a:t>(weight)</a:t>
            </a:r>
            <a:r>
              <a:rPr lang="en-US" baseline="-25000" dirty="0" err="1">
                <a:solidFill>
                  <a:srgbClr val="303030"/>
                </a:solidFill>
                <a:latin typeface="Arimo"/>
              </a:rPr>
              <a:t>i</a:t>
            </a:r>
            <a:r>
              <a:rPr lang="en-US" dirty="0">
                <a:solidFill>
                  <a:srgbClr val="303030"/>
                </a:solidFill>
                <a:latin typeface="Arimo"/>
              </a:rPr>
              <a:t> = (weight)</a:t>
            </a:r>
            <a:r>
              <a:rPr lang="en-US" baseline="-25000" dirty="0">
                <a:solidFill>
                  <a:srgbClr val="303030"/>
                </a:solidFill>
                <a:latin typeface="Arimo"/>
              </a:rPr>
              <a:t>2</a:t>
            </a:r>
            <a:r>
              <a:rPr lang="en-US" dirty="0">
                <a:solidFill>
                  <a:srgbClr val="303030"/>
                </a:solidFill>
                <a:latin typeface="Arimo"/>
              </a:rPr>
              <a:t> = 3</a:t>
            </a:r>
          </a:p>
          <a:p>
            <a:pPr fontAlgn="base"/>
            <a:r>
              <a:rPr lang="en-US" dirty="0">
                <a:solidFill>
                  <a:srgbClr val="303030"/>
                </a:solidFill>
                <a:latin typeface="Arimo"/>
              </a:rPr>
              <a:t> </a:t>
            </a:r>
          </a:p>
          <a:p>
            <a:pPr fontAlgn="base"/>
            <a:r>
              <a:rPr lang="en-US" dirty="0">
                <a:solidFill>
                  <a:srgbClr val="303030"/>
                </a:solidFill>
                <a:latin typeface="Arimo"/>
              </a:rPr>
              <a:t>Substituting the values, we get-</a:t>
            </a:r>
          </a:p>
          <a:p>
            <a:pPr fontAlgn="base"/>
            <a:r>
              <a:rPr lang="en-US" dirty="0">
                <a:solidFill>
                  <a:srgbClr val="303030"/>
                </a:solidFill>
                <a:latin typeface="Arimo"/>
              </a:rPr>
              <a:t>T(2,5) = max { T(2-1 , 5) , 4 + T(2-1 , 5-3) }</a:t>
            </a:r>
          </a:p>
          <a:p>
            <a:pPr fontAlgn="base"/>
            <a:r>
              <a:rPr lang="en-US" dirty="0">
                <a:solidFill>
                  <a:srgbClr val="303030"/>
                </a:solidFill>
                <a:latin typeface="Arimo"/>
              </a:rPr>
              <a:t>T(2,5) = max { T(1,5) , 4 + T(1,2) }</a:t>
            </a:r>
          </a:p>
          <a:p>
            <a:pPr fontAlgn="base"/>
            <a:r>
              <a:rPr lang="en-US" dirty="0">
                <a:solidFill>
                  <a:srgbClr val="303030"/>
                </a:solidFill>
                <a:latin typeface="Arimo"/>
              </a:rPr>
              <a:t>T(2,5) = max { 3 , 4+3 }</a:t>
            </a:r>
          </a:p>
          <a:p>
            <a:pPr fontAlgn="base"/>
            <a:r>
              <a:rPr lang="en-US" dirty="0">
                <a:solidFill>
                  <a:srgbClr val="303030"/>
                </a:solidFill>
                <a:latin typeface="Arimo"/>
              </a:rPr>
              <a:t>T(2,5) = 7</a:t>
            </a:r>
            <a:endParaRPr lang="en-US" b="0" i="0" dirty="0">
              <a:solidFill>
                <a:srgbClr val="303030"/>
              </a:solidFill>
              <a:effectLst/>
              <a:latin typeface="Arimo"/>
            </a:endParaRPr>
          </a:p>
        </p:txBody>
      </p:sp>
    </p:spTree>
    <p:extLst>
      <p:ext uri="{BB962C8B-B14F-4D97-AF65-F5344CB8AC3E}">
        <p14:creationId xmlns:p14="http://schemas.microsoft.com/office/powerpoint/2010/main" val="3418495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3419" y="1129299"/>
            <a:ext cx="6096000" cy="923330"/>
          </a:xfrm>
          <a:prstGeom prst="rect">
            <a:avLst/>
          </a:prstGeom>
        </p:spPr>
        <p:txBody>
          <a:bodyPr>
            <a:spAutoFit/>
          </a:bodyPr>
          <a:lstStyle/>
          <a:p>
            <a:pPr algn="just" fontAlgn="base"/>
            <a:r>
              <a:rPr lang="en-US" dirty="0">
                <a:solidFill>
                  <a:srgbClr val="303030"/>
                </a:solidFill>
                <a:latin typeface="Arimo"/>
              </a:rPr>
              <a:t>Similarly, compute all the entries.</a:t>
            </a:r>
          </a:p>
          <a:p>
            <a:pPr algn="just" fontAlgn="base"/>
            <a:r>
              <a:rPr lang="en-US" dirty="0">
                <a:solidFill>
                  <a:srgbClr val="303030"/>
                </a:solidFill>
                <a:latin typeface="Arimo"/>
              </a:rPr>
              <a:t>After all the entries are computed and filled in the table, we get the following table-</a:t>
            </a:r>
            <a:endParaRPr lang="en-US" b="0" i="0" dirty="0">
              <a:solidFill>
                <a:srgbClr val="303030"/>
              </a:solidFill>
              <a:effectLst/>
              <a:latin typeface="Arimo"/>
            </a:endParaRPr>
          </a:p>
        </p:txBody>
      </p:sp>
      <p:pic>
        <p:nvPicPr>
          <p:cNvPr id="4098" name="Picture 2" descr="https://www.gatevidyalay.com/wp-content/uploads/2018/03/Knapsack-Problem-Using-Dynamic-Programming-Problem-01-Solution-Step-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101" y="2566555"/>
            <a:ext cx="5718753"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529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8837" y="935382"/>
            <a:ext cx="6096000" cy="1200329"/>
          </a:xfrm>
          <a:prstGeom prst="rect">
            <a:avLst/>
          </a:prstGeom>
        </p:spPr>
        <p:txBody>
          <a:bodyPr>
            <a:spAutoFit/>
          </a:bodyPr>
          <a:lstStyle/>
          <a:p>
            <a:pPr fontAlgn="base">
              <a:buFont typeface="Arial" panose="020B0604020202020204" pitchFamily="34" charset="0"/>
              <a:buChar char="•"/>
            </a:pPr>
            <a:r>
              <a:rPr lang="en-US" dirty="0">
                <a:solidFill>
                  <a:srgbClr val="303030"/>
                </a:solidFill>
                <a:latin typeface="Arimo"/>
              </a:rPr>
              <a:t>The last entry represents the maximum possible value that can be put into the knapsack.</a:t>
            </a:r>
          </a:p>
          <a:p>
            <a:pPr fontAlgn="base">
              <a:buFont typeface="Arial" panose="020B0604020202020204" pitchFamily="34" charset="0"/>
              <a:buChar char="•"/>
            </a:pPr>
            <a:r>
              <a:rPr lang="en-US" dirty="0">
                <a:solidFill>
                  <a:srgbClr val="303030"/>
                </a:solidFill>
                <a:latin typeface="Arimo"/>
              </a:rPr>
              <a:t>So, maximum possible value that can be put into the knapsack = 7.</a:t>
            </a:r>
            <a:endParaRPr lang="en-US" b="0" i="0" dirty="0">
              <a:solidFill>
                <a:srgbClr val="303030"/>
              </a:solidFill>
              <a:effectLst/>
              <a:latin typeface="Arimo"/>
            </a:endParaRPr>
          </a:p>
        </p:txBody>
      </p:sp>
      <p:sp>
        <p:nvSpPr>
          <p:cNvPr id="3" name="Rectangle 2"/>
          <p:cNvSpPr/>
          <p:nvPr/>
        </p:nvSpPr>
        <p:spPr>
          <a:xfrm>
            <a:off x="3048000" y="2413338"/>
            <a:ext cx="6096000" cy="2031325"/>
          </a:xfrm>
          <a:prstGeom prst="rect">
            <a:avLst/>
          </a:prstGeom>
        </p:spPr>
        <p:txBody>
          <a:bodyPr>
            <a:spAutoFit/>
          </a:bodyPr>
          <a:lstStyle/>
          <a:p>
            <a:pPr fontAlgn="base"/>
            <a:r>
              <a:rPr lang="en-US" b="1" u="sng" dirty="0">
                <a:solidFill>
                  <a:srgbClr val="303030"/>
                </a:solidFill>
                <a:latin typeface="roboto condensed"/>
              </a:rPr>
              <a:t>Identifying Items To Be Put Into Knapsack-</a:t>
            </a:r>
            <a:endParaRPr lang="en-US" b="1" dirty="0">
              <a:solidFill>
                <a:srgbClr val="303030"/>
              </a:solidFill>
              <a:latin typeface="roboto condensed"/>
            </a:endParaRPr>
          </a:p>
          <a:p>
            <a:pPr fontAlgn="base"/>
            <a:r>
              <a:rPr lang="en-US" dirty="0">
                <a:solidFill>
                  <a:srgbClr val="303030"/>
                </a:solidFill>
                <a:latin typeface="Arimo"/>
              </a:rPr>
              <a:t> </a:t>
            </a:r>
          </a:p>
          <a:p>
            <a:pPr fontAlgn="base"/>
            <a:r>
              <a:rPr lang="en-US" dirty="0">
                <a:solidFill>
                  <a:srgbClr val="303030"/>
                </a:solidFill>
                <a:latin typeface="Arimo"/>
              </a:rPr>
              <a:t>Following Step-04,</a:t>
            </a:r>
          </a:p>
          <a:p>
            <a:pPr fontAlgn="base">
              <a:buFont typeface="Arial" panose="020B0604020202020204" pitchFamily="34" charset="0"/>
              <a:buChar char="•"/>
            </a:pPr>
            <a:r>
              <a:rPr lang="en-US" dirty="0">
                <a:solidFill>
                  <a:srgbClr val="303030"/>
                </a:solidFill>
                <a:latin typeface="Arimo"/>
              </a:rPr>
              <a:t>We mark the rows labelled “1” and “2”.</a:t>
            </a:r>
          </a:p>
          <a:p>
            <a:pPr fontAlgn="base">
              <a:buFont typeface="Arial" panose="020B0604020202020204" pitchFamily="34" charset="0"/>
              <a:buChar char="•"/>
            </a:pPr>
            <a:r>
              <a:rPr lang="en-US" dirty="0">
                <a:solidFill>
                  <a:srgbClr val="303030"/>
                </a:solidFill>
                <a:latin typeface="Arimo"/>
              </a:rPr>
              <a:t>Thus, items that must be put into the knapsack to obtain the maximum value 7 are-</a:t>
            </a:r>
          </a:p>
          <a:p>
            <a:pPr fontAlgn="base"/>
            <a:r>
              <a:rPr lang="en-US" b="1" dirty="0" smtClean="0">
                <a:solidFill>
                  <a:srgbClr val="303030"/>
                </a:solidFill>
                <a:latin typeface="Arimo"/>
              </a:rPr>
              <a:t>Item-1 </a:t>
            </a:r>
            <a:r>
              <a:rPr lang="en-US" b="1" dirty="0">
                <a:solidFill>
                  <a:srgbClr val="303030"/>
                </a:solidFill>
                <a:latin typeface="Arimo"/>
              </a:rPr>
              <a:t>and Item-2</a:t>
            </a:r>
            <a:endParaRPr lang="en-US" b="0" i="0" dirty="0">
              <a:solidFill>
                <a:srgbClr val="303030"/>
              </a:solidFill>
              <a:effectLst/>
              <a:latin typeface="Arimo"/>
            </a:endParaRPr>
          </a:p>
        </p:txBody>
      </p:sp>
    </p:spTree>
    <p:extLst>
      <p:ext uri="{BB962C8B-B14F-4D97-AF65-F5344CB8AC3E}">
        <p14:creationId xmlns:p14="http://schemas.microsoft.com/office/powerpoint/2010/main" val="3633686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IN" dirty="0"/>
          </a:p>
        </p:txBody>
      </p:sp>
    </p:spTree>
    <p:extLst>
      <p:ext uri="{BB962C8B-B14F-4D97-AF65-F5344CB8AC3E}">
        <p14:creationId xmlns:p14="http://schemas.microsoft.com/office/powerpoint/2010/main" val="100884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3709" y="1212656"/>
            <a:ext cx="6096000" cy="2585323"/>
          </a:xfrm>
          <a:prstGeom prst="rect">
            <a:avLst/>
          </a:prstGeom>
        </p:spPr>
        <p:txBody>
          <a:bodyPr>
            <a:spAutoFit/>
          </a:bodyPr>
          <a:lstStyle/>
          <a:p>
            <a:pPr marL="285750" indent="-285750" algn="just">
              <a:buFont typeface="Wingdings" panose="05000000000000000000" pitchFamily="2" charset="2"/>
              <a:buChar char="§"/>
            </a:pPr>
            <a:r>
              <a:rPr lang="en-US" dirty="0">
                <a:solidFill>
                  <a:srgbClr val="333333"/>
                </a:solidFill>
                <a:latin typeface="Inter-Regular"/>
              </a:rPr>
              <a:t>If a problem doesn't have optimal substructure, there is no basis for defining a recursive algorithm to find the optimal solutions. If a problem doesn't have overlapping sub problems, we don't have anything to gain by using dynamic programming</a:t>
            </a:r>
            <a:r>
              <a:rPr lang="en-US" dirty="0" smtClean="0">
                <a:solidFill>
                  <a:srgbClr val="333333"/>
                </a:solidFill>
                <a:latin typeface="Inter-Regular"/>
              </a:rPr>
              <a:t>.</a:t>
            </a:r>
          </a:p>
          <a:p>
            <a:pPr algn="just"/>
            <a:endParaRPr lang="en-US" dirty="0">
              <a:solidFill>
                <a:srgbClr val="333333"/>
              </a:solidFill>
              <a:latin typeface="Inter-Regular"/>
            </a:endParaRPr>
          </a:p>
          <a:p>
            <a:pPr marL="285750" indent="-285750" algn="just">
              <a:buFont typeface="Wingdings" panose="05000000000000000000" pitchFamily="2" charset="2"/>
              <a:buChar char="§"/>
            </a:pPr>
            <a:r>
              <a:rPr lang="en-US" dirty="0">
                <a:solidFill>
                  <a:srgbClr val="333333"/>
                </a:solidFill>
                <a:latin typeface="Inter-Regular"/>
              </a:rPr>
              <a:t>If the space of </a:t>
            </a:r>
            <a:r>
              <a:rPr lang="en-US" dirty="0" err="1">
                <a:solidFill>
                  <a:srgbClr val="333333"/>
                </a:solidFill>
                <a:latin typeface="Inter-Regular"/>
              </a:rPr>
              <a:t>subproblems</a:t>
            </a:r>
            <a:r>
              <a:rPr lang="en-US" dirty="0">
                <a:solidFill>
                  <a:srgbClr val="333333"/>
                </a:solidFill>
                <a:latin typeface="Inter-Regular"/>
              </a:rPr>
              <a:t> is enough (i.e. polynomial in the size of the input), dynamic programming can be much more efficient than recursion.</a:t>
            </a:r>
            <a:endParaRPr lang="en-US" b="0" i="0" dirty="0">
              <a:solidFill>
                <a:srgbClr val="333333"/>
              </a:solidFill>
              <a:effectLst/>
              <a:latin typeface="Inter-Regular"/>
            </a:endParaRPr>
          </a:p>
        </p:txBody>
      </p:sp>
    </p:spTree>
    <p:extLst>
      <p:ext uri="{BB962C8B-B14F-4D97-AF65-F5344CB8AC3E}">
        <p14:creationId xmlns:p14="http://schemas.microsoft.com/office/powerpoint/2010/main" val="3079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2122" y="972189"/>
            <a:ext cx="3813865" cy="369332"/>
          </a:xfrm>
          <a:prstGeom prst="rect">
            <a:avLst/>
          </a:prstGeom>
        </p:spPr>
        <p:txBody>
          <a:bodyPr wrap="none">
            <a:spAutoFit/>
          </a:bodyPr>
          <a:lstStyle/>
          <a:p>
            <a:pPr algn="just"/>
            <a:r>
              <a:rPr lang="en-IN" dirty="0">
                <a:solidFill>
                  <a:srgbClr val="610B38"/>
                </a:solidFill>
                <a:latin typeface="erdana"/>
              </a:rPr>
              <a:t>Elements of Dynamic Programming</a:t>
            </a:r>
            <a:endParaRPr lang="en-IN" b="0" i="0" dirty="0">
              <a:solidFill>
                <a:srgbClr val="610B38"/>
              </a:solidFill>
              <a:effectLst/>
              <a:latin typeface="erdana"/>
            </a:endParaRPr>
          </a:p>
        </p:txBody>
      </p:sp>
      <p:sp>
        <p:nvSpPr>
          <p:cNvPr id="3" name="Rectangle 2"/>
          <p:cNvSpPr/>
          <p:nvPr/>
        </p:nvSpPr>
        <p:spPr>
          <a:xfrm>
            <a:off x="3426691" y="1610004"/>
            <a:ext cx="6096000" cy="3416320"/>
          </a:xfrm>
          <a:prstGeom prst="rect">
            <a:avLst/>
          </a:prstGeom>
        </p:spPr>
        <p:txBody>
          <a:bodyPr>
            <a:spAutoFit/>
          </a:bodyPr>
          <a:lstStyle/>
          <a:p>
            <a:pPr algn="just">
              <a:buFont typeface="+mj-lt"/>
              <a:buAutoNum type="arabicPeriod"/>
            </a:pPr>
            <a:r>
              <a:rPr lang="en-US" b="1" dirty="0">
                <a:solidFill>
                  <a:srgbClr val="000000"/>
                </a:solidFill>
                <a:latin typeface="Inter-Bold"/>
              </a:rPr>
              <a:t>Substructure:</a:t>
            </a:r>
            <a:r>
              <a:rPr lang="en-US" dirty="0">
                <a:solidFill>
                  <a:srgbClr val="000000"/>
                </a:solidFill>
                <a:latin typeface="Inter-Regular"/>
              </a:rPr>
              <a:t> Decompose the given problem into smaller </a:t>
            </a:r>
            <a:r>
              <a:rPr lang="en-US" dirty="0" err="1">
                <a:solidFill>
                  <a:srgbClr val="000000"/>
                </a:solidFill>
                <a:latin typeface="Inter-Regular"/>
              </a:rPr>
              <a:t>subproblems</a:t>
            </a:r>
            <a:r>
              <a:rPr lang="en-US" dirty="0">
                <a:solidFill>
                  <a:srgbClr val="000000"/>
                </a:solidFill>
                <a:latin typeface="Inter-Regular"/>
              </a:rPr>
              <a:t>. Express the solution of the original problem in terms of the solution for smaller problems.</a:t>
            </a:r>
          </a:p>
          <a:p>
            <a:pPr algn="just">
              <a:buFont typeface="+mj-lt"/>
              <a:buAutoNum type="arabicPeriod"/>
            </a:pPr>
            <a:r>
              <a:rPr lang="en-US" b="1" dirty="0">
                <a:solidFill>
                  <a:srgbClr val="000000"/>
                </a:solidFill>
                <a:latin typeface="Inter-Bold"/>
              </a:rPr>
              <a:t>Table Structure:</a:t>
            </a:r>
            <a:r>
              <a:rPr lang="en-US" dirty="0">
                <a:solidFill>
                  <a:srgbClr val="000000"/>
                </a:solidFill>
                <a:latin typeface="Inter-Regular"/>
              </a:rPr>
              <a:t> After solving the sub-problems, store the results to the sub problems in a table. This is done because </a:t>
            </a:r>
            <a:r>
              <a:rPr lang="en-US" dirty="0" err="1">
                <a:solidFill>
                  <a:srgbClr val="000000"/>
                </a:solidFill>
                <a:latin typeface="Inter-Regular"/>
              </a:rPr>
              <a:t>subproblem</a:t>
            </a:r>
            <a:r>
              <a:rPr lang="en-US" dirty="0">
                <a:solidFill>
                  <a:srgbClr val="000000"/>
                </a:solidFill>
                <a:latin typeface="Inter-Regular"/>
              </a:rPr>
              <a:t> solutions are reused many times, and we do not want to repeatedly solve the same problem over and over again.</a:t>
            </a:r>
          </a:p>
          <a:p>
            <a:pPr algn="just">
              <a:buFont typeface="+mj-lt"/>
              <a:buAutoNum type="arabicPeriod"/>
            </a:pPr>
            <a:r>
              <a:rPr lang="en-US" b="1" dirty="0">
                <a:solidFill>
                  <a:srgbClr val="000000"/>
                </a:solidFill>
                <a:latin typeface="Inter-Bold"/>
              </a:rPr>
              <a:t>Bottom-up Computation:</a:t>
            </a:r>
            <a:r>
              <a:rPr lang="en-US" dirty="0">
                <a:solidFill>
                  <a:srgbClr val="000000"/>
                </a:solidFill>
                <a:latin typeface="Inter-Regular"/>
              </a:rPr>
              <a:t> Using table, combine the solution of smaller </a:t>
            </a:r>
            <a:r>
              <a:rPr lang="en-US" dirty="0" err="1">
                <a:solidFill>
                  <a:srgbClr val="000000"/>
                </a:solidFill>
                <a:latin typeface="Inter-Regular"/>
              </a:rPr>
              <a:t>subproblems</a:t>
            </a:r>
            <a:r>
              <a:rPr lang="en-US" dirty="0">
                <a:solidFill>
                  <a:srgbClr val="000000"/>
                </a:solidFill>
                <a:latin typeface="Inter-Regular"/>
              </a:rPr>
              <a:t> to solve larger </a:t>
            </a:r>
            <a:r>
              <a:rPr lang="en-US" dirty="0" err="1">
                <a:solidFill>
                  <a:srgbClr val="000000"/>
                </a:solidFill>
                <a:latin typeface="Inter-Regular"/>
              </a:rPr>
              <a:t>subproblems</a:t>
            </a:r>
            <a:r>
              <a:rPr lang="en-US" dirty="0">
                <a:solidFill>
                  <a:srgbClr val="000000"/>
                </a:solidFill>
                <a:latin typeface="Inter-Regular"/>
              </a:rPr>
              <a:t> and eventually arrives at a solution to complete problem.</a:t>
            </a:r>
            <a:endParaRPr lang="en-US" b="0" i="0" dirty="0">
              <a:solidFill>
                <a:srgbClr val="000000"/>
              </a:solidFill>
              <a:effectLst/>
              <a:latin typeface="Inter-Regular"/>
            </a:endParaRPr>
          </a:p>
        </p:txBody>
      </p:sp>
    </p:spTree>
    <p:extLst>
      <p:ext uri="{BB962C8B-B14F-4D97-AF65-F5344CB8AC3E}">
        <p14:creationId xmlns:p14="http://schemas.microsoft.com/office/powerpoint/2010/main" val="2250339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4400" y="1461900"/>
            <a:ext cx="6096000" cy="1754326"/>
          </a:xfrm>
          <a:prstGeom prst="rect">
            <a:avLst/>
          </a:prstGeom>
        </p:spPr>
        <p:txBody>
          <a:bodyPr>
            <a:spAutoFit/>
          </a:bodyPr>
          <a:lstStyle/>
          <a:p>
            <a:pPr algn="just"/>
            <a:r>
              <a:rPr lang="en-US" b="1" dirty="0">
                <a:solidFill>
                  <a:srgbClr val="333333"/>
                </a:solidFill>
                <a:latin typeface="Inter-Bold"/>
              </a:rPr>
              <a:t>Note: Bottom-up means</a:t>
            </a:r>
            <a:r>
              <a:rPr lang="en-US" b="1" dirty="0" smtClean="0">
                <a:solidFill>
                  <a:srgbClr val="333333"/>
                </a:solidFill>
                <a:latin typeface="Inter-Bold"/>
              </a:rPr>
              <a:t>:-</a:t>
            </a:r>
          </a:p>
          <a:p>
            <a:pPr algn="just"/>
            <a:endParaRPr lang="en-US" dirty="0">
              <a:solidFill>
                <a:srgbClr val="333333"/>
              </a:solidFill>
              <a:latin typeface="Inter-Regular"/>
            </a:endParaRPr>
          </a:p>
          <a:p>
            <a:pPr algn="just">
              <a:buFont typeface="+mj-lt"/>
              <a:buAutoNum type="romanLcPeriod"/>
            </a:pPr>
            <a:r>
              <a:rPr lang="en-US" dirty="0">
                <a:solidFill>
                  <a:srgbClr val="000000"/>
                </a:solidFill>
                <a:latin typeface="Inter-Regular"/>
              </a:rPr>
              <a:t>Start with smallest </a:t>
            </a:r>
            <a:r>
              <a:rPr lang="en-US" dirty="0" err="1">
                <a:solidFill>
                  <a:srgbClr val="000000"/>
                </a:solidFill>
                <a:latin typeface="Inter-Regular"/>
              </a:rPr>
              <a:t>subproblems</a:t>
            </a:r>
            <a:r>
              <a:rPr lang="en-US" dirty="0" smtClean="0">
                <a:solidFill>
                  <a:srgbClr val="000000"/>
                </a:solidFill>
                <a:latin typeface="Inter-Regular"/>
              </a:rPr>
              <a:t>.</a:t>
            </a:r>
            <a:endParaRPr lang="en-US" dirty="0">
              <a:solidFill>
                <a:srgbClr val="000000"/>
              </a:solidFill>
              <a:latin typeface="Inter-Regular"/>
            </a:endParaRPr>
          </a:p>
          <a:p>
            <a:pPr algn="just">
              <a:buFont typeface="+mj-lt"/>
              <a:buAutoNum type="romanLcPeriod"/>
            </a:pPr>
            <a:r>
              <a:rPr lang="en-US" dirty="0">
                <a:solidFill>
                  <a:srgbClr val="000000"/>
                </a:solidFill>
                <a:latin typeface="Inter-Regular"/>
              </a:rPr>
              <a:t>Combining their solutions obtain the solution to sub-problems of increasing size.</a:t>
            </a:r>
          </a:p>
          <a:p>
            <a:pPr algn="just">
              <a:buFont typeface="+mj-lt"/>
              <a:buAutoNum type="romanLcPeriod"/>
            </a:pPr>
            <a:r>
              <a:rPr lang="en-US" dirty="0">
                <a:solidFill>
                  <a:srgbClr val="000000"/>
                </a:solidFill>
                <a:latin typeface="Inter-Regular"/>
              </a:rPr>
              <a:t>Until solving at the solution of the original problem.</a:t>
            </a:r>
            <a:endParaRPr lang="en-US" b="0" i="0" dirty="0">
              <a:solidFill>
                <a:srgbClr val="000000"/>
              </a:solidFill>
              <a:effectLst/>
              <a:latin typeface="Inter-Regular"/>
            </a:endParaRPr>
          </a:p>
        </p:txBody>
      </p:sp>
    </p:spTree>
    <p:extLst>
      <p:ext uri="{BB962C8B-B14F-4D97-AF65-F5344CB8AC3E}">
        <p14:creationId xmlns:p14="http://schemas.microsoft.com/office/powerpoint/2010/main" val="406312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7167" y="999897"/>
            <a:ext cx="4134465" cy="369332"/>
          </a:xfrm>
          <a:prstGeom prst="rect">
            <a:avLst/>
          </a:prstGeom>
        </p:spPr>
        <p:txBody>
          <a:bodyPr wrap="none">
            <a:spAutoFit/>
          </a:bodyPr>
          <a:lstStyle/>
          <a:p>
            <a:pPr algn="just"/>
            <a:r>
              <a:rPr lang="en-IN" dirty="0">
                <a:solidFill>
                  <a:srgbClr val="610B38"/>
                </a:solidFill>
                <a:latin typeface="erdana"/>
              </a:rPr>
              <a:t>Components of Dynamic programming</a:t>
            </a:r>
            <a:endParaRPr lang="en-IN" b="0" i="0" dirty="0">
              <a:solidFill>
                <a:srgbClr val="610B38"/>
              </a:solidFill>
              <a:effectLst/>
              <a:latin typeface="erdana"/>
            </a:endParaRPr>
          </a:p>
        </p:txBody>
      </p:sp>
      <p:sp>
        <p:nvSpPr>
          <p:cNvPr id="3" name="Rectangle 2"/>
          <p:cNvSpPr/>
          <p:nvPr/>
        </p:nvSpPr>
        <p:spPr>
          <a:xfrm>
            <a:off x="3602182" y="1369229"/>
            <a:ext cx="6096000" cy="4770537"/>
          </a:xfrm>
          <a:prstGeom prst="rect">
            <a:avLst/>
          </a:prstGeom>
        </p:spPr>
        <p:txBody>
          <a:bodyPr>
            <a:spAutoFit/>
          </a:bodyPr>
          <a:lstStyle/>
          <a:p>
            <a:pPr algn="just">
              <a:buFont typeface="+mj-lt"/>
              <a:buAutoNum type="arabicPeriod"/>
            </a:pPr>
            <a:r>
              <a:rPr lang="en-US" sz="1600" b="1" dirty="0">
                <a:solidFill>
                  <a:srgbClr val="000000"/>
                </a:solidFill>
                <a:latin typeface="Times New Roman" panose="02020603050405020304" pitchFamily="18" charset="0"/>
                <a:cs typeface="Times New Roman" panose="02020603050405020304" pitchFamily="18" charset="0"/>
              </a:rPr>
              <a:t>Stages:</a:t>
            </a:r>
            <a:r>
              <a:rPr lang="en-US" sz="1600" dirty="0">
                <a:solidFill>
                  <a:srgbClr val="000000"/>
                </a:solidFill>
                <a:latin typeface="Times New Roman" panose="02020603050405020304" pitchFamily="18" charset="0"/>
                <a:cs typeface="Times New Roman" panose="02020603050405020304" pitchFamily="18" charset="0"/>
              </a:rPr>
              <a:t> The problem can be divided into several </a:t>
            </a:r>
            <a:r>
              <a:rPr lang="en-US" sz="1600" dirty="0" err="1">
                <a:solidFill>
                  <a:srgbClr val="000000"/>
                </a:solidFill>
                <a:latin typeface="Times New Roman" panose="02020603050405020304" pitchFamily="18" charset="0"/>
                <a:cs typeface="Times New Roman" panose="02020603050405020304" pitchFamily="18" charset="0"/>
              </a:rPr>
              <a:t>subproblems</a:t>
            </a:r>
            <a:r>
              <a:rPr lang="en-US" sz="1600" dirty="0">
                <a:solidFill>
                  <a:srgbClr val="000000"/>
                </a:solidFill>
                <a:latin typeface="Times New Roman" panose="02020603050405020304" pitchFamily="18" charset="0"/>
                <a:cs typeface="Times New Roman" panose="02020603050405020304" pitchFamily="18" charset="0"/>
              </a:rPr>
              <a:t>, which are called stages. A stage is a small portion of a given problem. For example, in the shortest path problem, they were defined by the structure of the graph.</a:t>
            </a:r>
          </a:p>
          <a:p>
            <a:pPr algn="just">
              <a:buFont typeface="+mj-lt"/>
              <a:buAutoNum type="arabicPeriod"/>
            </a:pPr>
            <a:r>
              <a:rPr lang="en-US" sz="1600" b="1" dirty="0">
                <a:solidFill>
                  <a:srgbClr val="000000"/>
                </a:solidFill>
                <a:latin typeface="Times New Roman" panose="02020603050405020304" pitchFamily="18" charset="0"/>
                <a:cs typeface="Times New Roman" panose="02020603050405020304" pitchFamily="18" charset="0"/>
              </a:rPr>
              <a:t>States:</a:t>
            </a:r>
            <a:r>
              <a:rPr lang="en-US" sz="1600" dirty="0">
                <a:solidFill>
                  <a:srgbClr val="000000"/>
                </a:solidFill>
                <a:latin typeface="Times New Roman" panose="02020603050405020304" pitchFamily="18" charset="0"/>
                <a:cs typeface="Times New Roman" panose="02020603050405020304" pitchFamily="18" charset="0"/>
              </a:rPr>
              <a:t> Each stage has several states associated with it. The states for the shortest path problem was the node reached.</a:t>
            </a:r>
          </a:p>
          <a:p>
            <a:pPr algn="just">
              <a:buFont typeface="+mj-lt"/>
              <a:buAutoNum type="arabicPeriod"/>
            </a:pPr>
            <a:r>
              <a:rPr lang="en-US" sz="1600" b="1" dirty="0">
                <a:solidFill>
                  <a:srgbClr val="000000"/>
                </a:solidFill>
                <a:latin typeface="Times New Roman" panose="02020603050405020304" pitchFamily="18" charset="0"/>
                <a:cs typeface="Times New Roman" panose="02020603050405020304" pitchFamily="18" charset="0"/>
              </a:rPr>
              <a:t>Decision:</a:t>
            </a:r>
            <a:r>
              <a:rPr lang="en-US" sz="1600" dirty="0">
                <a:solidFill>
                  <a:srgbClr val="000000"/>
                </a:solidFill>
                <a:latin typeface="Times New Roman" panose="02020603050405020304" pitchFamily="18" charset="0"/>
                <a:cs typeface="Times New Roman" panose="02020603050405020304" pitchFamily="18" charset="0"/>
              </a:rPr>
              <a:t> At each stage, there can be multiple choices out of which one of the best decisions should be taken. The decision taken at every stage should be optimal; this is called a stage decision.</a:t>
            </a:r>
          </a:p>
          <a:p>
            <a:pPr algn="just">
              <a:buFont typeface="+mj-lt"/>
              <a:buAutoNum type="arabicPeriod"/>
            </a:pPr>
            <a:r>
              <a:rPr lang="en-US" sz="1600" b="1" dirty="0">
                <a:solidFill>
                  <a:srgbClr val="000000"/>
                </a:solidFill>
                <a:latin typeface="Times New Roman" panose="02020603050405020304" pitchFamily="18" charset="0"/>
                <a:cs typeface="Times New Roman" panose="02020603050405020304" pitchFamily="18" charset="0"/>
              </a:rPr>
              <a:t>Optimal policy:</a:t>
            </a:r>
            <a:r>
              <a:rPr lang="en-US" sz="1600" dirty="0">
                <a:solidFill>
                  <a:srgbClr val="000000"/>
                </a:solidFill>
                <a:latin typeface="Times New Roman" panose="02020603050405020304" pitchFamily="18" charset="0"/>
                <a:cs typeface="Times New Roman" panose="02020603050405020304" pitchFamily="18" charset="0"/>
              </a:rPr>
              <a:t> It is a rule which determines the decision at each stage; a policy is called an optimal policy if it is globally optimal. This is known as Bellman principle of optimality.</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Given the current state, the optimal choices for each of the remaining states does not depend on the previous states or decisions. In the shortest path problem, it was not necessary to know how we got a node only that we did.</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There exist a recursive relationship that identify the optimal decisions for stage j, given that stage j+1, has already been solved.</a:t>
            </a:r>
          </a:p>
          <a:p>
            <a:pPr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The final stage must be solved by itself.</a:t>
            </a: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0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255" y="1000359"/>
            <a:ext cx="6096000" cy="3139321"/>
          </a:xfrm>
          <a:prstGeom prst="rect">
            <a:avLst/>
          </a:prstGeom>
        </p:spPr>
        <p:txBody>
          <a:bodyPr>
            <a:spAutoFit/>
          </a:bodyPr>
          <a:lstStyle/>
          <a:p>
            <a:pPr algn="just"/>
            <a:r>
              <a:rPr lang="en-US" dirty="0">
                <a:solidFill>
                  <a:srgbClr val="610B38"/>
                </a:solidFill>
                <a:latin typeface="erdana"/>
              </a:rPr>
              <a:t>Development of Dynamic Programming Algorithm</a:t>
            </a:r>
          </a:p>
          <a:p>
            <a:pPr algn="just"/>
            <a:r>
              <a:rPr lang="en-US" dirty="0">
                <a:solidFill>
                  <a:srgbClr val="333333"/>
                </a:solidFill>
                <a:latin typeface="Inter-Regular"/>
              </a:rPr>
              <a:t>It can be broken into four steps:</a:t>
            </a:r>
          </a:p>
          <a:p>
            <a:pPr algn="just">
              <a:buFont typeface="+mj-lt"/>
              <a:buAutoNum type="arabicPeriod"/>
            </a:pPr>
            <a:r>
              <a:rPr lang="en-US" dirty="0">
                <a:solidFill>
                  <a:srgbClr val="000000"/>
                </a:solidFill>
                <a:latin typeface="Inter-Regular"/>
              </a:rPr>
              <a:t>Characterize the structure of an optimal solution.</a:t>
            </a:r>
          </a:p>
          <a:p>
            <a:pPr algn="just">
              <a:buFont typeface="+mj-lt"/>
              <a:buAutoNum type="arabicPeriod"/>
            </a:pPr>
            <a:r>
              <a:rPr lang="en-US" dirty="0">
                <a:solidFill>
                  <a:srgbClr val="000000"/>
                </a:solidFill>
                <a:latin typeface="Inter-Regular"/>
              </a:rPr>
              <a:t>Recursively defined the value of the optimal solution. Like Divide and Conquer, divide the problem into two or more optimal parts recursively. This helps to determine what the solution will look like.</a:t>
            </a:r>
          </a:p>
          <a:p>
            <a:pPr algn="just">
              <a:buFont typeface="+mj-lt"/>
              <a:buAutoNum type="arabicPeriod"/>
            </a:pPr>
            <a:r>
              <a:rPr lang="en-US" dirty="0">
                <a:solidFill>
                  <a:srgbClr val="000000"/>
                </a:solidFill>
                <a:latin typeface="Inter-Regular"/>
              </a:rPr>
              <a:t>Compute the value of the optimal solution from the bottom up (starting with the smallest </a:t>
            </a:r>
            <a:r>
              <a:rPr lang="en-US" dirty="0" err="1">
                <a:solidFill>
                  <a:srgbClr val="000000"/>
                </a:solidFill>
                <a:latin typeface="Inter-Regular"/>
              </a:rPr>
              <a:t>subproblems</a:t>
            </a:r>
            <a:r>
              <a:rPr lang="en-US" dirty="0">
                <a:solidFill>
                  <a:srgbClr val="000000"/>
                </a:solidFill>
                <a:latin typeface="Inter-Regular"/>
              </a:rPr>
              <a:t>)</a:t>
            </a:r>
          </a:p>
          <a:p>
            <a:pPr algn="just">
              <a:buFont typeface="+mj-lt"/>
              <a:buAutoNum type="arabicPeriod"/>
            </a:pPr>
            <a:r>
              <a:rPr lang="en-US" dirty="0">
                <a:solidFill>
                  <a:srgbClr val="000000"/>
                </a:solidFill>
                <a:latin typeface="Inter-Regular"/>
              </a:rPr>
              <a:t>Construct the optimal solution for the entire problem form the computed values of smaller </a:t>
            </a:r>
            <a:r>
              <a:rPr lang="en-US" dirty="0" err="1">
                <a:solidFill>
                  <a:srgbClr val="000000"/>
                </a:solidFill>
                <a:latin typeface="Inter-Regular"/>
              </a:rPr>
              <a:t>subproblems</a:t>
            </a:r>
            <a:r>
              <a:rPr lang="en-US" dirty="0">
                <a:solidFill>
                  <a:srgbClr val="000000"/>
                </a:solidFill>
                <a:latin typeface="Inter-Regular"/>
              </a:rPr>
              <a:t>.</a:t>
            </a:r>
            <a:endParaRPr lang="en-US" b="0" i="0" dirty="0">
              <a:solidFill>
                <a:srgbClr val="000000"/>
              </a:solidFill>
              <a:effectLst/>
              <a:latin typeface="Inter-Regular"/>
            </a:endParaRPr>
          </a:p>
        </p:txBody>
      </p:sp>
    </p:spTree>
    <p:extLst>
      <p:ext uri="{BB962C8B-B14F-4D97-AF65-F5344CB8AC3E}">
        <p14:creationId xmlns:p14="http://schemas.microsoft.com/office/powerpoint/2010/main" val="140274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9990" y="1073788"/>
            <a:ext cx="4031873" cy="369332"/>
          </a:xfrm>
          <a:prstGeom prst="rect">
            <a:avLst/>
          </a:prstGeom>
        </p:spPr>
        <p:txBody>
          <a:bodyPr wrap="none">
            <a:spAutoFit/>
          </a:bodyPr>
          <a:lstStyle/>
          <a:p>
            <a:pPr algn="just"/>
            <a:r>
              <a:rPr lang="en-IN" dirty="0">
                <a:solidFill>
                  <a:srgbClr val="610B38"/>
                </a:solidFill>
                <a:latin typeface="erdana"/>
              </a:rPr>
              <a:t>Applications of dynamic programming</a:t>
            </a:r>
            <a:endParaRPr lang="en-IN" b="0" i="0" dirty="0">
              <a:solidFill>
                <a:srgbClr val="610B38"/>
              </a:solidFill>
              <a:effectLst/>
              <a:latin typeface="erdana"/>
            </a:endParaRPr>
          </a:p>
        </p:txBody>
      </p:sp>
      <p:sp>
        <p:nvSpPr>
          <p:cNvPr id="3" name="Rectangle 2"/>
          <p:cNvSpPr/>
          <p:nvPr/>
        </p:nvSpPr>
        <p:spPr>
          <a:xfrm>
            <a:off x="3676073" y="1776075"/>
            <a:ext cx="6096000" cy="2308324"/>
          </a:xfrm>
          <a:prstGeom prst="rect">
            <a:avLst/>
          </a:prstGeom>
        </p:spPr>
        <p:txBody>
          <a:bodyPr>
            <a:spAutoFit/>
          </a:bodyPr>
          <a:lstStyle/>
          <a:p>
            <a:pPr algn="just">
              <a:buFont typeface="+mj-lt"/>
              <a:buAutoNum type="arabicPeriod"/>
            </a:pPr>
            <a:r>
              <a:rPr lang="en-US" dirty="0">
                <a:solidFill>
                  <a:srgbClr val="000000"/>
                </a:solidFill>
                <a:latin typeface="Inter-Regular"/>
              </a:rPr>
              <a:t>0/1 knapsack problem</a:t>
            </a:r>
          </a:p>
          <a:p>
            <a:pPr algn="just">
              <a:buFont typeface="+mj-lt"/>
              <a:buAutoNum type="arabicPeriod"/>
            </a:pPr>
            <a:r>
              <a:rPr lang="en-US" dirty="0">
                <a:solidFill>
                  <a:srgbClr val="000000"/>
                </a:solidFill>
                <a:latin typeface="Inter-Regular"/>
              </a:rPr>
              <a:t>Mathematical optimization problem</a:t>
            </a:r>
          </a:p>
          <a:p>
            <a:pPr algn="just">
              <a:buFont typeface="+mj-lt"/>
              <a:buAutoNum type="arabicPeriod"/>
            </a:pPr>
            <a:r>
              <a:rPr lang="en-US" dirty="0">
                <a:solidFill>
                  <a:srgbClr val="000000"/>
                </a:solidFill>
                <a:latin typeface="Inter-Regular"/>
              </a:rPr>
              <a:t>All pair Shortest path problem</a:t>
            </a:r>
          </a:p>
          <a:p>
            <a:pPr algn="just">
              <a:buFont typeface="+mj-lt"/>
              <a:buAutoNum type="arabicPeriod"/>
            </a:pPr>
            <a:r>
              <a:rPr lang="en-US" dirty="0">
                <a:solidFill>
                  <a:srgbClr val="000000"/>
                </a:solidFill>
                <a:latin typeface="Inter-Regular"/>
              </a:rPr>
              <a:t>Reliability design problem</a:t>
            </a:r>
          </a:p>
          <a:p>
            <a:pPr algn="just">
              <a:buFont typeface="+mj-lt"/>
              <a:buAutoNum type="arabicPeriod"/>
            </a:pPr>
            <a:r>
              <a:rPr lang="en-US" dirty="0">
                <a:solidFill>
                  <a:srgbClr val="000000"/>
                </a:solidFill>
                <a:latin typeface="Inter-Regular"/>
              </a:rPr>
              <a:t>Longest common subsequence (LCS)</a:t>
            </a:r>
          </a:p>
          <a:p>
            <a:pPr algn="just">
              <a:buFont typeface="+mj-lt"/>
              <a:buAutoNum type="arabicPeriod"/>
            </a:pPr>
            <a:r>
              <a:rPr lang="en-US" dirty="0">
                <a:solidFill>
                  <a:srgbClr val="000000"/>
                </a:solidFill>
                <a:latin typeface="Inter-Regular"/>
              </a:rPr>
              <a:t>Flight control and robotics control</a:t>
            </a:r>
          </a:p>
          <a:p>
            <a:pPr algn="just">
              <a:buFont typeface="+mj-lt"/>
              <a:buAutoNum type="arabicPeriod"/>
            </a:pPr>
            <a:r>
              <a:rPr lang="en-US" dirty="0">
                <a:solidFill>
                  <a:srgbClr val="000000"/>
                </a:solidFill>
                <a:latin typeface="Inter-Regular"/>
              </a:rPr>
              <a:t>Time-sharing: It schedules the job to maximize CPU usage</a:t>
            </a:r>
            <a:endParaRPr lang="en-US" b="0" i="0" dirty="0">
              <a:solidFill>
                <a:srgbClr val="000000"/>
              </a:solidFill>
              <a:effectLst/>
              <a:latin typeface="Inter-Regular"/>
            </a:endParaRPr>
          </a:p>
        </p:txBody>
      </p:sp>
    </p:spTree>
    <p:extLst>
      <p:ext uri="{BB962C8B-B14F-4D97-AF65-F5344CB8AC3E}">
        <p14:creationId xmlns:p14="http://schemas.microsoft.com/office/powerpoint/2010/main" val="21439866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TotalTime>
  <Words>2752</Words>
  <Application>Microsoft Office PowerPoint</Application>
  <PresentationFormat>Widescreen</PresentationFormat>
  <Paragraphs>283</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Arimo</vt:lpstr>
      <vt:lpstr>erdana</vt:lpstr>
      <vt:lpstr>Garamond</vt:lpstr>
      <vt:lpstr>Inter-Bold</vt:lpstr>
      <vt:lpstr>Inter-Regular</vt:lpstr>
      <vt:lpstr>roboto condensed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Kumar</dc:creator>
  <cp:lastModifiedBy>Ram Kumar</cp:lastModifiedBy>
  <cp:revision>6</cp:revision>
  <dcterms:created xsi:type="dcterms:W3CDTF">2021-06-25T06:43:23Z</dcterms:created>
  <dcterms:modified xsi:type="dcterms:W3CDTF">2022-06-15T03:49:06Z</dcterms:modified>
</cp:coreProperties>
</file>