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6B9607-0AFC-441F-B887-72385C5969C6}" v="1564" dt="2021-12-13T13:20:11.860"/>
    <p1510:client id="{BDD13527-ABC8-4AA2-A953-86B500953E76}" v="66" dt="2021-12-13T13:18:50.211"/>
    <p1510:client id="{BEF08583-B844-48EF-B1AF-CE2E9321236F}" v="108" dt="2021-12-14T05:04:38.477"/>
    <p1510:client id="{C6E6047F-DBF8-476F-8FEA-2E717C13408B}" v="310" dt="2021-12-13T05:30:46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3T13:20:57.6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19272 7514 16383 0 0,'0'-4'0'0'0,"9"-2"0"0"0,17 0 0 0 0,8 2 0 0 0,11 0 0 0 0,8 2 0 0 0,8 1 0 0 0,17 1 0 0 0,-2 0 0 0 0,6 9 0 0 0,1 12 0 0 0,1 7 0 0 0,-6 8 0 0 0,-2 2 0 0 0,4 13 0 0 0,-7 2 0 0 0,-2 1 0 0 0,-5-4 0 0 0,0-2 0 0 0,-6-4 0 0 0,-1 3 0 0 0,0 4 0 0 0,-7-3 0 0 0,-2-1 0 0 0,-6 5 0 0 0,-1-1 0 0 0,-4 4 0 0 0,2 1 0 0 0,-3-4 0 0 0,-8-2 0 0 0,-4-5 0 0 0,3-5 0 0 0,-4-1 0 0 0,-7-3 0 0 0,-1 2 0 0 0,-3-1 0 0 0,4-7 0 0 0,-1 1 0 0 0,-3-1 0 0 0,1-1 0 0 0,-3 4 0 0 0,-2 0 0 0 0,0 5 0 0 0,8-1 0 0 0,2 3 0 0 0,0-1 0 0 0,7-3 0 0 0,-1 2 0 0 0,-1-1 0 0 0,-4 1 0 0 0,-7 0 0 0 0,-4 2 0 0 0,4-6 0 0 0,0-4 0 0 0,-3-3 0 0 0,2 4 0 0 0,3 0 0 0 0,-1 4 0 0 0,-3 1 0 0 0,5-1 0 0 0,-1 2 0 0 0,-2-1 0 0 0,-4 3 0 0 0,-3-1 0 0 0,-4 2 0 0 0,-1-1 0 0 0,-2-3 0 0 0,0 2 0 0 0,-1-2 0 0 0,0 3 0 0 0,1-1 0 0 0,-1 1 0 0 0,5 0 0 0 0,2-3 0 0 0,9 1 0 0 0,1 0 0 0 0,-1 1 0 0 0,-4 0 0 0 0,-3-2 0 0 0,-4 1 0 0 0,-1-1 0 0 0,-3 2 0 0 0,0 0 0 0 0,0 2 0 0 0,-1-1 0 0 0,0-3 0 0 0,1 1 0 0 0,-1 0 0 0 0,6 1 0 0 0,0 0 0 0 0,1-16 0 0 0,-1-17 0 0 0,-2-17 0 0 0,-1-12 0 0 0,-1-6 0 0 0,0-6 0 0 0,-1-3 0 0 0,-9-3 0 0 0,-4 1 0 0 0,-3-1 0 0 0,1 1 0 0 0,-7 4 0 0 0,-3-1 0 0 0,2 1 0 0 0,5-2 0 0 0,2 2 0 0 0,-7 6 0 0 0,2 5 0 0 0,-1 6 0 0 0,-5-3 0 0 0,2-1 0 0 0,0-6 0 0 0,5 3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3T13:20:57.6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21470 9562 16383 0 0,'0'5'0'0'0,"0"5"0"0"0,0 11 0 0 0,-4 1 0 0 0,-2 2 0 0 0,-9-4 0 0 0,-1 5 0 0 0,-3-3 0 0 0,1 0 0 0 0,-4-5 0 0 0,1 1 0 0 0,0-4 0 0 0,-2 5 0 0 0,4 4 0 0 0,-4-2 0 0 0,2 4 0 0 0,-1-1 0 0 0,-4-2 0 0 0,1 6 0 0 0,1 2 0 0 0,4 0 0 0 0,6 5 0 0 0,5 0 0 0 0,-5-6 0 0 0,0 2 0 0 0,3-5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3T13:20:57.6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32692 7805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33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487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477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82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44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09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629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72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07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82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027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6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7168" y="2038370"/>
            <a:ext cx="8338540" cy="801627"/>
          </a:xfrm>
        </p:spPr>
        <p:txBody>
          <a:bodyPr>
            <a:noAutofit/>
          </a:bodyPr>
          <a:lstStyle/>
          <a:p>
            <a:r>
              <a:rPr lang="en-US" sz="4000">
                <a:latin typeface="Tw Cen MT"/>
                <a:ea typeface="+mj-lt"/>
                <a:cs typeface="+mj-lt"/>
              </a:rPr>
              <a:t>Department of</a:t>
            </a:r>
            <a:br>
              <a:rPr lang="en-US" sz="4000">
                <a:ea typeface="+mj-lt"/>
                <a:cs typeface="+mj-lt"/>
              </a:rPr>
            </a:br>
            <a:r>
              <a:rPr lang="en-US" sz="4000">
                <a:latin typeface="Tw Cen MT"/>
                <a:ea typeface="+mj-lt"/>
                <a:cs typeface="+mj-lt"/>
              </a:rPr>
              <a:t> Information Technology </a:t>
            </a:r>
            <a:endParaRPr lang="en-US" sz="4000">
              <a:latin typeface="Tw Cen MT"/>
              <a:ea typeface="SimSun-ExtB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853" y="3502692"/>
            <a:ext cx="5561938" cy="153458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b="1">
                <a:latin typeface="Cambria"/>
                <a:ea typeface="Cambria"/>
              </a:rPr>
              <a:t>MINI Project On</a:t>
            </a:r>
            <a:br>
              <a:rPr lang="en-US" b="1">
                <a:latin typeface="Cambria"/>
                <a:ea typeface="Cambria"/>
              </a:rPr>
            </a:br>
            <a:br>
              <a:rPr lang="en-US" b="1">
                <a:latin typeface="Cambria"/>
                <a:ea typeface="Cambria"/>
              </a:rPr>
            </a:br>
            <a:r>
              <a:rPr lang="en-US" sz="3200" b="1">
                <a:latin typeface="Tahoma"/>
                <a:ea typeface="Cambria"/>
                <a:cs typeface="Segoe UI"/>
              </a:rPr>
              <a:t>TWITTER SENTIMENT ANALYSIS – Supervised ML</a:t>
            </a:r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F6F448-56B0-4615-94FC-81D3AE185564}"/>
              </a:ext>
            </a:extLst>
          </p:cNvPr>
          <p:cNvSpPr txBox="1"/>
          <p:nvPr/>
        </p:nvSpPr>
        <p:spPr>
          <a:xfrm>
            <a:off x="4473880" y="5444646"/>
            <a:ext cx="346344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Submitted By: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Saksham Garg  </a:t>
            </a:r>
            <a:br>
              <a:rPr lang="en-US" sz="2000" b="1" dirty="0">
                <a:latin typeface="Times New Roman"/>
                <a:ea typeface="+mn-lt"/>
                <a:cs typeface="+mn-lt"/>
              </a:rPr>
            </a:br>
            <a:r>
              <a:rPr lang="en-US" sz="2000" b="1" dirty="0">
                <a:latin typeface="Times New Roman"/>
                <a:ea typeface="+mn-lt"/>
                <a:cs typeface="+mn-lt"/>
              </a:rPr>
              <a:t>(1900910130107) and Sumit Julka (1900910130114)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CCB09-BB18-4063-B127-2766E6E344DC}"/>
              </a:ext>
            </a:extLst>
          </p:cNvPr>
          <p:cNvSpPr txBox="1"/>
          <p:nvPr/>
        </p:nvSpPr>
        <p:spPr>
          <a:xfrm>
            <a:off x="4348618" y="549059"/>
            <a:ext cx="34947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JSS Academy of Technical Education, NOIDA 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 Session 2021-22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259A6-DDB8-41E4-9249-D0694AA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en-US">
                <a:ea typeface="+mj-lt"/>
                <a:cs typeface="+mj-lt"/>
              </a:rPr>
              <a:t>Technology Stack</a:t>
            </a:r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A4CC0-C6BD-4CD4-A587-645BD0713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1699" y="1332359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/>
              <a:t>Google Collab </a:t>
            </a:r>
          </a:p>
          <a:p>
            <a:r>
              <a:rPr lang="en-US"/>
              <a:t>Python</a:t>
            </a:r>
          </a:p>
          <a:p>
            <a:r>
              <a:rPr lang="en-US"/>
              <a:t>Flask</a:t>
            </a:r>
          </a:p>
          <a:p>
            <a:r>
              <a:rPr lang="en-US"/>
              <a:t>HTML</a:t>
            </a:r>
          </a:p>
          <a:p>
            <a:r>
              <a:rPr lang="en-US"/>
              <a:t>CSS</a:t>
            </a:r>
          </a:p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990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A78D3-9B46-40A1-A7C5-1FCAA0BF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9600">
                <a:ea typeface="+mj-lt"/>
                <a:cs typeface="+mj-lt"/>
              </a:rPr>
              <a:t>Results</a:t>
            </a:r>
            <a:endParaRPr lang="en-US" sz="96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427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DD593BE-579C-41AF-A956-B3FFA6B50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8" t="9463" r="-2328" b="12560"/>
          <a:stretch/>
        </p:blipFill>
        <p:spPr>
          <a:xfrm>
            <a:off x="484019" y="798388"/>
            <a:ext cx="11679208" cy="5118138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</p:spPr>
      </p:pic>
      <p:sp>
        <p:nvSpPr>
          <p:cNvPr id="23" name="Arc 22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8777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F385985-EBC4-435F-812D-7A6ABC3869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9" t="7438" r="1852" b="8264"/>
          <a:stretch/>
        </p:blipFill>
        <p:spPr>
          <a:xfrm>
            <a:off x="1193800" y="1006475"/>
            <a:ext cx="10566405" cy="517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7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0EB3694-BA95-46CB-A60E-AA97C05D64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42" b="15296"/>
          <a:stretch/>
        </p:blipFill>
        <p:spPr>
          <a:xfrm>
            <a:off x="685800" y="1057275"/>
            <a:ext cx="11163300" cy="462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04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01626-F977-4C83-A7EC-CDBB7F47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Conclusion &amp; Future Scope</a:t>
            </a:r>
            <a:endParaRPr lang="en-US"/>
          </a:p>
        </p:txBody>
      </p:sp>
      <p:sp>
        <p:nvSpPr>
          <p:cNvPr id="23" name="Freeform: Shape 1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9ED62-7146-4B92-800F-9CF97FFE5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85489" cy="4732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Twitter sentiment analysis management reports in python.</a:t>
            </a:r>
            <a:br>
              <a:rPr lang="en-US" sz="2400">
                <a:ea typeface="+mn-lt"/>
                <a:cs typeface="+mn-lt"/>
              </a:rPr>
            </a:br>
            <a:endParaRPr lang="en-US" sz="24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comes under the category of text and opinion mining.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It focuses on </a:t>
            </a:r>
            <a:r>
              <a:rPr lang="en-US" sz="2400" b="1">
                <a:ea typeface="+mn-lt"/>
                <a:cs typeface="+mn-lt"/>
              </a:rPr>
              <a:t>analyzing the sentiments of the tweets</a:t>
            </a:r>
            <a:r>
              <a:rPr lang="en-US" sz="2400">
                <a:ea typeface="+mn-lt"/>
                <a:cs typeface="+mn-lt"/>
              </a:rPr>
              <a:t> and feeding the data to a machine learning model in order to train it and then check its accuracy, so that we can use this model for future use according to the results.</a:t>
            </a:r>
            <a:endParaRPr lang="en-US" sz="2400"/>
          </a:p>
        </p:txBody>
      </p:sp>
      <p:sp>
        <p:nvSpPr>
          <p:cNvPr id="25" name="Oval 2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Block Arc 2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121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64FACA3-BB01-4DAD-8739-F16CA35E2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797" y="-44796"/>
            <a:ext cx="7886594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D629AB-E766-499D-BA88-41EC61443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435" y="3007419"/>
            <a:ext cx="10777166" cy="16323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>
                <a:ea typeface="+mn-lt"/>
                <a:cs typeface="+mn-lt"/>
              </a:rPr>
              <a:t>Facebook </a:t>
            </a:r>
            <a:r>
              <a:rPr lang="en-US">
                <a:ea typeface="+mn-lt"/>
                <a:cs typeface="+mn-lt"/>
              </a:rPr>
              <a:t>had replaced its only button, called reactions, with a slew of emojis. This enabled the user to express their emotions more freely.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As a result, every time the major </a:t>
            </a:r>
            <a:r>
              <a:rPr lang="en-US" b="1">
                <a:ea typeface="+mn-lt"/>
                <a:cs typeface="+mn-lt"/>
              </a:rPr>
              <a:t>social media platforms</a:t>
            </a:r>
            <a:r>
              <a:rPr lang="en-US">
                <a:ea typeface="+mn-lt"/>
                <a:cs typeface="+mn-lt"/>
              </a:rPr>
              <a:t> update and add new features, hence </a:t>
            </a:r>
            <a:r>
              <a:rPr lang="en-US" b="1">
                <a:ea typeface="+mn-lt"/>
                <a:cs typeface="+mn-lt"/>
              </a:rPr>
              <a:t>interactions becomes broader and deeper.</a:t>
            </a:r>
            <a:endParaRPr lang="en-US" b="1"/>
          </a:p>
          <a:p>
            <a:r>
              <a:rPr lang="en-US" b="1">
                <a:ea typeface="+mn-lt"/>
                <a:cs typeface="+mn-lt"/>
              </a:rPr>
              <a:t>YouTube</a:t>
            </a:r>
            <a:r>
              <a:rPr lang="en-US">
                <a:ea typeface="+mn-lt"/>
                <a:cs typeface="+mn-lt"/>
              </a:rPr>
              <a:t> , </a:t>
            </a:r>
            <a:r>
              <a:rPr lang="en-US" b="1">
                <a:ea typeface="+mn-lt"/>
                <a:cs typeface="+mn-lt"/>
              </a:rPr>
              <a:t>Amazon etc. </a:t>
            </a:r>
            <a:r>
              <a:rPr lang="en-US">
                <a:ea typeface="+mn-lt"/>
                <a:cs typeface="+mn-lt"/>
              </a:rPr>
              <a:t>also uses text sentiment analysis to predict sentiment in comment box.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85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35655-D784-4233-9C72-F6D68C3E7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2000490"/>
            <a:ext cx="4777381" cy="268727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1A348-5233-47CC-8872-5E4C8DE28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1362" y="727143"/>
            <a:ext cx="6893938" cy="5843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>
                <a:ea typeface="+mn-lt"/>
                <a:cs typeface="+mn-lt"/>
              </a:rPr>
              <a:t>FUTURE SCOPE</a:t>
            </a:r>
            <a:endParaRPr lang="en-US" sz="2200"/>
          </a:p>
          <a:p>
            <a:pPr marL="0" indent="0">
              <a:buNone/>
            </a:pPr>
            <a:endParaRPr lang="en-US" sz="2200" b="1"/>
          </a:p>
          <a:p>
            <a:r>
              <a:rPr lang="en-US" sz="2200">
                <a:ea typeface="+mn-lt"/>
                <a:cs typeface="+mn-lt"/>
              </a:rPr>
              <a:t>• Understanding predicting political opinions and polls</a:t>
            </a:r>
            <a:br>
              <a:rPr lang="en-US" sz="2200">
                <a:ea typeface="+mn-lt"/>
                <a:cs typeface="+mn-lt"/>
              </a:rPr>
            </a:br>
            <a:endParaRPr lang="en-US" sz="2200"/>
          </a:p>
          <a:p>
            <a:r>
              <a:rPr lang="en-US" sz="2200">
                <a:ea typeface="+mn-lt"/>
                <a:cs typeface="+mn-lt"/>
              </a:rPr>
              <a:t>• Increasing morale and boost productivity by listening to the employees and buyers</a:t>
            </a:r>
            <a:br>
              <a:rPr lang="en-US" sz="2200">
                <a:ea typeface="+mn-lt"/>
                <a:cs typeface="+mn-lt"/>
              </a:rPr>
            </a:br>
            <a:endParaRPr lang="en-US" sz="2200"/>
          </a:p>
          <a:p>
            <a:r>
              <a:rPr lang="en-US" sz="2200">
                <a:ea typeface="+mn-lt"/>
                <a:cs typeface="+mn-lt"/>
              </a:rPr>
              <a:t>• Predict and analyze market trends</a:t>
            </a:r>
          </a:p>
          <a:p>
            <a:endParaRPr lang="en-US" sz="2200" i="1">
              <a:ea typeface="+mn-lt"/>
              <a:cs typeface="+mn-lt"/>
            </a:endParaRPr>
          </a:p>
          <a:p>
            <a:r>
              <a:rPr lang="en-US" sz="2200" b="1" i="1">
                <a:ea typeface="+mn-lt"/>
                <a:cs typeface="+mn-lt"/>
              </a:rPr>
              <a:t>The future of sentiment analysis is limitless</a:t>
            </a:r>
            <a:endParaRPr lang="en-US" sz="2200" i="1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069736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326DA7-D196-4AEF-B77B-EED80B14442C}"/>
              </a:ext>
            </a:extLst>
          </p:cNvPr>
          <p:cNvSpPr txBox="1"/>
          <p:nvPr/>
        </p:nvSpPr>
        <p:spPr>
          <a:xfrm>
            <a:off x="3429331" y="-117846"/>
            <a:ext cx="5561938" cy="251351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kern="1200">
                <a:latin typeface="Candara"/>
                <a:ea typeface="+mj-ea"/>
                <a:cs typeface="+mj-cs"/>
              </a:rPr>
              <a:t>THE END</a:t>
            </a: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03623-A248-46B3-8A0C-19C6EA860FFD}"/>
              </a:ext>
            </a:extLst>
          </p:cNvPr>
          <p:cNvSpPr txBox="1"/>
          <p:nvPr/>
        </p:nvSpPr>
        <p:spPr>
          <a:xfrm>
            <a:off x="2467280" y="2269646"/>
            <a:ext cx="748934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ea typeface="+mn-lt"/>
                <a:cs typeface="+mn-lt"/>
              </a:rPr>
              <a:t>Submitted By: </a:t>
            </a:r>
            <a:r>
              <a:rPr lang="en-US" sz="3200" b="1" dirty="0">
                <a:latin typeface="Times New Roman"/>
                <a:ea typeface="+mn-lt"/>
                <a:cs typeface="+mn-lt"/>
              </a:rPr>
              <a:t>Saksham Garg  </a:t>
            </a:r>
            <a:br>
              <a:rPr lang="en-US" sz="3200" b="1" dirty="0">
                <a:latin typeface="Times New Roman"/>
                <a:ea typeface="+mn-lt"/>
                <a:cs typeface="+mn-lt"/>
              </a:rPr>
            </a:br>
            <a:r>
              <a:rPr lang="en-US" sz="3200" b="1" dirty="0">
                <a:latin typeface="Times New Roman"/>
                <a:ea typeface="+mn-lt"/>
                <a:cs typeface="+mn-lt"/>
              </a:rPr>
              <a:t>(1900910130107) &amp; Sumit Julka (1900910130114)</a:t>
            </a:r>
            <a:endParaRPr lang="en-US" sz="3200" b="1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1A427-1108-4F0E-B0E9-5667E25DD60D}"/>
              </a:ext>
            </a:extLst>
          </p:cNvPr>
          <p:cNvSpPr txBox="1"/>
          <p:nvPr/>
        </p:nvSpPr>
        <p:spPr>
          <a:xfrm>
            <a:off x="3606800" y="3949700"/>
            <a:ext cx="54610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0070C0"/>
                </a:solidFill>
                <a:latin typeface="TH SarabunPSK"/>
                <a:ea typeface="+mn-lt"/>
                <a:cs typeface="+mn-lt"/>
              </a:rPr>
              <a:t>https://github.com/sakshamceo/Twitter-Sentiment-Analysis_Project_NLP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84F9C74-059F-4568-9CD6-ADEB0361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083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F5F00-D5BE-44B8-A004-C49A6AF1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/>
              <a:t>TABLE OF CONTENTS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6AF5F-8B60-4FD5-B202-39B59BC3F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Introduction</a:t>
            </a:r>
          </a:p>
          <a:p>
            <a:r>
              <a:rPr lang="en-US"/>
              <a:t>Logic Buildup</a:t>
            </a:r>
          </a:p>
          <a:p>
            <a:r>
              <a:rPr lang="en-US"/>
              <a:t>Functional Requirement</a:t>
            </a:r>
          </a:p>
          <a:p>
            <a:r>
              <a:rPr lang="en-US"/>
              <a:t>Scope Of Project</a:t>
            </a:r>
          </a:p>
          <a:p>
            <a:r>
              <a:rPr lang="en-US"/>
              <a:t>Technology Stack</a:t>
            </a:r>
          </a:p>
          <a:p>
            <a:r>
              <a:rPr lang="en-US"/>
              <a:t>Results</a:t>
            </a:r>
          </a:p>
          <a:p>
            <a:r>
              <a:rPr lang="en-US"/>
              <a:t>Conclusion and Future Scope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687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B377E-AA88-496A-ADDE-DCCC12BC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B5E18-95D9-4E1F-BA4D-B74C2BF8F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06075" cy="48217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To Perform sentiment analysis of tweets using logistic regression</a:t>
            </a:r>
            <a:r>
              <a:rPr lang="en-US"/>
              <a:t>.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 b="1"/>
              <a:t>What is Sentiment Analysis?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Sentiment Analysis is the process of ‘computationally’ determining </a:t>
            </a:r>
            <a:r>
              <a:rPr lang="en-US" b="1">
                <a:ea typeface="+mn-lt"/>
                <a:cs typeface="+mn-lt"/>
              </a:rPr>
              <a:t>whether a piece of writing is positive, negative or neutral. 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It’s also helps in the opinion or attitude of a speaker.</a:t>
            </a:r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623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A5AE-D346-4091-AA8C-1D3BCE02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Logic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0116E-497C-48F6-9FCD-D2B69B39B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575"/>
            <a:ext cx="10810875" cy="38787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To perform sentiment analysis on a tweet, you first have to represent the text (i.e. "I am happy because I am learning NLP ")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 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First You Train Your Logistical Model.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Then use it to classify the text. It predicts  from the labelled model </a:t>
            </a:r>
            <a:br>
              <a:rPr lang="en-US"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22D5CE-E6E8-456B-A38D-F422833A8DBB}"/>
              </a:ext>
            </a:extLst>
          </p:cNvPr>
          <p:cNvSpPr/>
          <p:nvPr/>
        </p:nvSpPr>
        <p:spPr>
          <a:xfrm>
            <a:off x="3857625" y="4495800"/>
            <a:ext cx="4752975" cy="1466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25657A-7423-466A-809C-77C83568F2F4}"/>
              </a:ext>
            </a:extLst>
          </p:cNvPr>
          <p:cNvSpPr/>
          <p:nvPr/>
        </p:nvSpPr>
        <p:spPr>
          <a:xfrm>
            <a:off x="4124325" y="4724400"/>
            <a:ext cx="16383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SET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2C17C7-8ADE-4E3D-BF44-FE03F5ED427F}"/>
              </a:ext>
            </a:extLst>
          </p:cNvPr>
          <p:cNvSpPr/>
          <p:nvPr/>
        </p:nvSpPr>
        <p:spPr>
          <a:xfrm>
            <a:off x="6010275" y="4762500"/>
            <a:ext cx="96202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TRAIN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90950B-FF69-4049-A33B-6AEF3164F130}"/>
              </a:ext>
            </a:extLst>
          </p:cNvPr>
          <p:cNvSpPr/>
          <p:nvPr/>
        </p:nvSpPr>
        <p:spPr>
          <a:xfrm>
            <a:off x="7286625" y="4733925"/>
            <a:ext cx="1162050" cy="895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Classify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94929A-008B-45BA-A62B-D5E5A8F65259}"/>
              </a:ext>
            </a:extLst>
          </p:cNvPr>
          <p:cNvCxnSpPr/>
          <p:nvPr/>
        </p:nvCxnSpPr>
        <p:spPr>
          <a:xfrm>
            <a:off x="5153025" y="5324475"/>
            <a:ext cx="857250" cy="9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EDF806-EE55-4DAD-9CEC-17DB199EAEF1}"/>
              </a:ext>
            </a:extLst>
          </p:cNvPr>
          <p:cNvCxnSpPr>
            <a:cxnSpLocks/>
          </p:cNvCxnSpPr>
          <p:nvPr/>
        </p:nvCxnSpPr>
        <p:spPr>
          <a:xfrm>
            <a:off x="6429374" y="5314950"/>
            <a:ext cx="857250" cy="9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A3D096-0120-4DE9-9E3C-5F1FAC041455}"/>
              </a:ext>
            </a:extLst>
          </p:cNvPr>
          <p:cNvCxnSpPr>
            <a:cxnSpLocks/>
          </p:cNvCxnSpPr>
          <p:nvPr/>
        </p:nvCxnSpPr>
        <p:spPr>
          <a:xfrm flipV="1">
            <a:off x="2876549" y="5153025"/>
            <a:ext cx="981075" cy="9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A36EF4-FF4E-4444-8734-516815362768}"/>
              </a:ext>
            </a:extLst>
          </p:cNvPr>
          <p:cNvCxnSpPr>
            <a:cxnSpLocks/>
          </p:cNvCxnSpPr>
          <p:nvPr/>
        </p:nvCxnSpPr>
        <p:spPr>
          <a:xfrm>
            <a:off x="8610599" y="5210175"/>
            <a:ext cx="857250" cy="9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EA71F3-0BD2-4023-8E7F-7A9EF51F4FFC}"/>
              </a:ext>
            </a:extLst>
          </p:cNvPr>
          <p:cNvSpPr txBox="1"/>
          <p:nvPr/>
        </p:nvSpPr>
        <p:spPr>
          <a:xfrm>
            <a:off x="466725" y="4724400"/>
            <a:ext cx="24669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INPUT TEXT</a:t>
            </a:r>
            <a:br>
              <a:rPr lang="en-US" b="1"/>
            </a:b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I am happy because I am learning NLP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441D8F-99D5-43F7-B14D-4ECA0605E299}"/>
              </a:ext>
            </a:extLst>
          </p:cNvPr>
          <p:cNvSpPr txBox="1"/>
          <p:nvPr/>
        </p:nvSpPr>
        <p:spPr>
          <a:xfrm>
            <a:off x="9524999" y="50387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POS =1 or NEG=0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6022FCC-3C18-4DA7-A811-5108B95C325B}"/>
                  </a:ext>
                </a:extLst>
              </p14:cNvPr>
              <p14:cNvContentPartPr/>
              <p14:nvPr/>
            </p14:nvContentPartPr>
            <p14:xfrm>
              <a:off x="7129103" y="3260428"/>
              <a:ext cx="838200" cy="1133475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6022FCC-3C18-4DA7-A811-5108B95C32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11124" y="3242493"/>
                <a:ext cx="873799" cy="1168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26C20C1-E08C-48F1-8B30-1ADD90B85A0E}"/>
                  </a:ext>
                </a:extLst>
              </p14:cNvPr>
              <p14:cNvContentPartPr/>
              <p14:nvPr/>
            </p14:nvContentPartPr>
            <p14:xfrm>
              <a:off x="7966168" y="4183855"/>
              <a:ext cx="142875" cy="219075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26C20C1-E08C-48F1-8B30-1ADD90B85A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48659" y="4165568"/>
                <a:ext cx="177543" cy="255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596637F-34F7-4A98-B3D8-2135D3E13250}"/>
                  </a:ext>
                </a:extLst>
              </p14:cNvPr>
              <p14:cNvContentPartPr/>
              <p14:nvPr/>
            </p14:nvContentPartPr>
            <p14:xfrm>
              <a:off x="13199268" y="3393280"/>
              <a:ext cx="9525" cy="9525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596637F-34F7-4A98-B3D8-2135D3E132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723018" y="2917030"/>
                <a:ext cx="952500" cy="952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314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8ADE-BA52-4917-9D38-B115CA688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Functional 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2830C-C2D2-43FB-B71E-FEFDEC6C3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66" y="1804748"/>
            <a:ext cx="11590750" cy="38597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Tahoma"/>
                <a:ea typeface="Tahoma"/>
                <a:cs typeface="Tahoma"/>
              </a:rPr>
              <a:t>Import </a:t>
            </a:r>
            <a:r>
              <a:rPr lang="en-US" sz="2400" err="1">
                <a:solidFill>
                  <a:srgbClr val="FF0000"/>
                </a:solidFill>
                <a:latin typeface="Tahoma"/>
                <a:ea typeface="Tahoma"/>
                <a:cs typeface="Tahoma"/>
              </a:rPr>
              <a:t>nltk</a:t>
            </a:r>
            <a:r>
              <a:rPr lang="en-US" sz="2400">
                <a:solidFill>
                  <a:srgbClr val="FF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>
                <a:latin typeface="Tahoma"/>
                <a:ea typeface="Tahoma"/>
                <a:cs typeface="Tahoma"/>
              </a:rPr>
              <a:t>(Natural Language Tool-Kit) </a:t>
            </a:r>
            <a:br>
              <a:rPr lang="en-US" sz="2400">
                <a:latin typeface="Tahoma"/>
                <a:ea typeface="Tahoma"/>
                <a:cs typeface="Tahoma"/>
              </a:rPr>
            </a:br>
            <a:br>
              <a:rPr lang="en-US" sz="2400">
                <a:latin typeface="Tahoma"/>
                <a:ea typeface="Tahoma"/>
                <a:cs typeface="Tahoma"/>
              </a:rPr>
            </a:br>
            <a:r>
              <a:rPr lang="en-US" sz="2400">
                <a:latin typeface="Tahoma"/>
                <a:ea typeface="Tahoma"/>
                <a:cs typeface="Tahoma"/>
              </a:rPr>
              <a:t>  To get </a:t>
            </a:r>
            <a:r>
              <a:rPr lang="en-US" sz="2400" b="1">
                <a:latin typeface="Tahoma"/>
                <a:ea typeface="Tahoma"/>
                <a:cs typeface="Tahoma"/>
              </a:rPr>
              <a:t>sample tweets</a:t>
            </a:r>
            <a:r>
              <a:rPr lang="en-US" sz="2400">
                <a:latin typeface="Tahoma"/>
                <a:ea typeface="Tahoma"/>
                <a:cs typeface="Tahoma"/>
              </a:rPr>
              <a:t> from corpus – so to train the model</a:t>
            </a:r>
            <a:br>
              <a:rPr lang="en-US" sz="2400">
                <a:latin typeface="Tahoma"/>
                <a:ea typeface="Tahoma"/>
                <a:cs typeface="Tahoma"/>
              </a:rPr>
            </a:br>
            <a:r>
              <a:rPr lang="en-US" sz="2400">
                <a:latin typeface="Tahoma"/>
                <a:ea typeface="Tahoma"/>
                <a:cs typeface="Tahoma"/>
              </a:rPr>
              <a:t>  To get </a:t>
            </a:r>
            <a:r>
              <a:rPr lang="en-US" sz="2400" b="1">
                <a:latin typeface="Tahoma"/>
                <a:ea typeface="Tahoma"/>
                <a:cs typeface="Tahoma"/>
              </a:rPr>
              <a:t>Regular Expressions, Porter Stemmer , Stop words, Tokenizer.</a:t>
            </a:r>
            <a:r>
              <a:rPr lang="en-US" sz="2400">
                <a:latin typeface="Tahoma"/>
                <a:ea typeface="Tahoma"/>
                <a:cs typeface="Tahoma"/>
              </a:rPr>
              <a:t> </a:t>
            </a:r>
            <a:r>
              <a:rPr lang="en-US" sz="2400">
                <a:latin typeface="Consolas"/>
                <a:ea typeface="Tahoma"/>
                <a:cs typeface="Tahoma"/>
              </a:rPr>
              <a:t> </a:t>
            </a:r>
            <a:br>
              <a:rPr lang="en-US" sz="2400">
                <a:latin typeface="Consolas"/>
                <a:ea typeface="Tahoma"/>
                <a:cs typeface="Tahoma"/>
              </a:rPr>
            </a:br>
            <a:br>
              <a:rPr lang="en-US" sz="2400">
                <a:latin typeface="Consolas"/>
                <a:ea typeface="Tahoma"/>
                <a:cs typeface="Tahoma"/>
              </a:rPr>
            </a:br>
            <a:endParaRPr lang="en-US" sz="2400">
              <a:latin typeface="Consolas"/>
              <a:ea typeface="Tahoma"/>
              <a:cs typeface="Tahom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395A47-ED20-47EC-8F4E-B884F24AF9B3}"/>
              </a:ext>
            </a:extLst>
          </p:cNvPr>
          <p:cNvSpPr/>
          <p:nvPr/>
        </p:nvSpPr>
        <p:spPr>
          <a:xfrm>
            <a:off x="2141950" y="3650292"/>
            <a:ext cx="7536491" cy="2421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>
                <a:solidFill>
                  <a:schemeClr val="tx1"/>
                </a:solidFill>
              </a:rPr>
              <a:t>Tweet Processing ( )</a:t>
            </a:r>
            <a:br>
              <a:rPr lang="en-US" b="1"/>
            </a:br>
            <a:br>
              <a:rPr lang="en-US" b="1"/>
            </a:br>
            <a:r>
              <a:rPr lang="en-US" b="1"/>
              <a:t>1) Remove RE { I, the </a:t>
            </a:r>
            <a:r>
              <a:rPr lang="en-US" b="1" err="1"/>
              <a:t>is</a:t>
            </a:r>
            <a:r>
              <a:rPr lang="en-US" b="1"/>
              <a:t> are </a:t>
            </a:r>
            <a:r>
              <a:rPr lang="en-US" b="1" err="1"/>
              <a:t>etc</a:t>
            </a:r>
            <a:r>
              <a:rPr lang="en-US" b="1"/>
              <a:t>} </a:t>
            </a:r>
            <a:endParaRPr lang="en-US"/>
          </a:p>
          <a:p>
            <a:r>
              <a:rPr lang="en-US" b="1"/>
              <a:t>2) remove #,@ , ! ? Etc.</a:t>
            </a:r>
          </a:p>
          <a:p>
            <a:r>
              <a:rPr lang="en-US" b="1"/>
              <a:t>3) Remove </a:t>
            </a:r>
            <a:r>
              <a:rPr lang="en-US" b="1" err="1"/>
              <a:t>stremmer</a:t>
            </a:r>
            <a:r>
              <a:rPr lang="en-US" b="1"/>
              <a:t> { danced , dancing , dance = dance}</a:t>
            </a:r>
          </a:p>
          <a:p>
            <a:r>
              <a:rPr lang="en-US" b="1"/>
              <a:t>4) Tokenize the sentence = {"I" , "Love" ," NLP"}</a:t>
            </a:r>
          </a:p>
        </p:txBody>
      </p:sp>
    </p:spTree>
    <p:extLst>
      <p:ext uri="{BB962C8B-B14F-4D97-AF65-F5344CB8AC3E}">
        <p14:creationId xmlns:p14="http://schemas.microsoft.com/office/powerpoint/2010/main" val="386832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8EC39-03DA-405B-BF07-A5ADD6FAC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95" y="270310"/>
            <a:ext cx="10515600" cy="385974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Import </a:t>
            </a:r>
            <a:r>
              <a:rPr lang="en-US">
                <a:solidFill>
                  <a:srgbClr val="FF0000"/>
                </a:solidFill>
                <a:latin typeface="Consolas"/>
              </a:rPr>
              <a:t>scikit-learn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.</a:t>
            </a:r>
            <a:br>
              <a:rPr lang="en-US">
                <a:solidFill>
                  <a:srgbClr val="FF0000"/>
                </a:solidFill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r>
              <a:rPr lang="en-US" err="1">
                <a:latin typeface="Consolas"/>
                <a:ea typeface="+mn-lt"/>
                <a:cs typeface="+mn-lt"/>
              </a:rPr>
              <a:t>train_test_split</a:t>
            </a:r>
            <a:r>
              <a:rPr lang="en-US">
                <a:latin typeface="Consolas"/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Train the sample dataset and mark positive as 1 and negative as 0;</a:t>
            </a:r>
            <a:br>
              <a:rPr lang="en-US"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calculate how much times the positive tweets appeared frequency and how much times the negative tweets appeared frequency </a:t>
            </a:r>
            <a:endParaRPr lang="en-US">
              <a:ea typeface="+mn-lt"/>
              <a:cs typeface="+mn-lt"/>
            </a:endParaRPr>
          </a:p>
          <a:p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 </a:t>
            </a:r>
            <a:br>
              <a:rPr lang="en-US"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endParaRPr lang="en-US">
              <a:solidFill>
                <a:srgbClr val="FF0000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424ADA9-8F2A-4E19-ACA2-ADCF9BA69B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21" t="13991" r="7207" b="29852"/>
          <a:stretch/>
        </p:blipFill>
        <p:spPr>
          <a:xfrm>
            <a:off x="1498948" y="2928872"/>
            <a:ext cx="9862453" cy="360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9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47639-0F55-4D52-B628-62A10148E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6009"/>
            <a:ext cx="10515600" cy="615618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</a:rPr>
              <a:t>import 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TextBlob</a:t>
            </a:r>
            <a:br>
              <a:rPr lang="en-US">
                <a:solidFill>
                  <a:srgbClr val="FF0000"/>
                </a:solidFill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To</a:t>
            </a:r>
            <a:r>
              <a:rPr lang="en-US"/>
              <a:t> get the polarity of the sentence and using the model predicting the sentiment as POSITVIE , NEGATIVE , and NUETRAL</a:t>
            </a:r>
            <a:br>
              <a:rPr lang="en-US"/>
            </a:br>
            <a:r>
              <a:rPr lang="en-US"/>
              <a:t> 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blob1=</a:t>
            </a:r>
            <a:r>
              <a:rPr lang="en-US" err="1">
                <a:ea typeface="+mn-lt"/>
                <a:cs typeface="+mn-lt"/>
              </a:rPr>
              <a:t>TextBlob</a:t>
            </a:r>
            <a:r>
              <a:rPr lang="en-US">
                <a:ea typeface="+mn-lt"/>
                <a:cs typeface="+mn-lt"/>
              </a:rPr>
              <a:t>(text)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if blob1.sentiment[0]&gt;0: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Positive"</a:t>
            </a:r>
          </a:p>
          <a:p>
            <a:pPr marL="0" indent="0">
              <a:buNone/>
            </a:pP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 </a:t>
            </a:r>
            <a:r>
              <a:rPr lang="en-US" err="1">
                <a:ea typeface="+mn-lt"/>
                <a:cs typeface="+mn-lt"/>
              </a:rPr>
              <a:t>elif</a:t>
            </a:r>
            <a:r>
              <a:rPr lang="en-US">
                <a:ea typeface="+mn-lt"/>
                <a:cs typeface="+mn-lt"/>
              </a:rPr>
              <a:t> blob1.sentiment[0]==0: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</a:t>
            </a:r>
            <a:r>
              <a:rPr lang="en-US" err="1">
                <a:ea typeface="+mn-lt"/>
                <a:cs typeface="+mn-lt"/>
              </a:rPr>
              <a:t>Nuetral</a:t>
            </a:r>
            <a:r>
              <a:rPr lang="en-US">
                <a:ea typeface="+mn-lt"/>
                <a:cs typeface="+mn-lt"/>
              </a:rPr>
              <a:t>"</a:t>
            </a:r>
          </a:p>
          <a:p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else: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Negative"</a:t>
            </a:r>
          </a:p>
          <a:p>
            <a:pPr marL="0" indent="0">
              <a:buNone/>
            </a:pPr>
            <a:br>
              <a:rPr lang="en-US"/>
            </a:b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25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5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0F687-97BF-49EC-84ED-860F96CA1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Scope of the Project</a:t>
            </a:r>
          </a:p>
        </p:txBody>
      </p:sp>
      <p:sp>
        <p:nvSpPr>
          <p:cNvPr id="13" name="Arc 17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9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3401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D88B8-8C1E-4136-954A-8B12491DD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3817"/>
            <a:ext cx="10515600" cy="6020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Business: </a:t>
            </a:r>
            <a:r>
              <a:rPr lang="en-US">
                <a:ea typeface="+mn-lt"/>
                <a:cs typeface="+mn-lt"/>
              </a:rPr>
              <a:t>In marketing field companies use it to develop their strategies, to understand customers’ feelings towards products or brand, how people respond to their campaigns or product </a:t>
            </a:r>
            <a:br>
              <a:rPr lang="en-US"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r>
              <a:rPr lang="en-US" b="1">
                <a:ea typeface="+mn-lt"/>
                <a:cs typeface="+mn-lt"/>
              </a:rPr>
              <a:t>Politics: </a:t>
            </a:r>
            <a:r>
              <a:rPr lang="en-US">
                <a:ea typeface="+mn-lt"/>
                <a:cs typeface="+mn-lt"/>
              </a:rPr>
              <a:t>In political field, it is used to keep track of political view. Mood of public. It can be used to predict election results as well!</a:t>
            </a: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Public Actions: </a:t>
            </a:r>
            <a:r>
              <a:rPr lang="en-US">
                <a:ea typeface="+mn-lt"/>
                <a:cs typeface="+mn-lt"/>
              </a:rPr>
              <a:t>Sentiment analysis also is used to monitor and </a:t>
            </a:r>
            <a:r>
              <a:rPr lang="en-US" err="1">
                <a:ea typeface="+mn-lt"/>
                <a:cs typeface="+mn-lt"/>
              </a:rPr>
              <a:t>analyse</a:t>
            </a:r>
            <a:r>
              <a:rPr lang="en-US">
                <a:ea typeface="+mn-lt"/>
                <a:cs typeface="+mn-lt"/>
              </a:rPr>
              <a:t> social phenomena, for the spotting of potentially dangerous situations and determining the general mood of the blogosphere.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1535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ShapesVTI</vt:lpstr>
      <vt:lpstr>Department of  Information Technology </vt:lpstr>
      <vt:lpstr>TABLE OF CONTENTS</vt:lpstr>
      <vt:lpstr>Introduction</vt:lpstr>
      <vt:lpstr>How Logic Works?</vt:lpstr>
      <vt:lpstr>Functional Requirements</vt:lpstr>
      <vt:lpstr>PowerPoint Presentation</vt:lpstr>
      <vt:lpstr>PowerPoint Presentation</vt:lpstr>
      <vt:lpstr>Scope of the Project</vt:lpstr>
      <vt:lpstr>PowerPoint Presentation</vt:lpstr>
      <vt:lpstr>Technology Stack</vt:lpstr>
      <vt:lpstr>Results</vt:lpstr>
      <vt:lpstr>PowerPoint Presentation</vt:lpstr>
      <vt:lpstr>PowerPoint Presentation</vt:lpstr>
      <vt:lpstr>PowerPoint Presentation</vt:lpstr>
      <vt:lpstr>Conclusion &amp; Future Scope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11</cp:revision>
  <dcterms:created xsi:type="dcterms:W3CDTF">2021-12-13T04:59:37Z</dcterms:created>
  <dcterms:modified xsi:type="dcterms:W3CDTF">2021-12-14T12:59:33Z</dcterms:modified>
</cp:coreProperties>
</file>