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3"/>
    <p:sldMasterId id="2147483686" r:id="rId4"/>
  </p:sldMasterIdLst>
  <p:notesMasterIdLst>
    <p:notesMasterId r:id="rId12"/>
  </p:notesMasterIdLst>
  <p:handoutMasterIdLst>
    <p:handoutMasterId r:id="rId13"/>
  </p:handoutMasterIdLst>
  <p:sldIdLst>
    <p:sldId id="256" r:id="rId5"/>
    <p:sldId id="1378" r:id="rId6"/>
    <p:sldId id="1383" r:id="rId7"/>
    <p:sldId id="1379" r:id="rId8"/>
    <p:sldId id="1380" r:id="rId9"/>
    <p:sldId id="1381" r:id="rId10"/>
    <p:sldId id="13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/>
    <p:restoredTop sz="83592"/>
  </p:normalViewPr>
  <p:slideViewPr>
    <p:cSldViewPr snapToGrid="0">
      <p:cViewPr varScale="1">
        <p:scale>
          <a:sx n="102" d="100"/>
          <a:sy n="102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1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5" Type="http://schemas.openxmlformats.org/officeDocument/2006/relationships/theme" Target="../theme/theme3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  <a:endParaRPr 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>
                <a:sym typeface="+mn-ea"/>
              </a:rPr>
              <a:t>Volatile Crypto Risk Modeling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>
                <a:sym typeface="+mn-ea"/>
              </a:rPr>
              <a:t>Saksham Dhuria, Yijun Wang, Seung-min Yu</a:t>
            </a:r>
            <a:endParaRPr lang="en-US" dirty="0"/>
          </a:p>
          <a:p>
            <a:r>
              <a:rPr lang="en-US" dirty="0"/>
              <a:t>2024/12/01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Red Hat Text" panose="02010303040201060303"/>
              </a:rPr>
              <a:t>Challenges in Crypto Markets:</a:t>
            </a:r>
            <a:endParaRPr lang="en-US" dirty="0">
              <a:sym typeface="Red Hat Text" panose="02010303040201060303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buClrTx/>
              <a:buSzTx/>
              <a:buChar char="•"/>
            </a:pPr>
            <a:r>
              <a:rPr lang="en-US" dirty="0">
                <a:sym typeface="Red Hat Text" panose="02010303040201060303"/>
              </a:rPr>
              <a:t>Extreme volatility with large price swings.</a:t>
            </a:r>
            <a:endParaRPr lang="en-US" dirty="0">
              <a:sym typeface="Red Hat Text" panose="02010303040201060303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buClrTx/>
              <a:buSzTx/>
              <a:buChar char="•"/>
            </a:pPr>
            <a:r>
              <a:rPr lang="en-US" dirty="0">
                <a:sym typeface="Red Hat Text" panose="02010303040201060303"/>
              </a:rPr>
              <a:t>High-frequency, high-volume trading makes traditional methods insufficient.</a:t>
            </a:r>
            <a:endParaRPr lang="en-US" dirty="0">
              <a:sym typeface="Red Hat Text" panose="02010303040201060303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buClrTx/>
              <a:buSzTx/>
              <a:buChar char="•"/>
            </a:pPr>
            <a:endParaRPr lang="en-US" dirty="0">
              <a:sym typeface="Red Hat Text" panose="020103030402010603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The Impact:</a:t>
            </a:r>
            <a:endParaRPr lang="en-US" altLang="zh-CN"/>
          </a:p>
          <a:p>
            <a:pPr lvl="0" algn="l" rtl="0">
              <a:spcBef>
                <a:spcPts val="1000"/>
              </a:spcBef>
              <a:buClrTx/>
              <a:buSzTx/>
            </a:pPr>
            <a:r>
              <a:rPr lang="en-US" dirty="0"/>
              <a:t>Traders and Investors: Struggle with unpredictable losses and portfolio risks.</a:t>
            </a:r>
            <a:endParaRPr lang="en-US" dirty="0"/>
          </a:p>
          <a:p>
            <a:pPr lvl="0" algn="l" rtl="0">
              <a:spcBef>
                <a:spcPts val="1000"/>
              </a:spcBef>
              <a:buClrTx/>
              <a:buSzTx/>
            </a:pPr>
            <a:r>
              <a:rPr lang="en-US" dirty="0"/>
              <a:t>Exchanges and Platforms: Require reliable systems to monitor and respond to market instability.</a:t>
            </a:r>
            <a:endParaRPr lang="en-US" dirty="0"/>
          </a:p>
          <a:p>
            <a:pPr lvl="0" algn="l" rtl="0">
              <a:spcBef>
                <a:spcPts val="1000"/>
              </a:spcBef>
              <a:buClrTx/>
              <a:buSzTx/>
            </a:pPr>
            <a:endParaRPr lang="en-US" dirty="0"/>
          </a:p>
          <a:p>
            <a:pPr marL="0" indent="0" algn="l">
              <a:buClrTx/>
              <a:buSzTx/>
              <a:buNone/>
            </a:pPr>
            <a:r>
              <a:rPr lang="en-US" altLang="zh-CN"/>
              <a:t>Why It Matters:</a:t>
            </a:r>
            <a:endParaRPr lang="en-US" altLang="zh-CN"/>
          </a:p>
          <a:p>
            <a:pPr algn="l">
              <a:buClrTx/>
              <a:buSzTx/>
            </a:pPr>
            <a:r>
              <a:rPr lang="en-US" altLang="zh-CN"/>
              <a:t>Cryptocurrency markets are expanding rapidly, demanding real-time, efficient, and scalable solutions for risk management.</a:t>
            </a:r>
            <a:endParaRPr lang="en-US" altLang="zh-CN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dirty="0">
                <a:sym typeface="Red Hat Text" panose="02010303040201060303"/>
              </a:rPr>
              <a:t>Goal:</a:t>
            </a:r>
            <a:endParaRPr lang="en-US" dirty="0">
              <a:sym typeface="Red Hat Text" panose="02010303040201060303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buClrTx/>
              <a:buSzTx/>
              <a:buChar char="•"/>
            </a:pPr>
            <a:r>
              <a:rPr lang="en-US" dirty="0">
                <a:sym typeface="Red Hat Text" panose="02010303040201060303"/>
              </a:rPr>
              <a:t>Develop a real-time risk modeling system leveraging parallel computing for efficiency.</a:t>
            </a:r>
            <a:endParaRPr lang="en-US" dirty="0">
              <a:sym typeface="Red Hat Text" panose="02010303040201060303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US" altLang="zh-CN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/>
              <a:t>Key Focus Areas:</a:t>
            </a:r>
            <a:endParaRPr lang="en-US" altLang="zh-CN"/>
          </a:p>
          <a:p>
            <a:pPr lvl="0" algn="l" rtl="0">
              <a:lnSpc>
                <a:spcPct val="90000"/>
              </a:lnSpc>
              <a:spcBef>
                <a:spcPts val="1000"/>
              </a:spcBef>
              <a:buClrTx/>
              <a:buSzTx/>
              <a:buChar char="•"/>
            </a:pPr>
            <a:r>
              <a:rPr lang="en-US" altLang="zh-CN"/>
              <a:t>Risk Metrics: Provide actionable insights for traders and investors.</a:t>
            </a:r>
            <a:endParaRPr lang="en-US" altLang="zh-CN"/>
          </a:p>
          <a:p>
            <a:pPr lvl="0" algn="l" rtl="0">
              <a:lnSpc>
                <a:spcPct val="90000"/>
              </a:lnSpc>
              <a:spcBef>
                <a:spcPts val="1000"/>
              </a:spcBef>
              <a:buClrTx/>
              <a:buSzTx/>
              <a:buChar char="•"/>
            </a:pPr>
            <a:r>
              <a:rPr lang="en-US" altLang="zh-CN"/>
              <a:t>Volatility Patterns: Accurately model and predict market behavior.</a:t>
            </a:r>
            <a:endParaRPr lang="en-US" altLang="zh-CN"/>
          </a:p>
          <a:p>
            <a:pPr lvl="0" algn="l" rtl="0">
              <a:lnSpc>
                <a:spcPct val="90000"/>
              </a:lnSpc>
              <a:spcBef>
                <a:spcPts val="1000"/>
              </a:spcBef>
              <a:buClrTx/>
              <a:buSzTx/>
              <a:buChar char="•"/>
            </a:pPr>
            <a:r>
              <a:rPr lang="en-US" altLang="zh-CN"/>
              <a:t>Scalability: Ensure the system can handle high-frequency, high-volume data streams.</a:t>
            </a:r>
            <a:endParaRPr lang="en-US" altLang="zh-CN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US" dirty="0"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dirty="0">
                <a:sym typeface="+mn-ea"/>
              </a:rPr>
              <a:t>HPC Solution:</a:t>
            </a:r>
            <a:endParaRPr lang="en-US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GPU-based parallelization for fast, large-scale simulations.</a:t>
            </a:r>
            <a:endParaRPr lang="en-US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Aligns with ECE 759's focus on optimizing performance in complex systems.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Challenges in Modeling Cryptocurrency Risks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Volatility Clustering:</a:t>
            </a:r>
            <a:endParaRPr lang="en-US" altLang="zh-CN"/>
          </a:p>
          <a:p>
            <a:r>
              <a:rPr lang="en-US" altLang="zh-CN"/>
              <a:t>Crypto prices exhibit clustering patterns that are hard to predict.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High-Frequency Data:</a:t>
            </a:r>
            <a:endParaRPr lang="en-US" altLang="zh-CN"/>
          </a:p>
          <a:p>
            <a:r>
              <a:rPr lang="en-US" altLang="zh-CN"/>
              <a:t>Processing large data streams in real-time requires efficient computation.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Computational Bottlenecks:</a:t>
            </a:r>
            <a:endParaRPr lang="en-US" altLang="zh-CN"/>
          </a:p>
          <a:p>
            <a:r>
              <a:rPr lang="en-US" altLang="zh-CN"/>
              <a:t>Traditional serial algorithms cannot meet the speed demands of real-time risk assessments.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/>
              <a:t>Volatility Modeling:</a:t>
            </a:r>
            <a:endParaRPr lang="en-US" altLang="zh-CN"/>
          </a:p>
          <a:p>
            <a:r>
              <a:rPr lang="en-US" altLang="zh-CN"/>
              <a:t>Use GARCH/EGARCH models to capture clustering effects.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Monte Carlo Simulations:</a:t>
            </a:r>
            <a:endParaRPr lang="en-US" altLang="zh-CN"/>
          </a:p>
          <a:p>
            <a:r>
              <a:rPr lang="en-US" altLang="zh-CN"/>
              <a:t>Parallel simulations on GPUs to generate thousands of price paths.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Risk Metrics:</a:t>
            </a:r>
            <a:endParaRPr lang="en-US" altLang="zh-CN"/>
          </a:p>
          <a:p>
            <a:r>
              <a:rPr lang="en-US" altLang="zh-CN"/>
              <a:t>Compute VaR, Expected Shortfall (ES), and stress tests.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GPU Parallelization:</a:t>
            </a:r>
            <a:endParaRPr lang="en-US" altLang="zh-CN"/>
          </a:p>
          <a:p>
            <a:r>
              <a:rPr lang="en-US" altLang="zh-CN"/>
              <a:t>Efficient load balancing and memory management to maximize throughput.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5355" y="2092325"/>
            <a:ext cx="3644265" cy="515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r>
              <a:rPr lang="en-US" dirty="0"/>
              <a:t>Showcase your results – can be just initial results or insight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Technical Implementation:</a:t>
            </a:r>
            <a:endParaRPr lang="en-US" altLang="zh-CN"/>
          </a:p>
          <a:p>
            <a:r>
              <a:rPr lang="en-US" altLang="zh-CN"/>
              <a:t>Successfully implemented parallel Monte Carlo simulations with GARCH-based volatility modeling.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Team Collaboration:</a:t>
            </a:r>
            <a:endParaRPr lang="en-US" altLang="zh-CN"/>
          </a:p>
          <a:p>
            <a:r>
              <a:rPr lang="en-US" altLang="zh-CN"/>
              <a:t>Learned to balance computational tasks and integrate GPU optimization strategies.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Future Plans:</a:t>
            </a:r>
            <a:endParaRPr lang="en-US" altLang="zh-CN"/>
          </a:p>
          <a:p>
            <a:r>
              <a:rPr lang="en-US" altLang="zh-CN"/>
              <a:t>Refine dashboard for real-time risk visualization.</a:t>
            </a:r>
            <a:endParaRPr lang="en-US" altLang="zh-CN"/>
          </a:p>
          <a:p>
            <a:r>
              <a:rPr lang="en-US" altLang="zh-CN"/>
              <a:t>Explore advanced models like EVT and regime-switching models for rare event prediction.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2231</Words>
  <Application>WPS 演示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Calibri</vt:lpstr>
      <vt:lpstr>Red Hat Text</vt:lpstr>
      <vt:lpstr>Custom Design</vt:lpstr>
      <vt:lpstr>Main</vt:lpstr>
      <vt:lpstr>1_Custom Design</vt:lpstr>
      <vt:lpstr>Your Project Name </vt:lpstr>
      <vt:lpstr>Introduction: What and Why</vt:lpstr>
      <vt:lpstr>Introduction: What and Why</vt:lpstr>
      <vt:lpstr>Challenges</vt:lpstr>
      <vt:lpstr>Implementation Details</vt:lpstr>
      <vt:lpstr>Experimental Results</vt:lpstr>
      <vt:lpstr>Takeaway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</cp:lastModifiedBy>
  <cp:revision>736</cp:revision>
  <dcterms:created xsi:type="dcterms:W3CDTF">2018-05-16T17:28:00Z</dcterms:created>
  <dcterms:modified xsi:type="dcterms:W3CDTF">2024-12-01T20:31:16Z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1C53C8AE7DA544D497DE8CFBA5D70137_13</vt:lpwstr>
  </property>
  <property fmtid="{D5CDD505-2E9C-101B-9397-08002B2CF9AE}" pid="3" name="KSOProductBuildVer">
    <vt:lpwstr>2052-12.1.0.18912</vt:lpwstr>
  </property>
</Properties>
</file>