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68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2"/>
    <p:restoredTop sz="94904"/>
  </p:normalViewPr>
  <p:slideViewPr>
    <p:cSldViewPr snapToGrid="0" snapToObjects="1">
      <p:cViewPr>
        <p:scale>
          <a:sx n="56" d="100"/>
          <a:sy n="56" d="100"/>
        </p:scale>
        <p:origin x="203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wenhuchen/Dirichlet-Out-of-Distribution-Detection/ICLR19/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wenhuchen/Dirichlet-Out-of-Distribution-Detection/ICLR19/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wenhuchen/Dirichlet-Out-of-Distribution-Detection/ICLR19/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FPR for</a:t>
            </a:r>
            <a:r>
              <a:rPr lang="en-US" baseline="0"/>
              <a:t> different calibration functions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030708170129"/>
          <c:y val="0.13197633004721"/>
          <c:w val="0.845931464618308"/>
          <c:h val="0.563632071688606"/>
        </c:manualLayout>
      </c:layout>
      <c:lineChart>
        <c:grouping val="standard"/>
        <c:varyColors val="0"/>
        <c:ser>
          <c:idx val="1"/>
          <c:order val="0"/>
          <c:tx>
            <c:strRef>
              <c:f>Sheet2!$B$1</c:f>
              <c:strCache>
                <c:ptCount val="1"/>
                <c:pt idx="0">
                  <c:v>FPR for temperature-scaling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Sheet2!$A$2:$A$8</c:f>
              <c:numCache>
                <c:formatCode>General</c:formatCode>
                <c:ptCount val="7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50.0</c:v>
                </c:pt>
                <c:pt idx="4">
                  <c:v>100.0</c:v>
                </c:pt>
                <c:pt idx="5">
                  <c:v>500.0</c:v>
                </c:pt>
                <c:pt idx="6">
                  <c:v>1000.0</c:v>
                </c:pt>
              </c:numCache>
            </c:numRef>
          </c:cat>
          <c:val>
            <c:numRef>
              <c:f>Sheet2!$B$2:$B$8</c:f>
              <c:numCache>
                <c:formatCode>General</c:formatCode>
                <c:ptCount val="7"/>
                <c:pt idx="0">
                  <c:v>34.0</c:v>
                </c:pt>
                <c:pt idx="1">
                  <c:v>32.3</c:v>
                </c:pt>
                <c:pt idx="2">
                  <c:v>30.9</c:v>
                </c:pt>
                <c:pt idx="3">
                  <c:v>28.9</c:v>
                </c:pt>
                <c:pt idx="4">
                  <c:v>28.9</c:v>
                </c:pt>
                <c:pt idx="5">
                  <c:v>28.9</c:v>
                </c:pt>
                <c:pt idx="6">
                  <c:v>28.8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FPR for log-scaling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Sheet2!$A$2:$A$8</c:f>
              <c:numCache>
                <c:formatCode>General</c:formatCode>
                <c:ptCount val="7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50.0</c:v>
                </c:pt>
                <c:pt idx="4">
                  <c:v>100.0</c:v>
                </c:pt>
                <c:pt idx="5">
                  <c:v>500.0</c:v>
                </c:pt>
                <c:pt idx="6">
                  <c:v>1000.0</c:v>
                </c:pt>
              </c:numCache>
            </c:numRef>
          </c:cat>
          <c:val>
            <c:numRef>
              <c:f>Sheet2!$C$2:$C$8</c:f>
              <c:numCache>
                <c:formatCode>General</c:formatCode>
                <c:ptCount val="7"/>
                <c:pt idx="0">
                  <c:v>12.7</c:v>
                </c:pt>
                <c:pt idx="1">
                  <c:v>12.4</c:v>
                </c:pt>
                <c:pt idx="2">
                  <c:v>12.3</c:v>
                </c:pt>
                <c:pt idx="3">
                  <c:v>12.2</c:v>
                </c:pt>
                <c:pt idx="4">
                  <c:v>12.2</c:v>
                </c:pt>
                <c:pt idx="5">
                  <c:v>12.2</c:v>
                </c:pt>
                <c:pt idx="6">
                  <c:v>12.2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07862640"/>
        <c:axId val="-2078224752"/>
      </c:lineChart>
      <c:catAx>
        <c:axId val="-2007862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8224752"/>
        <c:crosses val="autoZero"/>
        <c:auto val="1"/>
        <c:lblAlgn val="ctr"/>
        <c:lblOffset val="100"/>
        <c:noMultiLvlLbl val="0"/>
      </c:catAx>
      <c:valAx>
        <c:axId val="-207822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FPR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786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FPR</a:t>
            </a:r>
            <a:r>
              <a:rPr lang="en-US" baseline="0" dirty="0"/>
              <a:t> for different input </a:t>
            </a:r>
            <a:r>
              <a:rPr lang="en-US" baseline="0" dirty="0" smtClean="0"/>
              <a:t>perturbation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844925634296"/>
          <c:y val="0.212322430057224"/>
          <c:w val="0.818043963254593"/>
          <c:h val="0.449334120466029"/>
        </c:manualLayout>
      </c:layout>
      <c:lineChart>
        <c:grouping val="standard"/>
        <c:varyColors val="0"/>
        <c:ser>
          <c:idx val="1"/>
          <c:order val="0"/>
          <c:tx>
            <c:strRef>
              <c:f>Sheet3!$B$1</c:f>
              <c:strCache>
                <c:ptCount val="1"/>
                <c:pt idx="0">
                  <c:v>FPR for temperature-scaling (T=100)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Sheet3!$A$2:$A$7</c:f>
              <c:numCache>
                <c:formatCode>General</c:formatCode>
                <c:ptCount val="6"/>
                <c:pt idx="0">
                  <c:v>0.0</c:v>
                </c:pt>
                <c:pt idx="1">
                  <c:v>0.001</c:v>
                </c:pt>
                <c:pt idx="2">
                  <c:v>0.005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</c:numCache>
            </c:numRef>
          </c:cat>
          <c:val>
            <c:numRef>
              <c:f>Sheet3!$B$2:$B$7</c:f>
              <c:numCache>
                <c:formatCode>General</c:formatCode>
                <c:ptCount val="6"/>
                <c:pt idx="0">
                  <c:v>28.7</c:v>
                </c:pt>
                <c:pt idx="1">
                  <c:v>26.3</c:v>
                </c:pt>
                <c:pt idx="2">
                  <c:v>19.2</c:v>
                </c:pt>
                <c:pt idx="3">
                  <c:v>19.1</c:v>
                </c:pt>
                <c:pt idx="4">
                  <c:v>69.5</c:v>
                </c:pt>
                <c:pt idx="5">
                  <c:v>96.2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Sheet3!$C$1</c:f>
              <c:strCache>
                <c:ptCount val="1"/>
                <c:pt idx="0">
                  <c:v>FPR for log-scaling (T=1)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Sheet3!$A$2:$A$7</c:f>
              <c:numCache>
                <c:formatCode>General</c:formatCode>
                <c:ptCount val="6"/>
                <c:pt idx="0">
                  <c:v>0.0</c:v>
                </c:pt>
                <c:pt idx="1">
                  <c:v>0.001</c:v>
                </c:pt>
                <c:pt idx="2">
                  <c:v>0.005</c:v>
                </c:pt>
                <c:pt idx="3">
                  <c:v>0.01</c:v>
                </c:pt>
                <c:pt idx="4">
                  <c:v>0.05</c:v>
                </c:pt>
                <c:pt idx="5">
                  <c:v>0.1</c:v>
                </c:pt>
              </c:numCache>
            </c:numRef>
          </c:cat>
          <c:val>
            <c:numRef>
              <c:f>Sheet3!$C$2:$C$7</c:f>
              <c:numCache>
                <c:formatCode>General</c:formatCode>
                <c:ptCount val="6"/>
                <c:pt idx="0">
                  <c:v>14.4</c:v>
                </c:pt>
                <c:pt idx="1">
                  <c:v>13.4</c:v>
                </c:pt>
                <c:pt idx="2">
                  <c:v>10.9</c:v>
                </c:pt>
                <c:pt idx="3">
                  <c:v>9.1</c:v>
                </c:pt>
                <c:pt idx="4">
                  <c:v>28.3</c:v>
                </c:pt>
                <c:pt idx="5">
                  <c:v>83.9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7082048"/>
        <c:axId val="2117222704"/>
      </c:lineChart>
      <c:catAx>
        <c:axId val="2117082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epsilon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222704"/>
        <c:crosses val="autoZero"/>
        <c:auto val="1"/>
        <c:lblAlgn val="ctr"/>
        <c:lblOffset val="100"/>
        <c:noMultiLvlLbl val="0"/>
      </c:catAx>
      <c:valAx>
        <c:axId val="211722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FPR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08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Training</a:t>
            </a:r>
            <a:r>
              <a:rPr lang="en-US" sz="2800" baseline="0"/>
              <a:t> Loss Curve for ResNet18</a:t>
            </a:r>
            <a:endParaRPr lang="en-US" sz="2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19108681164071"/>
          <c:y val="0.149963503649635"/>
          <c:w val="0.931271567151285"/>
          <c:h val="0.516008552916949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Classification Loss (\eta=1)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Sheet1!$A$2:$A$116</c:f>
              <c:numCache>
                <c:formatCode>General</c:formatCode>
                <c:ptCount val="115"/>
                <c:pt idx="0">
                  <c:v>1.976</c:v>
                </c:pt>
                <c:pt idx="1">
                  <c:v>1.597</c:v>
                </c:pt>
                <c:pt idx="2">
                  <c:v>1.361</c:v>
                </c:pt>
                <c:pt idx="3">
                  <c:v>1.229</c:v>
                </c:pt>
                <c:pt idx="4">
                  <c:v>1.111</c:v>
                </c:pt>
                <c:pt idx="5">
                  <c:v>1.044</c:v>
                </c:pt>
                <c:pt idx="6">
                  <c:v>0.995</c:v>
                </c:pt>
                <c:pt idx="7">
                  <c:v>0.939</c:v>
                </c:pt>
                <c:pt idx="8">
                  <c:v>0.905</c:v>
                </c:pt>
                <c:pt idx="9">
                  <c:v>0.869</c:v>
                </c:pt>
                <c:pt idx="10">
                  <c:v>0.834</c:v>
                </c:pt>
                <c:pt idx="11">
                  <c:v>0.804</c:v>
                </c:pt>
                <c:pt idx="12">
                  <c:v>0.775</c:v>
                </c:pt>
                <c:pt idx="13">
                  <c:v>0.746</c:v>
                </c:pt>
                <c:pt idx="14">
                  <c:v>0.72</c:v>
                </c:pt>
                <c:pt idx="15">
                  <c:v>0.687</c:v>
                </c:pt>
                <c:pt idx="16">
                  <c:v>0.649</c:v>
                </c:pt>
                <c:pt idx="17">
                  <c:v>0.618</c:v>
                </c:pt>
                <c:pt idx="18">
                  <c:v>0.609</c:v>
                </c:pt>
                <c:pt idx="19">
                  <c:v>0.585</c:v>
                </c:pt>
                <c:pt idx="20">
                  <c:v>0.58</c:v>
                </c:pt>
                <c:pt idx="21">
                  <c:v>0.569</c:v>
                </c:pt>
                <c:pt idx="22">
                  <c:v>0.562</c:v>
                </c:pt>
                <c:pt idx="23">
                  <c:v>0.548</c:v>
                </c:pt>
                <c:pt idx="24">
                  <c:v>0.537</c:v>
                </c:pt>
                <c:pt idx="25">
                  <c:v>0.527</c:v>
                </c:pt>
                <c:pt idx="26">
                  <c:v>0.516</c:v>
                </c:pt>
                <c:pt idx="27">
                  <c:v>0.505</c:v>
                </c:pt>
                <c:pt idx="28">
                  <c:v>0.504</c:v>
                </c:pt>
                <c:pt idx="29">
                  <c:v>0.493</c:v>
                </c:pt>
                <c:pt idx="30">
                  <c:v>0.482</c:v>
                </c:pt>
                <c:pt idx="31">
                  <c:v>0.483</c:v>
                </c:pt>
                <c:pt idx="32">
                  <c:v>0.466</c:v>
                </c:pt>
                <c:pt idx="33">
                  <c:v>0.467</c:v>
                </c:pt>
                <c:pt idx="34">
                  <c:v>0.461</c:v>
                </c:pt>
                <c:pt idx="35">
                  <c:v>0.444</c:v>
                </c:pt>
                <c:pt idx="36">
                  <c:v>0.441</c:v>
                </c:pt>
                <c:pt idx="37">
                  <c:v>0.434</c:v>
                </c:pt>
                <c:pt idx="38">
                  <c:v>0.347</c:v>
                </c:pt>
                <c:pt idx="39">
                  <c:v>0.297</c:v>
                </c:pt>
                <c:pt idx="40">
                  <c:v>0.281</c:v>
                </c:pt>
                <c:pt idx="41">
                  <c:v>0.269</c:v>
                </c:pt>
                <c:pt idx="42">
                  <c:v>0.263</c:v>
                </c:pt>
                <c:pt idx="43">
                  <c:v>0.255</c:v>
                </c:pt>
                <c:pt idx="44">
                  <c:v>0.246</c:v>
                </c:pt>
                <c:pt idx="45">
                  <c:v>0.244</c:v>
                </c:pt>
                <c:pt idx="46">
                  <c:v>0.245</c:v>
                </c:pt>
                <c:pt idx="47">
                  <c:v>0.238</c:v>
                </c:pt>
                <c:pt idx="48">
                  <c:v>0.23</c:v>
                </c:pt>
                <c:pt idx="49">
                  <c:v>0.232</c:v>
                </c:pt>
                <c:pt idx="50">
                  <c:v>0.233</c:v>
                </c:pt>
                <c:pt idx="51">
                  <c:v>0.229</c:v>
                </c:pt>
                <c:pt idx="52">
                  <c:v>0.225</c:v>
                </c:pt>
                <c:pt idx="53">
                  <c:v>0.226</c:v>
                </c:pt>
                <c:pt idx="54">
                  <c:v>0.219</c:v>
                </c:pt>
                <c:pt idx="55">
                  <c:v>0.214</c:v>
                </c:pt>
                <c:pt idx="56">
                  <c:v>0.217</c:v>
                </c:pt>
                <c:pt idx="57">
                  <c:v>0.215</c:v>
                </c:pt>
                <c:pt idx="58">
                  <c:v>0.207</c:v>
                </c:pt>
                <c:pt idx="59">
                  <c:v>0.203</c:v>
                </c:pt>
                <c:pt idx="60">
                  <c:v>0.207</c:v>
                </c:pt>
                <c:pt idx="61">
                  <c:v>0.202</c:v>
                </c:pt>
                <c:pt idx="62">
                  <c:v>0.194</c:v>
                </c:pt>
                <c:pt idx="63">
                  <c:v>0.193</c:v>
                </c:pt>
                <c:pt idx="64">
                  <c:v>0.194</c:v>
                </c:pt>
                <c:pt idx="65">
                  <c:v>0.192</c:v>
                </c:pt>
                <c:pt idx="66">
                  <c:v>0.193</c:v>
                </c:pt>
                <c:pt idx="67">
                  <c:v>0.19</c:v>
                </c:pt>
                <c:pt idx="68">
                  <c:v>0.187</c:v>
                </c:pt>
                <c:pt idx="69">
                  <c:v>0.19</c:v>
                </c:pt>
                <c:pt idx="70">
                  <c:v>0.187</c:v>
                </c:pt>
                <c:pt idx="71">
                  <c:v>0.184</c:v>
                </c:pt>
                <c:pt idx="72">
                  <c:v>0.181</c:v>
                </c:pt>
                <c:pt idx="73">
                  <c:v>0.185</c:v>
                </c:pt>
                <c:pt idx="74">
                  <c:v>0.179</c:v>
                </c:pt>
                <c:pt idx="75">
                  <c:v>0.179</c:v>
                </c:pt>
                <c:pt idx="76">
                  <c:v>0.175</c:v>
                </c:pt>
                <c:pt idx="77">
                  <c:v>0.183</c:v>
                </c:pt>
                <c:pt idx="78">
                  <c:v>0.16</c:v>
                </c:pt>
                <c:pt idx="79">
                  <c:v>0.135</c:v>
                </c:pt>
                <c:pt idx="80">
                  <c:v>0.131</c:v>
                </c:pt>
                <c:pt idx="81">
                  <c:v>0.129</c:v>
                </c:pt>
                <c:pt idx="82">
                  <c:v>0.13</c:v>
                </c:pt>
                <c:pt idx="83">
                  <c:v>0.125</c:v>
                </c:pt>
                <c:pt idx="84">
                  <c:v>0.129</c:v>
                </c:pt>
                <c:pt idx="85">
                  <c:v>0.124</c:v>
                </c:pt>
                <c:pt idx="86">
                  <c:v>0.12</c:v>
                </c:pt>
                <c:pt idx="87">
                  <c:v>0.122</c:v>
                </c:pt>
                <c:pt idx="88">
                  <c:v>0.118</c:v>
                </c:pt>
                <c:pt idx="89">
                  <c:v>0.117</c:v>
                </c:pt>
                <c:pt idx="90">
                  <c:v>0.116</c:v>
                </c:pt>
                <c:pt idx="91">
                  <c:v>0.116</c:v>
                </c:pt>
                <c:pt idx="92">
                  <c:v>0.112</c:v>
                </c:pt>
                <c:pt idx="93">
                  <c:v>0.113</c:v>
                </c:pt>
                <c:pt idx="94">
                  <c:v>0.115</c:v>
                </c:pt>
                <c:pt idx="95">
                  <c:v>0.11</c:v>
                </c:pt>
                <c:pt idx="96">
                  <c:v>0.111</c:v>
                </c:pt>
                <c:pt idx="97">
                  <c:v>0.114</c:v>
                </c:pt>
                <c:pt idx="98">
                  <c:v>0.108</c:v>
                </c:pt>
                <c:pt idx="99">
                  <c:v>0.108</c:v>
                </c:pt>
                <c:pt idx="100">
                  <c:v>0.111</c:v>
                </c:pt>
                <c:pt idx="101">
                  <c:v>0.109</c:v>
                </c:pt>
                <c:pt idx="102">
                  <c:v>0.111</c:v>
                </c:pt>
                <c:pt idx="103">
                  <c:v>0.108</c:v>
                </c:pt>
                <c:pt idx="104">
                  <c:v>0.105</c:v>
                </c:pt>
                <c:pt idx="105">
                  <c:v>0.107</c:v>
                </c:pt>
                <c:pt idx="106">
                  <c:v>0.105</c:v>
                </c:pt>
                <c:pt idx="107">
                  <c:v>0.104</c:v>
                </c:pt>
                <c:pt idx="108">
                  <c:v>0.106</c:v>
                </c:pt>
                <c:pt idx="109">
                  <c:v>0.104</c:v>
                </c:pt>
                <c:pt idx="110">
                  <c:v>0.106</c:v>
                </c:pt>
                <c:pt idx="111">
                  <c:v>0.101</c:v>
                </c:pt>
                <c:pt idx="112">
                  <c:v>0.101</c:v>
                </c:pt>
                <c:pt idx="113">
                  <c:v>0.102</c:v>
                </c:pt>
                <c:pt idx="114">
                  <c:v>0.099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Classification Loss (\eta=0.1)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Sheet1!$B$2:$B$116</c:f>
              <c:numCache>
                <c:formatCode>General</c:formatCode>
                <c:ptCount val="115"/>
                <c:pt idx="0">
                  <c:v>2.099</c:v>
                </c:pt>
                <c:pt idx="1">
                  <c:v>1.674</c:v>
                </c:pt>
                <c:pt idx="2">
                  <c:v>1.466</c:v>
                </c:pt>
                <c:pt idx="3">
                  <c:v>1.328</c:v>
                </c:pt>
                <c:pt idx="4">
                  <c:v>1.219</c:v>
                </c:pt>
                <c:pt idx="5">
                  <c:v>1.131</c:v>
                </c:pt>
                <c:pt idx="6">
                  <c:v>1.048</c:v>
                </c:pt>
                <c:pt idx="7">
                  <c:v>0.98</c:v>
                </c:pt>
                <c:pt idx="8">
                  <c:v>0.917</c:v>
                </c:pt>
                <c:pt idx="9">
                  <c:v>0.872</c:v>
                </c:pt>
                <c:pt idx="10">
                  <c:v>0.835</c:v>
                </c:pt>
                <c:pt idx="11">
                  <c:v>0.793</c:v>
                </c:pt>
                <c:pt idx="12">
                  <c:v>0.764</c:v>
                </c:pt>
                <c:pt idx="13">
                  <c:v>0.737</c:v>
                </c:pt>
                <c:pt idx="14">
                  <c:v>0.713</c:v>
                </c:pt>
                <c:pt idx="15">
                  <c:v>0.711</c:v>
                </c:pt>
                <c:pt idx="16">
                  <c:v>0.683</c:v>
                </c:pt>
                <c:pt idx="17">
                  <c:v>0.663</c:v>
                </c:pt>
                <c:pt idx="18">
                  <c:v>0.609</c:v>
                </c:pt>
                <c:pt idx="19">
                  <c:v>0.601</c:v>
                </c:pt>
                <c:pt idx="20">
                  <c:v>0.583</c:v>
                </c:pt>
                <c:pt idx="21">
                  <c:v>0.572</c:v>
                </c:pt>
                <c:pt idx="22">
                  <c:v>0.557</c:v>
                </c:pt>
                <c:pt idx="23">
                  <c:v>0.544</c:v>
                </c:pt>
                <c:pt idx="24">
                  <c:v>0.528</c:v>
                </c:pt>
                <c:pt idx="25">
                  <c:v>0.525</c:v>
                </c:pt>
                <c:pt idx="26">
                  <c:v>0.514</c:v>
                </c:pt>
                <c:pt idx="27">
                  <c:v>0.498</c:v>
                </c:pt>
                <c:pt idx="28">
                  <c:v>0.497</c:v>
                </c:pt>
                <c:pt idx="29">
                  <c:v>0.481</c:v>
                </c:pt>
                <c:pt idx="30">
                  <c:v>0.48</c:v>
                </c:pt>
                <c:pt idx="31">
                  <c:v>0.462</c:v>
                </c:pt>
                <c:pt idx="32">
                  <c:v>0.46</c:v>
                </c:pt>
                <c:pt idx="33">
                  <c:v>0.452</c:v>
                </c:pt>
                <c:pt idx="34">
                  <c:v>0.445</c:v>
                </c:pt>
                <c:pt idx="35">
                  <c:v>0.436</c:v>
                </c:pt>
                <c:pt idx="36">
                  <c:v>0.432</c:v>
                </c:pt>
                <c:pt idx="37">
                  <c:v>0.419</c:v>
                </c:pt>
                <c:pt idx="38">
                  <c:v>0.413</c:v>
                </c:pt>
                <c:pt idx="39">
                  <c:v>0.405</c:v>
                </c:pt>
                <c:pt idx="40">
                  <c:v>0.394</c:v>
                </c:pt>
                <c:pt idx="41">
                  <c:v>0.398</c:v>
                </c:pt>
                <c:pt idx="42">
                  <c:v>0.392</c:v>
                </c:pt>
                <c:pt idx="43">
                  <c:v>0.39</c:v>
                </c:pt>
                <c:pt idx="44">
                  <c:v>0.385</c:v>
                </c:pt>
                <c:pt idx="45">
                  <c:v>0.377</c:v>
                </c:pt>
                <c:pt idx="46">
                  <c:v>0.378</c:v>
                </c:pt>
                <c:pt idx="47">
                  <c:v>0.368</c:v>
                </c:pt>
                <c:pt idx="48">
                  <c:v>0.37</c:v>
                </c:pt>
                <c:pt idx="49">
                  <c:v>0.371</c:v>
                </c:pt>
                <c:pt idx="50">
                  <c:v>0.361</c:v>
                </c:pt>
                <c:pt idx="51">
                  <c:v>0.362</c:v>
                </c:pt>
                <c:pt idx="52">
                  <c:v>0.355</c:v>
                </c:pt>
                <c:pt idx="53">
                  <c:v>0.352</c:v>
                </c:pt>
                <c:pt idx="54">
                  <c:v>0.348</c:v>
                </c:pt>
                <c:pt idx="55">
                  <c:v>0.352</c:v>
                </c:pt>
                <c:pt idx="56">
                  <c:v>0.277</c:v>
                </c:pt>
                <c:pt idx="57">
                  <c:v>0.246</c:v>
                </c:pt>
                <c:pt idx="58">
                  <c:v>0.23</c:v>
                </c:pt>
                <c:pt idx="59">
                  <c:v>0.222</c:v>
                </c:pt>
                <c:pt idx="60">
                  <c:v>0.218</c:v>
                </c:pt>
                <c:pt idx="61">
                  <c:v>0.21</c:v>
                </c:pt>
                <c:pt idx="62">
                  <c:v>0.201</c:v>
                </c:pt>
                <c:pt idx="63">
                  <c:v>0.203</c:v>
                </c:pt>
                <c:pt idx="64">
                  <c:v>0.197</c:v>
                </c:pt>
                <c:pt idx="65">
                  <c:v>0.197</c:v>
                </c:pt>
                <c:pt idx="66">
                  <c:v>0.192</c:v>
                </c:pt>
                <c:pt idx="67">
                  <c:v>0.19</c:v>
                </c:pt>
                <c:pt idx="68">
                  <c:v>0.187</c:v>
                </c:pt>
                <c:pt idx="69">
                  <c:v>0.185</c:v>
                </c:pt>
                <c:pt idx="70">
                  <c:v>0.184</c:v>
                </c:pt>
                <c:pt idx="71">
                  <c:v>0.182</c:v>
                </c:pt>
                <c:pt idx="72">
                  <c:v>0.182</c:v>
                </c:pt>
                <c:pt idx="73">
                  <c:v>0.18</c:v>
                </c:pt>
                <c:pt idx="74">
                  <c:v>0.173</c:v>
                </c:pt>
                <c:pt idx="75">
                  <c:v>0.172</c:v>
                </c:pt>
                <c:pt idx="76">
                  <c:v>0.171</c:v>
                </c:pt>
                <c:pt idx="77">
                  <c:v>0.168</c:v>
                </c:pt>
                <c:pt idx="78">
                  <c:v>0.172</c:v>
                </c:pt>
                <c:pt idx="79">
                  <c:v>0.167</c:v>
                </c:pt>
                <c:pt idx="80">
                  <c:v>0.169</c:v>
                </c:pt>
                <c:pt idx="81">
                  <c:v>0.165</c:v>
                </c:pt>
                <c:pt idx="82">
                  <c:v>0.168</c:v>
                </c:pt>
                <c:pt idx="83">
                  <c:v>0.163</c:v>
                </c:pt>
                <c:pt idx="84">
                  <c:v>0.163</c:v>
                </c:pt>
                <c:pt idx="85">
                  <c:v>0.16</c:v>
                </c:pt>
                <c:pt idx="86">
                  <c:v>0.162</c:v>
                </c:pt>
                <c:pt idx="87">
                  <c:v>0.16</c:v>
                </c:pt>
                <c:pt idx="88">
                  <c:v>0.16</c:v>
                </c:pt>
                <c:pt idx="89">
                  <c:v>0.162</c:v>
                </c:pt>
                <c:pt idx="90">
                  <c:v>0.161</c:v>
                </c:pt>
                <c:pt idx="91">
                  <c:v>0.154</c:v>
                </c:pt>
                <c:pt idx="92">
                  <c:v>0.157</c:v>
                </c:pt>
                <c:pt idx="93">
                  <c:v>0.159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Classification Loss (\eta=0.01)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Sheet1!$C$2:$C$116</c:f>
              <c:numCache>
                <c:formatCode>General</c:formatCode>
                <c:ptCount val="115"/>
                <c:pt idx="0">
                  <c:v>1.965</c:v>
                </c:pt>
                <c:pt idx="1">
                  <c:v>1.581</c:v>
                </c:pt>
                <c:pt idx="2">
                  <c:v>1.289</c:v>
                </c:pt>
                <c:pt idx="3">
                  <c:v>1.121</c:v>
                </c:pt>
                <c:pt idx="4">
                  <c:v>0.985</c:v>
                </c:pt>
                <c:pt idx="5">
                  <c:v>0.9</c:v>
                </c:pt>
                <c:pt idx="6">
                  <c:v>0.835</c:v>
                </c:pt>
                <c:pt idx="7">
                  <c:v>0.776</c:v>
                </c:pt>
                <c:pt idx="8">
                  <c:v>0.738</c:v>
                </c:pt>
                <c:pt idx="9">
                  <c:v>0.701</c:v>
                </c:pt>
                <c:pt idx="10">
                  <c:v>0.665</c:v>
                </c:pt>
                <c:pt idx="11">
                  <c:v>0.631</c:v>
                </c:pt>
                <c:pt idx="12">
                  <c:v>0.607</c:v>
                </c:pt>
                <c:pt idx="13">
                  <c:v>0.588</c:v>
                </c:pt>
                <c:pt idx="14">
                  <c:v>0.561</c:v>
                </c:pt>
                <c:pt idx="15">
                  <c:v>0.536</c:v>
                </c:pt>
                <c:pt idx="16">
                  <c:v>0.535</c:v>
                </c:pt>
                <c:pt idx="17">
                  <c:v>0.52</c:v>
                </c:pt>
                <c:pt idx="18">
                  <c:v>0.497</c:v>
                </c:pt>
                <c:pt idx="19">
                  <c:v>0.487</c:v>
                </c:pt>
                <c:pt idx="20">
                  <c:v>0.463</c:v>
                </c:pt>
                <c:pt idx="21">
                  <c:v>0.451</c:v>
                </c:pt>
                <c:pt idx="22">
                  <c:v>0.455</c:v>
                </c:pt>
                <c:pt idx="23">
                  <c:v>0.441</c:v>
                </c:pt>
                <c:pt idx="24">
                  <c:v>0.43</c:v>
                </c:pt>
                <c:pt idx="25">
                  <c:v>0.425</c:v>
                </c:pt>
                <c:pt idx="26">
                  <c:v>0.415</c:v>
                </c:pt>
                <c:pt idx="27">
                  <c:v>0.417</c:v>
                </c:pt>
                <c:pt idx="28">
                  <c:v>0.396</c:v>
                </c:pt>
                <c:pt idx="29">
                  <c:v>0.393</c:v>
                </c:pt>
                <c:pt idx="30">
                  <c:v>0.384</c:v>
                </c:pt>
                <c:pt idx="31">
                  <c:v>0.38</c:v>
                </c:pt>
                <c:pt idx="32">
                  <c:v>0.384</c:v>
                </c:pt>
                <c:pt idx="33">
                  <c:v>0.368</c:v>
                </c:pt>
                <c:pt idx="34">
                  <c:v>0.371</c:v>
                </c:pt>
                <c:pt idx="35">
                  <c:v>0.355</c:v>
                </c:pt>
                <c:pt idx="36">
                  <c:v>0.346</c:v>
                </c:pt>
                <c:pt idx="37">
                  <c:v>0.341</c:v>
                </c:pt>
                <c:pt idx="38">
                  <c:v>0.342</c:v>
                </c:pt>
                <c:pt idx="39">
                  <c:v>0.337</c:v>
                </c:pt>
                <c:pt idx="40">
                  <c:v>0.268</c:v>
                </c:pt>
                <c:pt idx="41">
                  <c:v>0.222</c:v>
                </c:pt>
                <c:pt idx="42">
                  <c:v>0.212</c:v>
                </c:pt>
                <c:pt idx="43">
                  <c:v>0.195</c:v>
                </c:pt>
                <c:pt idx="44">
                  <c:v>0.192</c:v>
                </c:pt>
                <c:pt idx="45">
                  <c:v>0.186</c:v>
                </c:pt>
                <c:pt idx="46">
                  <c:v>0.179</c:v>
                </c:pt>
                <c:pt idx="47">
                  <c:v>0.185</c:v>
                </c:pt>
                <c:pt idx="48">
                  <c:v>0.173</c:v>
                </c:pt>
                <c:pt idx="49">
                  <c:v>0.175</c:v>
                </c:pt>
                <c:pt idx="50">
                  <c:v>0.169</c:v>
                </c:pt>
                <c:pt idx="51">
                  <c:v>0.169</c:v>
                </c:pt>
                <c:pt idx="52">
                  <c:v>0.161</c:v>
                </c:pt>
                <c:pt idx="53">
                  <c:v>0.165</c:v>
                </c:pt>
                <c:pt idx="54">
                  <c:v>0.155</c:v>
                </c:pt>
                <c:pt idx="55">
                  <c:v>0.159</c:v>
                </c:pt>
                <c:pt idx="56">
                  <c:v>0.162</c:v>
                </c:pt>
                <c:pt idx="57">
                  <c:v>0.156</c:v>
                </c:pt>
                <c:pt idx="58">
                  <c:v>0.152</c:v>
                </c:pt>
                <c:pt idx="59">
                  <c:v>0.149</c:v>
                </c:pt>
                <c:pt idx="60">
                  <c:v>0.15</c:v>
                </c:pt>
                <c:pt idx="61">
                  <c:v>0.144</c:v>
                </c:pt>
                <c:pt idx="62">
                  <c:v>0.145</c:v>
                </c:pt>
                <c:pt idx="63">
                  <c:v>0.14</c:v>
                </c:pt>
                <c:pt idx="64">
                  <c:v>0.146</c:v>
                </c:pt>
                <c:pt idx="65">
                  <c:v>0.14</c:v>
                </c:pt>
                <c:pt idx="66">
                  <c:v>0.142</c:v>
                </c:pt>
                <c:pt idx="67">
                  <c:v>0.14</c:v>
                </c:pt>
                <c:pt idx="68">
                  <c:v>0.138</c:v>
                </c:pt>
                <c:pt idx="69">
                  <c:v>0.137</c:v>
                </c:pt>
                <c:pt idx="70">
                  <c:v>0.134</c:v>
                </c:pt>
                <c:pt idx="71">
                  <c:v>0.137</c:v>
                </c:pt>
                <c:pt idx="72">
                  <c:v>0.133</c:v>
                </c:pt>
                <c:pt idx="73">
                  <c:v>0.139</c:v>
                </c:pt>
                <c:pt idx="74">
                  <c:v>0.132</c:v>
                </c:pt>
                <c:pt idx="75">
                  <c:v>0.133</c:v>
                </c:pt>
                <c:pt idx="76">
                  <c:v>0.129</c:v>
                </c:pt>
                <c:pt idx="77">
                  <c:v>0.134</c:v>
                </c:pt>
                <c:pt idx="78">
                  <c:v>0.132</c:v>
                </c:pt>
                <c:pt idx="79">
                  <c:v>0.113</c:v>
                </c:pt>
                <c:pt idx="80">
                  <c:v>0.102</c:v>
                </c:pt>
                <c:pt idx="81">
                  <c:v>0.097</c:v>
                </c:pt>
                <c:pt idx="82">
                  <c:v>0.095</c:v>
                </c:pt>
                <c:pt idx="83">
                  <c:v>0.098</c:v>
                </c:pt>
                <c:pt idx="84">
                  <c:v>0.092</c:v>
                </c:pt>
                <c:pt idx="85">
                  <c:v>0.089</c:v>
                </c:pt>
                <c:pt idx="86">
                  <c:v>0.091</c:v>
                </c:pt>
                <c:pt idx="87">
                  <c:v>0.087</c:v>
                </c:pt>
                <c:pt idx="88">
                  <c:v>0.091</c:v>
                </c:pt>
                <c:pt idx="89">
                  <c:v>0.089</c:v>
                </c:pt>
                <c:pt idx="90">
                  <c:v>0.086</c:v>
                </c:pt>
                <c:pt idx="91">
                  <c:v>0.088</c:v>
                </c:pt>
                <c:pt idx="92">
                  <c:v>0.082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KL Loss (\eta=1)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Sheet1!$D$2:$D$116</c:f>
              <c:numCache>
                <c:formatCode>General</c:formatCode>
                <c:ptCount val="115"/>
                <c:pt idx="0">
                  <c:v>0.1004</c:v>
                </c:pt>
                <c:pt idx="1">
                  <c:v>0.16</c:v>
                </c:pt>
                <c:pt idx="2">
                  <c:v>0.165</c:v>
                </c:pt>
                <c:pt idx="3">
                  <c:v>0.1688</c:v>
                </c:pt>
                <c:pt idx="4">
                  <c:v>0.1671</c:v>
                </c:pt>
                <c:pt idx="5">
                  <c:v>0.167</c:v>
                </c:pt>
                <c:pt idx="6">
                  <c:v>0.1666</c:v>
                </c:pt>
                <c:pt idx="7">
                  <c:v>0.1653</c:v>
                </c:pt>
                <c:pt idx="8">
                  <c:v>0.1644</c:v>
                </c:pt>
                <c:pt idx="9">
                  <c:v>0.1652</c:v>
                </c:pt>
                <c:pt idx="10">
                  <c:v>0.1598</c:v>
                </c:pt>
                <c:pt idx="11">
                  <c:v>0.1513</c:v>
                </c:pt>
                <c:pt idx="12">
                  <c:v>0.1482</c:v>
                </c:pt>
                <c:pt idx="13">
                  <c:v>0.1437</c:v>
                </c:pt>
                <c:pt idx="14">
                  <c:v>0.1397</c:v>
                </c:pt>
                <c:pt idx="15">
                  <c:v>0.1337</c:v>
                </c:pt>
                <c:pt idx="16">
                  <c:v>0.1273</c:v>
                </c:pt>
                <c:pt idx="17">
                  <c:v>0.1239</c:v>
                </c:pt>
                <c:pt idx="18">
                  <c:v>0.1205</c:v>
                </c:pt>
                <c:pt idx="19">
                  <c:v>0.1181</c:v>
                </c:pt>
                <c:pt idx="20">
                  <c:v>0.1164</c:v>
                </c:pt>
                <c:pt idx="21">
                  <c:v>0.1159</c:v>
                </c:pt>
                <c:pt idx="22">
                  <c:v>0.1148</c:v>
                </c:pt>
                <c:pt idx="23">
                  <c:v>0.1112</c:v>
                </c:pt>
                <c:pt idx="24">
                  <c:v>0.1104</c:v>
                </c:pt>
                <c:pt idx="25">
                  <c:v>0.1088</c:v>
                </c:pt>
                <c:pt idx="26">
                  <c:v>0.106</c:v>
                </c:pt>
                <c:pt idx="27">
                  <c:v>0.1045</c:v>
                </c:pt>
                <c:pt idx="28">
                  <c:v>0.1037</c:v>
                </c:pt>
                <c:pt idx="29">
                  <c:v>0.1028</c:v>
                </c:pt>
                <c:pt idx="30">
                  <c:v>0.1014</c:v>
                </c:pt>
                <c:pt idx="31">
                  <c:v>0.099</c:v>
                </c:pt>
                <c:pt idx="32">
                  <c:v>0.0978</c:v>
                </c:pt>
                <c:pt idx="33">
                  <c:v>0.0985</c:v>
                </c:pt>
                <c:pt idx="34">
                  <c:v>0.097</c:v>
                </c:pt>
                <c:pt idx="35">
                  <c:v>0.0952</c:v>
                </c:pt>
                <c:pt idx="36">
                  <c:v>0.093</c:v>
                </c:pt>
                <c:pt idx="37">
                  <c:v>0.092</c:v>
                </c:pt>
                <c:pt idx="38">
                  <c:v>0.0747</c:v>
                </c:pt>
                <c:pt idx="39">
                  <c:v>0.0676</c:v>
                </c:pt>
                <c:pt idx="40">
                  <c:v>0.0643</c:v>
                </c:pt>
                <c:pt idx="41">
                  <c:v>0.0621</c:v>
                </c:pt>
                <c:pt idx="42">
                  <c:v>0.0609</c:v>
                </c:pt>
                <c:pt idx="43">
                  <c:v>0.0605</c:v>
                </c:pt>
                <c:pt idx="44">
                  <c:v>0.0552</c:v>
                </c:pt>
                <c:pt idx="45">
                  <c:v>0.0573</c:v>
                </c:pt>
                <c:pt idx="46">
                  <c:v>0.0552</c:v>
                </c:pt>
                <c:pt idx="47">
                  <c:v>0.0543</c:v>
                </c:pt>
                <c:pt idx="48">
                  <c:v>0.0535</c:v>
                </c:pt>
                <c:pt idx="49">
                  <c:v>0.0539</c:v>
                </c:pt>
                <c:pt idx="50">
                  <c:v>0.0547</c:v>
                </c:pt>
                <c:pt idx="51">
                  <c:v>0.0538</c:v>
                </c:pt>
                <c:pt idx="52">
                  <c:v>0.0522</c:v>
                </c:pt>
                <c:pt idx="53">
                  <c:v>0.0523</c:v>
                </c:pt>
                <c:pt idx="54">
                  <c:v>0.0511</c:v>
                </c:pt>
                <c:pt idx="55">
                  <c:v>0.0498</c:v>
                </c:pt>
                <c:pt idx="56">
                  <c:v>0.0518</c:v>
                </c:pt>
                <c:pt idx="57">
                  <c:v>0.0491</c:v>
                </c:pt>
                <c:pt idx="58">
                  <c:v>0.0496</c:v>
                </c:pt>
                <c:pt idx="59">
                  <c:v>0.048</c:v>
                </c:pt>
                <c:pt idx="60">
                  <c:v>0.0486</c:v>
                </c:pt>
                <c:pt idx="61">
                  <c:v>0.0481</c:v>
                </c:pt>
                <c:pt idx="62">
                  <c:v>0.0455</c:v>
                </c:pt>
                <c:pt idx="63">
                  <c:v>0.0469</c:v>
                </c:pt>
                <c:pt idx="64">
                  <c:v>0.0463</c:v>
                </c:pt>
                <c:pt idx="65">
                  <c:v>0.0448</c:v>
                </c:pt>
                <c:pt idx="66">
                  <c:v>0.0456</c:v>
                </c:pt>
                <c:pt idx="67">
                  <c:v>0.0457</c:v>
                </c:pt>
                <c:pt idx="68">
                  <c:v>0.0439</c:v>
                </c:pt>
                <c:pt idx="69">
                  <c:v>0.0454</c:v>
                </c:pt>
                <c:pt idx="70">
                  <c:v>0.0447</c:v>
                </c:pt>
                <c:pt idx="71">
                  <c:v>0.0442</c:v>
                </c:pt>
                <c:pt idx="72">
                  <c:v>0.0433</c:v>
                </c:pt>
                <c:pt idx="73">
                  <c:v>0.044</c:v>
                </c:pt>
                <c:pt idx="74">
                  <c:v>0.0424</c:v>
                </c:pt>
                <c:pt idx="75">
                  <c:v>0.0428</c:v>
                </c:pt>
                <c:pt idx="76">
                  <c:v>0.0421</c:v>
                </c:pt>
                <c:pt idx="77">
                  <c:v>0.0437</c:v>
                </c:pt>
                <c:pt idx="78">
                  <c:v>0.0371</c:v>
                </c:pt>
                <c:pt idx="79">
                  <c:v>0.0313</c:v>
                </c:pt>
                <c:pt idx="80">
                  <c:v>0.0316</c:v>
                </c:pt>
                <c:pt idx="81">
                  <c:v>0.0318</c:v>
                </c:pt>
                <c:pt idx="82">
                  <c:v>0.0324</c:v>
                </c:pt>
                <c:pt idx="83">
                  <c:v>0.0311</c:v>
                </c:pt>
                <c:pt idx="84">
                  <c:v>0.0318</c:v>
                </c:pt>
                <c:pt idx="85">
                  <c:v>0.0308</c:v>
                </c:pt>
                <c:pt idx="86">
                  <c:v>0.0298</c:v>
                </c:pt>
                <c:pt idx="87">
                  <c:v>0.0311</c:v>
                </c:pt>
                <c:pt idx="88">
                  <c:v>0.0287</c:v>
                </c:pt>
                <c:pt idx="89">
                  <c:v>0.0295</c:v>
                </c:pt>
                <c:pt idx="90">
                  <c:v>0.0294</c:v>
                </c:pt>
                <c:pt idx="91">
                  <c:v>0.0286</c:v>
                </c:pt>
                <c:pt idx="92">
                  <c:v>0.0282</c:v>
                </c:pt>
                <c:pt idx="93">
                  <c:v>0.0284</c:v>
                </c:pt>
                <c:pt idx="94">
                  <c:v>0.0289</c:v>
                </c:pt>
                <c:pt idx="95">
                  <c:v>0.0271</c:v>
                </c:pt>
                <c:pt idx="96">
                  <c:v>0.0284</c:v>
                </c:pt>
                <c:pt idx="97">
                  <c:v>0.0287</c:v>
                </c:pt>
                <c:pt idx="98">
                  <c:v>0.027</c:v>
                </c:pt>
                <c:pt idx="99">
                  <c:v>0.0273</c:v>
                </c:pt>
                <c:pt idx="100">
                  <c:v>0.028</c:v>
                </c:pt>
                <c:pt idx="101">
                  <c:v>0.0281</c:v>
                </c:pt>
                <c:pt idx="102">
                  <c:v>0.0281</c:v>
                </c:pt>
                <c:pt idx="103">
                  <c:v>0.0271</c:v>
                </c:pt>
                <c:pt idx="104">
                  <c:v>0.0259</c:v>
                </c:pt>
                <c:pt idx="105">
                  <c:v>0.0264</c:v>
                </c:pt>
                <c:pt idx="106">
                  <c:v>0.026</c:v>
                </c:pt>
                <c:pt idx="107">
                  <c:v>0.0269</c:v>
                </c:pt>
                <c:pt idx="108">
                  <c:v>0.0264</c:v>
                </c:pt>
                <c:pt idx="109">
                  <c:v>0.0265</c:v>
                </c:pt>
                <c:pt idx="110">
                  <c:v>0.0269</c:v>
                </c:pt>
                <c:pt idx="111">
                  <c:v>0.0247</c:v>
                </c:pt>
                <c:pt idx="112">
                  <c:v>0.0251</c:v>
                </c:pt>
                <c:pt idx="113">
                  <c:v>0.0252</c:v>
                </c:pt>
                <c:pt idx="114">
                  <c:v>0.0252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KL Loss (\eta=0.1)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Sheet1!$E$2:$E$116</c:f>
              <c:numCache>
                <c:formatCode>General</c:formatCode>
                <c:ptCount val="115"/>
                <c:pt idx="0">
                  <c:v>0.208</c:v>
                </c:pt>
                <c:pt idx="1">
                  <c:v>0.242</c:v>
                </c:pt>
                <c:pt idx="2">
                  <c:v>0.2378</c:v>
                </c:pt>
                <c:pt idx="3">
                  <c:v>0.2332</c:v>
                </c:pt>
                <c:pt idx="4">
                  <c:v>0.2251</c:v>
                </c:pt>
                <c:pt idx="5">
                  <c:v>0.2171</c:v>
                </c:pt>
                <c:pt idx="6">
                  <c:v>0.2094</c:v>
                </c:pt>
                <c:pt idx="7">
                  <c:v>0.2022</c:v>
                </c:pt>
                <c:pt idx="8">
                  <c:v>0.1938</c:v>
                </c:pt>
                <c:pt idx="9">
                  <c:v>0.1867</c:v>
                </c:pt>
                <c:pt idx="10">
                  <c:v>0.1786</c:v>
                </c:pt>
                <c:pt idx="11">
                  <c:v>0.1738</c:v>
                </c:pt>
                <c:pt idx="12">
                  <c:v>0.1676</c:v>
                </c:pt>
                <c:pt idx="13">
                  <c:v>0.1638</c:v>
                </c:pt>
                <c:pt idx="14">
                  <c:v>0.1613</c:v>
                </c:pt>
                <c:pt idx="15">
                  <c:v>0.158</c:v>
                </c:pt>
                <c:pt idx="16">
                  <c:v>0.1526</c:v>
                </c:pt>
                <c:pt idx="17">
                  <c:v>0.1499</c:v>
                </c:pt>
                <c:pt idx="18">
                  <c:v>0.1387</c:v>
                </c:pt>
                <c:pt idx="19">
                  <c:v>0.1365</c:v>
                </c:pt>
                <c:pt idx="20">
                  <c:v>0.1321</c:v>
                </c:pt>
                <c:pt idx="21">
                  <c:v>0.1312</c:v>
                </c:pt>
                <c:pt idx="22">
                  <c:v>0.1278</c:v>
                </c:pt>
                <c:pt idx="23">
                  <c:v>0.1251</c:v>
                </c:pt>
                <c:pt idx="24">
                  <c:v>0.1219</c:v>
                </c:pt>
                <c:pt idx="25">
                  <c:v>0.121</c:v>
                </c:pt>
                <c:pt idx="26">
                  <c:v>0.1185</c:v>
                </c:pt>
                <c:pt idx="27">
                  <c:v>0.1146</c:v>
                </c:pt>
                <c:pt idx="28">
                  <c:v>0.1142</c:v>
                </c:pt>
                <c:pt idx="29">
                  <c:v>0.112</c:v>
                </c:pt>
                <c:pt idx="30">
                  <c:v>0.1112</c:v>
                </c:pt>
                <c:pt idx="31">
                  <c:v>0.1057</c:v>
                </c:pt>
                <c:pt idx="32">
                  <c:v>0.1056</c:v>
                </c:pt>
                <c:pt idx="33">
                  <c:v>0.1047</c:v>
                </c:pt>
                <c:pt idx="34">
                  <c:v>0.1026</c:v>
                </c:pt>
                <c:pt idx="35">
                  <c:v>0.0997</c:v>
                </c:pt>
                <c:pt idx="36">
                  <c:v>0.0993</c:v>
                </c:pt>
                <c:pt idx="37">
                  <c:v>0.0955</c:v>
                </c:pt>
                <c:pt idx="38">
                  <c:v>0.0927</c:v>
                </c:pt>
                <c:pt idx="39">
                  <c:v>0.0926</c:v>
                </c:pt>
                <c:pt idx="40">
                  <c:v>0.0898</c:v>
                </c:pt>
                <c:pt idx="41">
                  <c:v>0.0898</c:v>
                </c:pt>
                <c:pt idx="42">
                  <c:v>0.0878</c:v>
                </c:pt>
                <c:pt idx="43">
                  <c:v>0.0885</c:v>
                </c:pt>
                <c:pt idx="44">
                  <c:v>0.0865</c:v>
                </c:pt>
                <c:pt idx="45">
                  <c:v>0.0843</c:v>
                </c:pt>
                <c:pt idx="46">
                  <c:v>0.0855</c:v>
                </c:pt>
                <c:pt idx="47">
                  <c:v>0.0828</c:v>
                </c:pt>
                <c:pt idx="48">
                  <c:v>0.0818</c:v>
                </c:pt>
                <c:pt idx="49">
                  <c:v>0.0822</c:v>
                </c:pt>
                <c:pt idx="50">
                  <c:v>0.0811</c:v>
                </c:pt>
                <c:pt idx="51">
                  <c:v>0.0798</c:v>
                </c:pt>
                <c:pt idx="52">
                  <c:v>0.0794</c:v>
                </c:pt>
                <c:pt idx="53">
                  <c:v>0.078</c:v>
                </c:pt>
                <c:pt idx="54">
                  <c:v>0.0776</c:v>
                </c:pt>
                <c:pt idx="55">
                  <c:v>0.0768</c:v>
                </c:pt>
                <c:pt idx="56">
                  <c:v>0.0573</c:v>
                </c:pt>
                <c:pt idx="57">
                  <c:v>0.0514</c:v>
                </c:pt>
                <c:pt idx="58">
                  <c:v>0.0483</c:v>
                </c:pt>
                <c:pt idx="59">
                  <c:v>0.0468</c:v>
                </c:pt>
                <c:pt idx="60">
                  <c:v>0.0459</c:v>
                </c:pt>
                <c:pt idx="61">
                  <c:v>0.0454</c:v>
                </c:pt>
                <c:pt idx="62">
                  <c:v>0.043</c:v>
                </c:pt>
                <c:pt idx="63">
                  <c:v>0.045</c:v>
                </c:pt>
                <c:pt idx="64">
                  <c:v>0.0426</c:v>
                </c:pt>
                <c:pt idx="65">
                  <c:v>0.0433</c:v>
                </c:pt>
                <c:pt idx="66">
                  <c:v>0.0419</c:v>
                </c:pt>
                <c:pt idx="67">
                  <c:v>0.0421</c:v>
                </c:pt>
                <c:pt idx="68">
                  <c:v>0.0413</c:v>
                </c:pt>
                <c:pt idx="69">
                  <c:v>0.0414</c:v>
                </c:pt>
                <c:pt idx="70">
                  <c:v>0.0405</c:v>
                </c:pt>
                <c:pt idx="71">
                  <c:v>0.0412</c:v>
                </c:pt>
                <c:pt idx="72">
                  <c:v>0.0404</c:v>
                </c:pt>
                <c:pt idx="73">
                  <c:v>0.0403</c:v>
                </c:pt>
                <c:pt idx="74">
                  <c:v>0.0385</c:v>
                </c:pt>
                <c:pt idx="75">
                  <c:v>0.0383</c:v>
                </c:pt>
                <c:pt idx="76">
                  <c:v>0.0377</c:v>
                </c:pt>
                <c:pt idx="77">
                  <c:v>0.0379</c:v>
                </c:pt>
                <c:pt idx="78">
                  <c:v>0.038</c:v>
                </c:pt>
                <c:pt idx="79">
                  <c:v>0.0374</c:v>
                </c:pt>
                <c:pt idx="80">
                  <c:v>0.0382</c:v>
                </c:pt>
                <c:pt idx="81">
                  <c:v>0.0368</c:v>
                </c:pt>
                <c:pt idx="82">
                  <c:v>0.0372</c:v>
                </c:pt>
                <c:pt idx="83">
                  <c:v>0.0366</c:v>
                </c:pt>
                <c:pt idx="84">
                  <c:v>0.0364</c:v>
                </c:pt>
                <c:pt idx="85">
                  <c:v>0.0355</c:v>
                </c:pt>
                <c:pt idx="86">
                  <c:v>0.0364</c:v>
                </c:pt>
                <c:pt idx="87">
                  <c:v>0.0361</c:v>
                </c:pt>
                <c:pt idx="88">
                  <c:v>0.0355</c:v>
                </c:pt>
                <c:pt idx="89">
                  <c:v>0.0357</c:v>
                </c:pt>
                <c:pt idx="90">
                  <c:v>0.0359</c:v>
                </c:pt>
                <c:pt idx="91">
                  <c:v>0.0345</c:v>
                </c:pt>
                <c:pt idx="92">
                  <c:v>0.0353</c:v>
                </c:pt>
                <c:pt idx="93">
                  <c:v>0.0354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KL Loss (\eta=0.01)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Sheet1!$F$2:$F$116</c:f>
              <c:numCache>
                <c:formatCode>General</c:formatCode>
                <c:ptCount val="115"/>
                <c:pt idx="0">
                  <c:v>0.0997</c:v>
                </c:pt>
                <c:pt idx="1">
                  <c:v>0.1143</c:v>
                </c:pt>
                <c:pt idx="2">
                  <c:v>0.1076</c:v>
                </c:pt>
                <c:pt idx="3">
                  <c:v>0.0964</c:v>
                </c:pt>
                <c:pt idx="4">
                  <c:v>0.0871</c:v>
                </c:pt>
                <c:pt idx="5">
                  <c:v>0.0823</c:v>
                </c:pt>
                <c:pt idx="6">
                  <c:v>0.0768</c:v>
                </c:pt>
                <c:pt idx="7">
                  <c:v>0.0727</c:v>
                </c:pt>
                <c:pt idx="8">
                  <c:v>0.0698</c:v>
                </c:pt>
                <c:pt idx="9">
                  <c:v>0.0673</c:v>
                </c:pt>
                <c:pt idx="10">
                  <c:v>0.0645</c:v>
                </c:pt>
                <c:pt idx="11">
                  <c:v>0.0622</c:v>
                </c:pt>
                <c:pt idx="12">
                  <c:v>0.06</c:v>
                </c:pt>
                <c:pt idx="13">
                  <c:v>0.059</c:v>
                </c:pt>
                <c:pt idx="14">
                  <c:v>0.0578</c:v>
                </c:pt>
                <c:pt idx="15">
                  <c:v>0.0553</c:v>
                </c:pt>
                <c:pt idx="16">
                  <c:v>0.0539</c:v>
                </c:pt>
                <c:pt idx="17">
                  <c:v>0.0526</c:v>
                </c:pt>
                <c:pt idx="18">
                  <c:v>0.0515</c:v>
                </c:pt>
                <c:pt idx="19">
                  <c:v>0.0504</c:v>
                </c:pt>
                <c:pt idx="20">
                  <c:v>0.0488</c:v>
                </c:pt>
                <c:pt idx="21">
                  <c:v>0.0477</c:v>
                </c:pt>
                <c:pt idx="22">
                  <c:v>0.0469</c:v>
                </c:pt>
                <c:pt idx="23">
                  <c:v>0.0466</c:v>
                </c:pt>
                <c:pt idx="24">
                  <c:v>0.0451</c:v>
                </c:pt>
                <c:pt idx="25">
                  <c:v>0.0443</c:v>
                </c:pt>
                <c:pt idx="26">
                  <c:v>0.0444</c:v>
                </c:pt>
                <c:pt idx="27">
                  <c:v>0.0431</c:v>
                </c:pt>
                <c:pt idx="28">
                  <c:v>0.0426</c:v>
                </c:pt>
                <c:pt idx="29">
                  <c:v>0.0418</c:v>
                </c:pt>
                <c:pt idx="30">
                  <c:v>0.0407</c:v>
                </c:pt>
                <c:pt idx="31">
                  <c:v>0.0398</c:v>
                </c:pt>
                <c:pt idx="32">
                  <c:v>0.0406</c:v>
                </c:pt>
                <c:pt idx="33">
                  <c:v>0.0396</c:v>
                </c:pt>
                <c:pt idx="34">
                  <c:v>0.0393</c:v>
                </c:pt>
                <c:pt idx="35">
                  <c:v>0.0376</c:v>
                </c:pt>
                <c:pt idx="36">
                  <c:v>0.0373</c:v>
                </c:pt>
                <c:pt idx="37">
                  <c:v>0.0368</c:v>
                </c:pt>
                <c:pt idx="38">
                  <c:v>0.0365</c:v>
                </c:pt>
                <c:pt idx="39">
                  <c:v>0.036</c:v>
                </c:pt>
                <c:pt idx="40">
                  <c:v>0.0316</c:v>
                </c:pt>
                <c:pt idx="41">
                  <c:v>0.029</c:v>
                </c:pt>
                <c:pt idx="42">
                  <c:v>0.0279</c:v>
                </c:pt>
                <c:pt idx="43">
                  <c:v>0.0267</c:v>
                </c:pt>
                <c:pt idx="44">
                  <c:v>0.0261</c:v>
                </c:pt>
                <c:pt idx="45">
                  <c:v>0.025</c:v>
                </c:pt>
                <c:pt idx="46">
                  <c:v>0.0249</c:v>
                </c:pt>
                <c:pt idx="47">
                  <c:v>0.0247</c:v>
                </c:pt>
                <c:pt idx="48">
                  <c:v>0.0238</c:v>
                </c:pt>
                <c:pt idx="49">
                  <c:v>0.0241</c:v>
                </c:pt>
                <c:pt idx="50">
                  <c:v>0.0233</c:v>
                </c:pt>
                <c:pt idx="51">
                  <c:v>0.0231</c:v>
                </c:pt>
                <c:pt idx="52">
                  <c:v>0.0227</c:v>
                </c:pt>
                <c:pt idx="53">
                  <c:v>0.0226</c:v>
                </c:pt>
                <c:pt idx="54">
                  <c:v>0.022</c:v>
                </c:pt>
                <c:pt idx="55">
                  <c:v>0.022</c:v>
                </c:pt>
                <c:pt idx="56">
                  <c:v>0.0216</c:v>
                </c:pt>
                <c:pt idx="57">
                  <c:v>0.0214</c:v>
                </c:pt>
                <c:pt idx="58">
                  <c:v>0.0211</c:v>
                </c:pt>
                <c:pt idx="59">
                  <c:v>0.0207</c:v>
                </c:pt>
                <c:pt idx="60">
                  <c:v>0.0207</c:v>
                </c:pt>
                <c:pt idx="61">
                  <c:v>0.0202</c:v>
                </c:pt>
                <c:pt idx="62">
                  <c:v>0.0201</c:v>
                </c:pt>
                <c:pt idx="63">
                  <c:v>0.0196</c:v>
                </c:pt>
                <c:pt idx="64">
                  <c:v>0.0198</c:v>
                </c:pt>
                <c:pt idx="65">
                  <c:v>0.0193</c:v>
                </c:pt>
                <c:pt idx="66">
                  <c:v>0.0195</c:v>
                </c:pt>
                <c:pt idx="67">
                  <c:v>0.0193</c:v>
                </c:pt>
                <c:pt idx="68">
                  <c:v>0.0191</c:v>
                </c:pt>
                <c:pt idx="69">
                  <c:v>0.0189</c:v>
                </c:pt>
                <c:pt idx="70">
                  <c:v>0.0186</c:v>
                </c:pt>
                <c:pt idx="71">
                  <c:v>0.0188</c:v>
                </c:pt>
                <c:pt idx="72">
                  <c:v>0.0181</c:v>
                </c:pt>
                <c:pt idx="73">
                  <c:v>0.0183</c:v>
                </c:pt>
                <c:pt idx="74">
                  <c:v>0.0179</c:v>
                </c:pt>
                <c:pt idx="75">
                  <c:v>0.0179</c:v>
                </c:pt>
                <c:pt idx="76">
                  <c:v>0.0179</c:v>
                </c:pt>
                <c:pt idx="77">
                  <c:v>0.018</c:v>
                </c:pt>
                <c:pt idx="78">
                  <c:v>0.0177</c:v>
                </c:pt>
                <c:pt idx="79">
                  <c:v>0.0168</c:v>
                </c:pt>
                <c:pt idx="80">
                  <c:v>0.0158</c:v>
                </c:pt>
                <c:pt idx="81">
                  <c:v>0.0152</c:v>
                </c:pt>
                <c:pt idx="82">
                  <c:v>0.0151</c:v>
                </c:pt>
                <c:pt idx="83">
                  <c:v>0.015</c:v>
                </c:pt>
                <c:pt idx="84">
                  <c:v>0.0148</c:v>
                </c:pt>
                <c:pt idx="85">
                  <c:v>0.0147</c:v>
                </c:pt>
                <c:pt idx="86">
                  <c:v>0.0148</c:v>
                </c:pt>
                <c:pt idx="87">
                  <c:v>0.0144</c:v>
                </c:pt>
                <c:pt idx="88">
                  <c:v>0.0146</c:v>
                </c:pt>
                <c:pt idx="89">
                  <c:v>0.0143</c:v>
                </c:pt>
                <c:pt idx="90">
                  <c:v>0.014</c:v>
                </c:pt>
                <c:pt idx="91">
                  <c:v>0.0142</c:v>
                </c:pt>
                <c:pt idx="92">
                  <c:v>0.0138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6780864"/>
        <c:axId val="-1998272064"/>
      </c:lineChart>
      <c:catAx>
        <c:axId val="-2126780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8272064"/>
        <c:crosses val="autoZero"/>
        <c:auto val="1"/>
        <c:lblAlgn val="ctr"/>
        <c:lblOffset val="100"/>
        <c:noMultiLvlLbl val="0"/>
      </c:catAx>
      <c:valAx>
        <c:axId val="-199827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78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795606069314328"/>
          <c:w val="1.0"/>
          <c:h val="0.1897953905396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Study of Different Priors on CIFAR10/iSUN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self-max clip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96.0</c:v>
                </c:pt>
                <c:pt idx="1">
                  <c:v>96.0</c:v>
                </c:pt>
                <c:pt idx="2">
                  <c:v>95.0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label-max clip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98.0</c:v>
                </c:pt>
                <c:pt idx="1">
                  <c:v>98.4</c:v>
                </c:pt>
                <c:pt idx="2">
                  <c:v>97.0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clip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71.9</c:v>
                </c:pt>
                <c:pt idx="1">
                  <c:v>61.1</c:v>
                </c:pt>
                <c:pt idx="2">
                  <c:v>80.0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prior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65.0</c:v>
                </c:pt>
                <c:pt idx="1">
                  <c:v>61.0</c:v>
                </c:pt>
                <c:pt idx="2">
                  <c:v>73.0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06077168"/>
        <c:axId val="-2002679008"/>
      </c:barChart>
      <c:catAx>
        <c:axId val="-200607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2679008"/>
        <c:crosses val="autoZero"/>
        <c:auto val="1"/>
        <c:lblAlgn val="ctr"/>
        <c:lblOffset val="100"/>
        <c:noMultiLvlLbl val="0"/>
      </c:catAx>
      <c:valAx>
        <c:axId val="-200267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607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Study of Different Priors on CIFAR10/LSUN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self-max clip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95.0</c:v>
                </c:pt>
                <c:pt idx="1">
                  <c:v>96.0</c:v>
                </c:pt>
                <c:pt idx="2">
                  <c:v>95.0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label-max clip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98.0</c:v>
                </c:pt>
                <c:pt idx="1">
                  <c:v>98.4</c:v>
                </c:pt>
                <c:pt idx="2">
                  <c:v>98.0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clip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73.0</c:v>
                </c:pt>
                <c:pt idx="1">
                  <c:v>60.0</c:v>
                </c:pt>
                <c:pt idx="2">
                  <c:v>82.0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prior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65.0</c:v>
                </c:pt>
                <c:pt idx="1">
                  <c:v>55.0</c:v>
                </c:pt>
                <c:pt idx="2">
                  <c:v>77.0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06226672"/>
        <c:axId val="-2072288416"/>
      </c:barChart>
      <c:catAx>
        <c:axId val="-200622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2288416"/>
        <c:crosses val="autoZero"/>
        <c:auto val="1"/>
        <c:lblAlgn val="ctr"/>
        <c:lblOffset val="100"/>
        <c:noMultiLvlLbl val="0"/>
      </c:catAx>
      <c:valAx>
        <c:axId val="-207228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622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Ablation experiments on CIFAR10/iSUN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Dirichlet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 In</c:v>
                </c:pt>
                <c:pt idx="2">
                  <c:v>AUPR Out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94.8</c:v>
                </c:pt>
                <c:pt idx="1">
                  <c:v>96.0</c:v>
                </c:pt>
                <c:pt idx="2">
                  <c:v>93.3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Dirichlet + Perturb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 In</c:v>
                </c:pt>
                <c:pt idx="2">
                  <c:v>AUPR Out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97.3</c:v>
                </c:pt>
                <c:pt idx="1">
                  <c:v>97.7</c:v>
                </c:pt>
                <c:pt idx="2">
                  <c:v>96.4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Dirichlet + Smooth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 In</c:v>
                </c:pt>
                <c:pt idx="2">
                  <c:v>AUPR Out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97.4</c:v>
                </c:pt>
                <c:pt idx="1">
                  <c:v>97.9</c:v>
                </c:pt>
                <c:pt idx="2">
                  <c:v>96.8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Dirichlet + Perturb + Smooth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 In</c:v>
                </c:pt>
                <c:pt idx="2">
                  <c:v>AUPR Out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98.0</c:v>
                </c:pt>
                <c:pt idx="1">
                  <c:v>98.4</c:v>
                </c:pt>
                <c:pt idx="2">
                  <c:v>97.7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97120784"/>
        <c:axId val="-1996719792"/>
      </c:barChart>
      <c:catAx>
        <c:axId val="-199712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6719792"/>
        <c:crosses val="autoZero"/>
        <c:auto val="1"/>
        <c:lblAlgn val="ctr"/>
        <c:lblOffset val="100"/>
        <c:noMultiLvlLbl val="0"/>
      </c:catAx>
      <c:valAx>
        <c:axId val="-199671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712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Ablation experiments on CIFAR10/LSUN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Dirichlet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 In</c:v>
                </c:pt>
                <c:pt idx="2">
                  <c:v>AUPR Out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94.8</c:v>
                </c:pt>
                <c:pt idx="1">
                  <c:v>96.0</c:v>
                </c:pt>
                <c:pt idx="2">
                  <c:v>93.3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Dirichlet + Perturb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 In</c:v>
                </c:pt>
                <c:pt idx="2">
                  <c:v>AUPR Out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97.3</c:v>
                </c:pt>
                <c:pt idx="1">
                  <c:v>97.7</c:v>
                </c:pt>
                <c:pt idx="2">
                  <c:v>96.4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Dirichlet + Smooth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 In</c:v>
                </c:pt>
                <c:pt idx="2">
                  <c:v>AUPR Out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97.4</c:v>
                </c:pt>
                <c:pt idx="1">
                  <c:v>97.9</c:v>
                </c:pt>
                <c:pt idx="2">
                  <c:v>96.8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Dirichlet + Perturb + Smooth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 In</c:v>
                </c:pt>
                <c:pt idx="2">
                  <c:v>AUPR Out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98.0</c:v>
                </c:pt>
                <c:pt idx="1">
                  <c:v>98.4</c:v>
                </c:pt>
                <c:pt idx="2">
                  <c:v>97.7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27542944"/>
        <c:axId val="-1998203392"/>
      </c:barChart>
      <c:catAx>
        <c:axId val="-212754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8203392"/>
        <c:crosses val="autoZero"/>
        <c:auto val="1"/>
        <c:lblAlgn val="ctr"/>
        <c:lblOffset val="100"/>
        <c:noMultiLvlLbl val="0"/>
      </c:catAx>
      <c:valAx>
        <c:axId val="-199820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54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 Smoothing functions on CIFAR10/LSUN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97.4</c:v>
                </c:pt>
                <c:pt idx="1">
                  <c:v>97.7</c:v>
                </c:pt>
                <c:pt idx="2">
                  <c:v>97.1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97.6</c:v>
                </c:pt>
                <c:pt idx="1">
                  <c:v>97.9</c:v>
                </c:pt>
                <c:pt idx="2">
                  <c:v>97.3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relu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95.3</c:v>
                </c:pt>
                <c:pt idx="1">
                  <c:v>95.3</c:v>
                </c:pt>
                <c:pt idx="2">
                  <c:v>93.8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log-ratio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97.0</c:v>
                </c:pt>
                <c:pt idx="1">
                  <c:v>97.5</c:v>
                </c:pt>
                <c:pt idx="2">
                  <c:v>96.1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sigmoid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91.5</c:v>
                </c:pt>
                <c:pt idx="1">
                  <c:v>91.6</c:v>
                </c:pt>
                <c:pt idx="2">
                  <c:v>91.7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softsign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90.8</c:v>
                </c:pt>
                <c:pt idx="1">
                  <c:v>91.1</c:v>
                </c:pt>
                <c:pt idx="2">
                  <c:v>90.8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1234048"/>
        <c:axId val="1812395344"/>
      </c:barChart>
      <c:catAx>
        <c:axId val="181123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395344"/>
        <c:crosses val="autoZero"/>
        <c:auto val="1"/>
        <c:lblAlgn val="ctr"/>
        <c:lblOffset val="100"/>
        <c:noMultiLvlLbl val="0"/>
      </c:catAx>
      <c:valAx>
        <c:axId val="181239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23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 Smoothing functions on CIFAR10/iSUN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97.4</c:v>
                </c:pt>
                <c:pt idx="1">
                  <c:v>97.9</c:v>
                </c:pt>
                <c:pt idx="2">
                  <c:v>96.8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97.5</c:v>
                </c:pt>
                <c:pt idx="1">
                  <c:v>97.9</c:v>
                </c:pt>
                <c:pt idx="2">
                  <c:v>97.0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relu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95.3</c:v>
                </c:pt>
                <c:pt idx="1">
                  <c:v>95.9</c:v>
                </c:pt>
                <c:pt idx="2">
                  <c:v>93.3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log-ratio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97.0</c:v>
                </c:pt>
                <c:pt idx="1">
                  <c:v>97.7</c:v>
                </c:pt>
                <c:pt idx="2">
                  <c:v>95.8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sigmoid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AUROC</c:v>
                </c:pt>
                <c:pt idx="1">
                  <c:v>AUPR-IN</c:v>
                </c:pt>
                <c:pt idx="2">
                  <c:v>AUPR-OUT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91.7</c:v>
                </c:pt>
                <c:pt idx="1">
                  <c:v>92.5</c:v>
                </c:pt>
                <c:pt idx="2">
                  <c:v>91.0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5247968"/>
        <c:axId val="1845082368"/>
      </c:barChart>
      <c:catAx>
        <c:axId val="184524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082368"/>
        <c:crosses val="autoZero"/>
        <c:auto val="1"/>
        <c:lblAlgn val="ctr"/>
        <c:lblOffset val="100"/>
        <c:noMultiLvlLbl val="0"/>
      </c:catAx>
      <c:valAx>
        <c:axId val="184508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24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0B365-07D3-1C4C-AC32-ED2D6D7A41E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FF911-4D4F-BD43-BC55-EBFFEAC60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FF911-4D4F-BD43-BC55-EBFFEAC60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FF911-4D4F-BD43-BC55-EBFFEAC60B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ODIN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Wenhu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786219"/>
            <a:ext cx="5854700" cy="438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786219"/>
            <a:ext cx="5854700" cy="438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84" y="5656521"/>
            <a:ext cx="4945811" cy="37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1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401827"/>
              </p:ext>
            </p:extLst>
          </p:nvPr>
        </p:nvGraphicFramePr>
        <p:xfrm>
          <a:off x="26842" y="1844752"/>
          <a:ext cx="5012991" cy="2855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768477"/>
              </p:ext>
            </p:extLst>
          </p:nvPr>
        </p:nvGraphicFramePr>
        <p:xfrm>
          <a:off x="5039833" y="1836776"/>
          <a:ext cx="6003850" cy="3006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251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67700"/>
              </p:ext>
            </p:extLst>
          </p:nvPr>
        </p:nvGraphicFramePr>
        <p:xfrm>
          <a:off x="9505507" y="1214603"/>
          <a:ext cx="4316819" cy="3727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605"/>
                <a:gridCol w="1616148"/>
                <a:gridCol w="1850066"/>
              </a:tblGrid>
              <a:tr h="78812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\eta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Classification</a:t>
                      </a:r>
                    </a:p>
                    <a:p>
                      <a:r>
                        <a:rPr lang="en-US" sz="1800" dirty="0" smtClean="0"/>
                        <a:t>accuracy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FPR  at (TPR=0.95)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93.8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0.45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6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0.001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94.8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0.26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0.01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94.4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94.1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0.28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93.4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0.29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88.7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0.42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16711"/>
              </p:ext>
            </p:extLst>
          </p:nvPr>
        </p:nvGraphicFramePr>
        <p:xfrm>
          <a:off x="-2041453" y="1214604"/>
          <a:ext cx="10930271" cy="372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9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468735"/>
              </p:ext>
            </p:extLst>
          </p:nvPr>
        </p:nvGraphicFramePr>
        <p:xfrm>
          <a:off x="-4841728" y="2540543"/>
          <a:ext cx="9732704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499986"/>
              </p:ext>
            </p:extLst>
          </p:nvPr>
        </p:nvGraphicFramePr>
        <p:xfrm>
          <a:off x="4890976" y="2540543"/>
          <a:ext cx="9732704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59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Ablations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507030"/>
              </p:ext>
            </p:extLst>
          </p:nvPr>
        </p:nvGraphicFramePr>
        <p:xfrm>
          <a:off x="-4544016" y="3676248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006918"/>
              </p:ext>
            </p:extLst>
          </p:nvPr>
        </p:nvGraphicFramePr>
        <p:xfrm>
          <a:off x="5514384" y="3676248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413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83374"/>
              </p:ext>
            </p:extLst>
          </p:nvPr>
        </p:nvGraphicFramePr>
        <p:xfrm>
          <a:off x="5312192" y="2093976"/>
          <a:ext cx="7878028" cy="4100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192819"/>
              </p:ext>
            </p:extLst>
          </p:nvPr>
        </p:nvGraphicFramePr>
        <p:xfrm>
          <a:off x="-1920240" y="2093976"/>
          <a:ext cx="7232432" cy="4100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131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69408"/>
              </p:ext>
            </p:extLst>
          </p:nvPr>
        </p:nvGraphicFramePr>
        <p:xfrm>
          <a:off x="1069848" y="1610537"/>
          <a:ext cx="100584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Atis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Basline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Finetune</a:t>
                      </a:r>
                      <a:r>
                        <a:rPr lang="en-US" baseline="0" dirty="0" smtClean="0"/>
                        <a:t>, use T=1000, eps=0.0001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---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Val: 0.67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Finetune</a:t>
                      </a:r>
                      <a:r>
                        <a:rPr lang="en-US" baseline="0" dirty="0" smtClean="0"/>
                        <a:t> T, eps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</a:t>
                      </a:r>
                      <a:r>
                        <a:rPr lang="pl-PL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</a:t>
                      </a:r>
                      <a:r>
                        <a:rPr lang="nb-NO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</a:t>
                      </a:r>
                      <a:r>
                        <a:rPr lang="nb-NO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</a:t>
                      </a:r>
                      <a:r>
                        <a:rPr lang="nb-NO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Baseline</a:t>
                      </a:r>
                    </a:p>
                    <a:p>
                      <a:r>
                        <a:rPr lang="en-US" altLang="zh-CN" dirty="0" smtClean="0"/>
                        <a:t>Adversarial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Train: </a:t>
                      </a:r>
                      <a:r>
                        <a:rPr lang="is-IS" dirty="0" smtClean="0"/>
                        <a:t>0.324970388143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</a:t>
                      </a:r>
                      <a:r>
                        <a:rPr lang="is-IS" dirty="0" smtClean="0"/>
                        <a:t>0.498643635112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Baseline</a:t>
                      </a:r>
                    </a:p>
                    <a:p>
                      <a:r>
                        <a:rPr lang="en-US" altLang="zh-CN" dirty="0" smtClean="0"/>
                        <a:t>Adversarial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Finetune</a:t>
                      </a:r>
                      <a:r>
                        <a:rPr lang="en-US" baseline="0" dirty="0" smtClean="0"/>
                        <a:t> T, eps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Train: </a:t>
                      </a:r>
                      <a:r>
                        <a:rPr lang="is-IS" dirty="0" smtClean="0"/>
                        <a:t>0.273022351528</a:t>
                      </a:r>
                      <a:endParaRPr lang="en-US" dirty="0" smtClean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</a:t>
                      </a:r>
                      <a:r>
                        <a:rPr lang="is-IS" dirty="0" smtClean="0"/>
                        <a:t>0.439023200479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9848" y="5433237"/>
            <a:ext cx="99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assume there exists some out-of-distribution available data and use it for </a:t>
            </a:r>
            <a:r>
              <a:rPr lang="en-US" dirty="0" err="1" smtClean="0"/>
              <a:t>finetunning</a:t>
            </a:r>
            <a:r>
              <a:rPr lang="en-US" dirty="0" smtClean="0"/>
              <a:t> the</a:t>
            </a:r>
          </a:p>
          <a:p>
            <a:r>
              <a:rPr lang="en-US" dirty="0" err="1" smtClean="0"/>
              <a:t>Hyperparameters</a:t>
            </a:r>
            <a:r>
              <a:rPr lang="en-US" dirty="0" smtClean="0"/>
              <a:t> (</a:t>
            </a:r>
            <a:r>
              <a:rPr lang="en-US" dirty="0" err="1" smtClean="0"/>
              <a:t>termperature</a:t>
            </a:r>
            <a:r>
              <a:rPr lang="en-US" dirty="0" smtClean="0"/>
              <a:t> and epsilons)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4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-detection 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inp</a:t>
            </a:r>
            <a:r>
              <a:rPr lang="en-US" dirty="0" smtClean="0"/>
              <a:t>-preprocessing)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616086"/>
              </p:ext>
            </p:extLst>
          </p:nvPr>
        </p:nvGraphicFramePr>
        <p:xfrm>
          <a:off x="-209223" y="2093976"/>
          <a:ext cx="12616542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20"/>
                <a:gridCol w="1292494"/>
                <a:gridCol w="1450195"/>
                <a:gridCol w="1578813"/>
                <a:gridCol w="1809699"/>
                <a:gridCol w="1711626"/>
                <a:gridCol w="1673766"/>
                <a:gridCol w="1660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OOD-Dataset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</a:p>
                    <a:p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TPR=0.95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96240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VGG13</a:t>
                      </a:r>
                    </a:p>
                    <a:p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91.5</a:t>
                      </a:r>
                      <a:endParaRPr lang="en-US" dirty="0"/>
                    </a:p>
                  </a:txBody>
                  <a:tcPr/>
                </a:tc>
              </a:tr>
              <a:tr h="502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Baseline-Entropy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93.1</a:t>
                      </a:r>
                      <a:endParaRPr lang="en-US" dirty="0"/>
                    </a:p>
                  </a:txBody>
                  <a:tcPr/>
                </a:tc>
              </a:tr>
              <a:tr h="35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</a:t>
                      </a:r>
                      <a:endParaRPr lang="en-US" dirty="0"/>
                    </a:p>
                  </a:txBody>
                  <a:tcPr/>
                </a:tc>
              </a:tr>
              <a:tr h="143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93.2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Baseline/</a:t>
                      </a:r>
                    </a:p>
                    <a:p>
                      <a:r>
                        <a:rPr lang="en-US" dirty="0" err="1" smtClean="0"/>
                        <a:t>Dirichlet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41.9/28.3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11.5/13.1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94.0/94.2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95.1/94.5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92.2/93.6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Baseline/</a:t>
                      </a:r>
                    </a:p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43.8/35.9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12.0/13.7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93.5/93.2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94.6/93.8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91.7/92.0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VGG13</a:t>
                      </a:r>
                    </a:p>
                    <a:p>
                      <a:r>
                        <a:rPr lang="en-US" dirty="0" smtClean="0"/>
                        <a:t>SVHN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Baseline/</a:t>
                      </a:r>
                    </a:p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10.0/4.3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6.0/3.9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98.0/98.9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99.3/99.6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93.7/97.6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Baseline/</a:t>
                      </a:r>
                    </a:p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9.4/9.2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5.7/5.4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98.1/98.5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99.3/99.4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94.3/96.9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Baseline/</a:t>
                      </a:r>
                    </a:p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11.4/13.18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6.2/7.4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97.8/97.9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99.2/99.2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93.7/95.7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12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ablation </a:t>
            </a:r>
            <a:r>
              <a:rPr lang="en-US" smtClean="0"/>
              <a:t>With entropy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587491"/>
              </p:ext>
            </p:extLst>
          </p:nvPr>
        </p:nvGraphicFramePr>
        <p:xfrm>
          <a:off x="509306" y="2262414"/>
          <a:ext cx="1117948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80"/>
                <a:gridCol w="1185165"/>
                <a:gridCol w="830838"/>
                <a:gridCol w="1906038"/>
                <a:gridCol w="1519233"/>
                <a:gridCol w="1388449"/>
                <a:gridCol w="1931209"/>
                <a:gridCol w="18931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</a:p>
                    <a:p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TPR=0.95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0.876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Semantic</a:t>
                      </a:r>
                      <a:r>
                        <a:rPr lang="en-US" baseline="0" dirty="0" smtClean="0"/>
                        <a:t> Label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8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89789"/>
              </p:ext>
            </p:extLst>
          </p:nvPr>
        </p:nvGraphicFramePr>
        <p:xfrm>
          <a:off x="500063" y="1694276"/>
          <a:ext cx="11444153" cy="1144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25"/>
                <a:gridCol w="1625235"/>
                <a:gridCol w="1216994"/>
                <a:gridCol w="1503903"/>
                <a:gridCol w="1460810"/>
                <a:gridCol w="1505415"/>
                <a:gridCol w="1319909"/>
                <a:gridCol w="1505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OOD-Dataset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</a:p>
                    <a:p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TPR=0.95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96240">
                <a:tc rowSpan="12">
                  <a:txBody>
                    <a:bodyPr/>
                    <a:lstStyle/>
                    <a:p>
                      <a:r>
                        <a:rPr lang="en-US" dirty="0" smtClean="0"/>
                        <a:t>VGG13</a:t>
                      </a:r>
                    </a:p>
                    <a:p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91.5</a:t>
                      </a:r>
                      <a:endParaRPr lang="en-US" dirty="0"/>
                    </a:p>
                  </a:txBody>
                  <a:tcPr/>
                </a:tc>
              </a:tr>
              <a:tr h="35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</a:t>
                      </a:r>
                      <a:endParaRPr lang="en-US" dirty="0"/>
                    </a:p>
                  </a:txBody>
                  <a:tcPr/>
                </a:tc>
              </a:tr>
              <a:tr h="35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</a:t>
                      </a:r>
                      <a:endParaRPr lang="en-US" dirty="0"/>
                    </a:p>
                  </a:txBody>
                  <a:tcPr/>
                </a:tc>
              </a:tr>
              <a:tr h="143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98.3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12">
                  <a:txBody>
                    <a:bodyPr/>
                    <a:lstStyle/>
                    <a:p>
                      <a:r>
                        <a:rPr lang="en-US" dirty="0" smtClean="0"/>
                        <a:t>VGG13</a:t>
                      </a:r>
                    </a:p>
                    <a:p>
                      <a:r>
                        <a:rPr lang="en-US" dirty="0" smtClean="0"/>
                        <a:t>SVHN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78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096859"/>
              </p:ext>
            </p:extLst>
          </p:nvPr>
        </p:nvGraphicFramePr>
        <p:xfrm>
          <a:off x="-1807537" y="1843086"/>
          <a:ext cx="13783820" cy="1093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4273"/>
                <a:gridCol w="1859710"/>
                <a:gridCol w="1540066"/>
                <a:gridCol w="1835914"/>
                <a:gridCol w="1783308"/>
                <a:gridCol w="1837760"/>
                <a:gridCol w="1543420"/>
                <a:gridCol w="1719369"/>
              </a:tblGrid>
              <a:tr h="871964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OOD-</a:t>
                      </a:r>
                    </a:p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</a:p>
                    <a:p>
                      <a:r>
                        <a:rPr lang="en-US" baseline="0" dirty="0" smtClean="0"/>
                        <a:t>(TPR=0.95)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</a:t>
                      </a:r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 rowSpan="12">
                  <a:txBody>
                    <a:bodyPr/>
                    <a:lstStyle/>
                    <a:p>
                      <a:r>
                        <a:rPr lang="en-US" dirty="0" smtClean="0"/>
                        <a:t>ResNet18</a:t>
                      </a:r>
                    </a:p>
                    <a:p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92.4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95.0</a:t>
                      </a:r>
                      <a:endParaRPr lang="en-US" dirty="0"/>
                    </a:p>
                  </a:txBody>
                  <a:tcPr/>
                </a:tc>
              </a:tr>
              <a:tr h="35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94.3</a:t>
                      </a:r>
                      <a:endParaRPr lang="en-US" dirty="0"/>
                    </a:p>
                  </a:txBody>
                  <a:tcPr/>
                </a:tc>
              </a:tr>
              <a:tr h="143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8.4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97.1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97.4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96.8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LSUN-</a:t>
                      </a:r>
                    </a:p>
                    <a:p>
                      <a:pPr algn="l"/>
                      <a:r>
                        <a:rPr lang="en-US" dirty="0" smtClean="0"/>
                        <a:t>resized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Tiny-</a:t>
                      </a:r>
                    </a:p>
                    <a:p>
                      <a:pPr algn="l"/>
                      <a:r>
                        <a:rPr lang="en-US" dirty="0" smtClean="0"/>
                        <a:t>ImageNet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 err="1" smtClean="0"/>
                        <a:t>WideResNet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CIFAR100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LSUN-</a:t>
                      </a:r>
                    </a:p>
                    <a:p>
                      <a:pPr algn="l"/>
                      <a:r>
                        <a:rPr lang="en-US" dirty="0" smtClean="0"/>
                        <a:t>resized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9">
                  <a:txBody>
                    <a:bodyPr/>
                    <a:lstStyle/>
                    <a:p>
                      <a:r>
                        <a:rPr lang="en-US" dirty="0" err="1" smtClean="0"/>
                        <a:t>WideResNet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SVHN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LSUN-</a:t>
                      </a:r>
                    </a:p>
                    <a:p>
                      <a:pPr algn="l"/>
                      <a:r>
                        <a:rPr lang="en-US" dirty="0" smtClean="0"/>
                        <a:t>resized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Tiny-</a:t>
                      </a:r>
                    </a:p>
                    <a:p>
                      <a:pPr algn="l"/>
                      <a:r>
                        <a:rPr lang="en-US" dirty="0" smtClean="0"/>
                        <a:t>ImageNet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56963" r="8166" b="14263"/>
          <a:stretch/>
        </p:blipFill>
        <p:spPr>
          <a:xfrm>
            <a:off x="7027402" y="1887315"/>
            <a:ext cx="3066900" cy="78638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45000" y="6590933"/>
            <a:ext cx="2118731" cy="323907"/>
            <a:chOff x="2475571" y="2642839"/>
            <a:chExt cx="2118731" cy="367990"/>
          </a:xfrm>
        </p:grpSpPr>
        <p:sp>
          <p:nvSpPr>
            <p:cNvPr id="12" name="Oval 11"/>
            <p:cNvSpPr/>
            <p:nvPr/>
          </p:nvSpPr>
          <p:spPr>
            <a:xfrm>
              <a:off x="257593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0711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3829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6947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0065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75571" y="2642839"/>
              <a:ext cx="2118731" cy="3679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4995" y="7351419"/>
            <a:ext cx="2118731" cy="323907"/>
            <a:chOff x="2475571" y="2642839"/>
            <a:chExt cx="2118731" cy="367990"/>
          </a:xfrm>
        </p:grpSpPr>
        <p:sp>
          <p:nvSpPr>
            <p:cNvPr id="19" name="Oval 18"/>
            <p:cNvSpPr/>
            <p:nvPr/>
          </p:nvSpPr>
          <p:spPr>
            <a:xfrm>
              <a:off x="257593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0711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3829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86947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0065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475571" y="2642839"/>
              <a:ext cx="2118731" cy="3679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stCxn id="24" idx="0"/>
            <a:endCxn id="17" idx="2"/>
          </p:cNvCxnSpPr>
          <p:nvPr/>
        </p:nvCxnSpPr>
        <p:spPr>
          <a:xfrm flipV="1">
            <a:off x="5804361" y="6914840"/>
            <a:ext cx="5" cy="4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96" idx="2"/>
          </p:cNvCxnSpPr>
          <p:nvPr/>
        </p:nvCxnSpPr>
        <p:spPr>
          <a:xfrm flipH="1" flipV="1">
            <a:off x="5802283" y="6040883"/>
            <a:ext cx="2083" cy="55005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954912" y="6969643"/>
                <a:ext cx="283154" cy="243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12" y="6969643"/>
                <a:ext cx="283154" cy="243816"/>
              </a:xfrm>
              <a:prstGeom prst="rect">
                <a:avLst/>
              </a:prstGeom>
              <a:blipFill rotWithShape="0">
                <a:blip r:embed="rId3"/>
                <a:stretch>
                  <a:fillRect l="-17391" r="-65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963384" y="6172975"/>
                <a:ext cx="302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84" y="6172975"/>
                <a:ext cx="30258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000" r="-2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683377" y="5351116"/>
            <a:ext cx="823944" cy="221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ea typeface="Rockwell Extra Bold" charset="0"/>
                <a:cs typeface="Rockwell Extra Bold" charset="0"/>
              </a:rPr>
              <a:t>Stochastic</a:t>
            </a:r>
            <a:endParaRPr lang="en-US" sz="1400" dirty="0">
              <a:ea typeface="Rockwell Extra Bold" charset="0"/>
              <a:cs typeface="Rockwell Extra Bold" charset="0"/>
            </a:endParaRPr>
          </a:p>
        </p:txBody>
      </p:sp>
      <p:cxnSp>
        <p:nvCxnSpPr>
          <p:cNvPr id="51" name="Straight Arrow Connector 50"/>
          <p:cNvCxnSpPr>
            <a:stCxn id="96" idx="0"/>
            <a:endCxn id="56" idx="2"/>
          </p:cNvCxnSpPr>
          <p:nvPr/>
        </p:nvCxnSpPr>
        <p:spPr>
          <a:xfrm flipV="1">
            <a:off x="5802283" y="5204764"/>
            <a:ext cx="719" cy="5122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743636" y="4880857"/>
            <a:ext cx="2118731" cy="323907"/>
            <a:chOff x="2466768" y="1835305"/>
            <a:chExt cx="2126167" cy="367990"/>
          </a:xfrm>
        </p:grpSpPr>
        <p:grpSp>
          <p:nvGrpSpPr>
            <p:cNvPr id="55" name="Group 54"/>
            <p:cNvGrpSpPr/>
            <p:nvPr/>
          </p:nvGrpSpPr>
          <p:grpSpPr>
            <a:xfrm>
              <a:off x="2542470" y="1935203"/>
              <a:ext cx="1925442" cy="178420"/>
              <a:chOff x="2575932" y="2743200"/>
              <a:chExt cx="1925442" cy="178420"/>
            </a:xfrm>
            <a:noFill/>
          </p:grpSpPr>
          <p:sp>
            <p:nvSpPr>
              <p:cNvPr id="57" name="Oval 56"/>
              <p:cNvSpPr/>
              <p:nvPr/>
            </p:nvSpPr>
            <p:spPr>
              <a:xfrm>
                <a:off x="2575932" y="2743200"/>
                <a:ext cx="200722" cy="1784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7112" y="2743200"/>
                <a:ext cx="200722" cy="1784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438292" y="2743200"/>
                <a:ext cx="200722" cy="1784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869472" y="2743200"/>
                <a:ext cx="200722" cy="1784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300652" y="2743200"/>
                <a:ext cx="200722" cy="1784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ounded Rectangle 55"/>
            <p:cNvSpPr/>
            <p:nvPr/>
          </p:nvSpPr>
          <p:spPr>
            <a:xfrm>
              <a:off x="2466768" y="1835305"/>
              <a:ext cx="2126167" cy="36799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7015717" y="4923536"/>
                <a:ext cx="173894" cy="23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17" y="4923536"/>
                <a:ext cx="173894" cy="238547"/>
              </a:xfrm>
              <a:prstGeom prst="rect">
                <a:avLst/>
              </a:prstGeom>
              <a:blipFill rotWithShape="0">
                <a:blip r:embed="rId5"/>
                <a:stretch>
                  <a:fillRect l="-17857" r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7050511" y="7356496"/>
                <a:ext cx="188128" cy="243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11" y="7356496"/>
                <a:ext cx="188128" cy="243816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1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7001138" y="6621158"/>
                <a:ext cx="275845" cy="243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38" y="6621158"/>
                <a:ext cx="275845" cy="243816"/>
              </a:xfrm>
              <a:prstGeom prst="rect">
                <a:avLst/>
              </a:prstGeom>
              <a:blipFill rotWithShape="0">
                <a:blip r:embed="rId7"/>
                <a:stretch>
                  <a:fillRect l="-8696" r="-65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7008574" y="5754145"/>
                <a:ext cx="202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74" y="5754145"/>
                <a:ext cx="2025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4446803" y="6193271"/>
            <a:ext cx="1258165" cy="270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Deterministic</a:t>
            </a:r>
            <a:endParaRPr lang="en-US" sz="14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4439593" y="6998394"/>
            <a:ext cx="1258165" cy="270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Deterministic</a:t>
            </a:r>
            <a:endParaRPr lang="en-US" sz="1400" i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4742917" y="5716976"/>
            <a:ext cx="2118731" cy="323907"/>
            <a:chOff x="2475571" y="2642839"/>
            <a:chExt cx="2118731" cy="367990"/>
          </a:xfrm>
        </p:grpSpPr>
        <p:sp>
          <p:nvSpPr>
            <p:cNvPr id="91" name="Oval 90"/>
            <p:cNvSpPr/>
            <p:nvPr/>
          </p:nvSpPr>
          <p:spPr>
            <a:xfrm>
              <a:off x="257593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00711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43829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86947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30065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475571" y="2642839"/>
              <a:ext cx="2118731" cy="3679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85"/>
          <p:cNvSpPr/>
          <p:nvPr/>
        </p:nvSpPr>
        <p:spPr>
          <a:xfrm>
            <a:off x="5698855" y="4383310"/>
            <a:ext cx="200020" cy="157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112239" y="4250781"/>
                <a:ext cx="191526" cy="284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39" y="4250781"/>
                <a:ext cx="191526" cy="284798"/>
              </a:xfrm>
              <a:prstGeom prst="rect">
                <a:avLst/>
              </a:prstGeom>
              <a:blipFill rotWithShape="0">
                <a:blip r:embed="rId9"/>
                <a:stretch>
                  <a:fillRect l="-29032" r="-25806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57" idx="7"/>
            <a:endCxn id="86" idx="3"/>
          </p:cNvCxnSpPr>
          <p:nvPr/>
        </p:nvCxnSpPr>
        <p:spPr>
          <a:xfrm flipV="1">
            <a:off x="4989801" y="4517357"/>
            <a:ext cx="738346" cy="47443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1" idx="1"/>
            <a:endCxn id="86" idx="5"/>
          </p:cNvCxnSpPr>
          <p:nvPr/>
        </p:nvCxnSpPr>
        <p:spPr>
          <a:xfrm flipH="1" flipV="1">
            <a:off x="5869583" y="4517357"/>
            <a:ext cx="697470" cy="47443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/>
              <p:cNvSpPr/>
              <p:nvPr/>
            </p:nvSpPr>
            <p:spPr>
              <a:xfrm>
                <a:off x="5895043" y="5273858"/>
                <a:ext cx="700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43" y="5273858"/>
                <a:ext cx="70025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7371968" y="2700658"/>
            <a:ext cx="237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Uncertainty Increase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36361" y="2700658"/>
            <a:ext cx="1900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Entropy Increase</a:t>
            </a:r>
            <a:endParaRPr lang="en-US" i="1" dirty="0"/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3784905" y="3108627"/>
            <a:ext cx="5760720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-1106718" y="-198631"/>
            <a:ext cx="2118731" cy="323907"/>
            <a:chOff x="2475571" y="2642839"/>
            <a:chExt cx="2118731" cy="367990"/>
          </a:xfrm>
        </p:grpSpPr>
        <p:sp>
          <p:nvSpPr>
            <p:cNvPr id="70" name="Oval 69"/>
            <p:cNvSpPr/>
            <p:nvPr/>
          </p:nvSpPr>
          <p:spPr>
            <a:xfrm>
              <a:off x="257593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00711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3829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86947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300652" y="2743200"/>
              <a:ext cx="200722" cy="178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5571" y="2642839"/>
              <a:ext cx="2118731" cy="3679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-47352" y="-635210"/>
            <a:ext cx="5" cy="4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03199" y="-580407"/>
                <a:ext cx="283154" cy="243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9" y="-580407"/>
                <a:ext cx="283154" cy="243816"/>
              </a:xfrm>
              <a:prstGeom prst="rect">
                <a:avLst/>
              </a:prstGeom>
              <a:blipFill rotWithShape="0">
                <a:blip r:embed="rId11"/>
                <a:stretch>
                  <a:fillRect l="-17391" r="-6522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V="1">
            <a:off x="2571471" y="42253"/>
            <a:ext cx="719" cy="5122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1512824" y="-281654"/>
            <a:ext cx="2118731" cy="323907"/>
            <a:chOff x="2466768" y="1835305"/>
            <a:chExt cx="2126167" cy="367990"/>
          </a:xfrm>
        </p:grpSpPr>
        <p:grpSp>
          <p:nvGrpSpPr>
            <p:cNvPr id="89" name="Group 88"/>
            <p:cNvGrpSpPr/>
            <p:nvPr/>
          </p:nvGrpSpPr>
          <p:grpSpPr>
            <a:xfrm>
              <a:off x="2542470" y="1935203"/>
              <a:ext cx="1925442" cy="178420"/>
              <a:chOff x="2575932" y="2743200"/>
              <a:chExt cx="1925442" cy="178420"/>
            </a:xfrm>
            <a:noFill/>
          </p:grpSpPr>
          <p:sp>
            <p:nvSpPr>
              <p:cNvPr id="100" name="Oval 99"/>
              <p:cNvSpPr/>
              <p:nvPr/>
            </p:nvSpPr>
            <p:spPr>
              <a:xfrm>
                <a:off x="2575932" y="2743200"/>
                <a:ext cx="200722" cy="1784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007112" y="2743200"/>
                <a:ext cx="200722" cy="1784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438292" y="2743200"/>
                <a:ext cx="200722" cy="1784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869472" y="2743200"/>
                <a:ext cx="200722" cy="1784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300652" y="2743200"/>
                <a:ext cx="200722" cy="1784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ounded Rectangle 96"/>
            <p:cNvSpPr/>
            <p:nvPr/>
          </p:nvSpPr>
          <p:spPr>
            <a:xfrm>
              <a:off x="2466768" y="1835305"/>
              <a:ext cx="2126167" cy="36799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3784905" y="-238975"/>
                <a:ext cx="173894" cy="23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05" y="-238975"/>
                <a:ext cx="173894" cy="238547"/>
              </a:xfrm>
              <a:prstGeom prst="rect">
                <a:avLst/>
              </a:prstGeom>
              <a:blipFill rotWithShape="0">
                <a:blip r:embed="rId5"/>
                <a:stretch>
                  <a:fillRect l="-17857" r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-1412120" y="-551656"/>
            <a:ext cx="1258165" cy="270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Deterministic</a:t>
            </a:r>
            <a:endParaRPr lang="en-US" sz="1400" i="1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1758989" y="-645154"/>
            <a:ext cx="738346" cy="47443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2638771" y="-645154"/>
            <a:ext cx="697470" cy="47443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2664231" y="111347"/>
                <a:ext cx="700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31" y="111347"/>
                <a:ext cx="70025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Oval 127"/>
              <p:cNvSpPr/>
              <p:nvPr/>
            </p:nvSpPr>
            <p:spPr>
              <a:xfrm>
                <a:off x="572528" y="1962268"/>
                <a:ext cx="582512" cy="4733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8" name="Oval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8" y="1962268"/>
                <a:ext cx="582512" cy="47338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3089" y="2850085"/>
            <a:ext cx="8513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Image 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91003" y="2060456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003" y="2060456"/>
                <a:ext cx="19428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3" idx="0"/>
            <a:endCxn id="128" idx="4"/>
          </p:cNvCxnSpPr>
          <p:nvPr/>
        </p:nvCxnSpPr>
        <p:spPr>
          <a:xfrm flipV="1">
            <a:off x="858783" y="2435649"/>
            <a:ext cx="5001" cy="41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" idx="3"/>
            <a:endCxn id="128" idx="2"/>
          </p:cNvCxnSpPr>
          <p:nvPr/>
        </p:nvCxnSpPr>
        <p:spPr>
          <a:xfrm>
            <a:off x="103281" y="2198956"/>
            <a:ext cx="46924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653761" y="1962265"/>
            <a:ext cx="582512" cy="47338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128" idx="6"/>
            <a:endCxn id="134" idx="2"/>
          </p:cNvCxnSpPr>
          <p:nvPr/>
        </p:nvCxnSpPr>
        <p:spPr>
          <a:xfrm flipV="1">
            <a:off x="1155040" y="2198956"/>
            <a:ext cx="482111" cy="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47615" y="2822532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dirty="0" smtClean="0"/>
              <a:t>Label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Oval 133"/>
              <p:cNvSpPr/>
              <p:nvPr/>
            </p:nvSpPr>
            <p:spPr>
              <a:xfrm>
                <a:off x="1637151" y="1962265"/>
                <a:ext cx="582512" cy="4733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Oval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51" y="1962265"/>
                <a:ext cx="582512" cy="47338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34" idx="6"/>
            <a:endCxn id="130" idx="2"/>
          </p:cNvCxnSpPr>
          <p:nvPr/>
        </p:nvCxnSpPr>
        <p:spPr>
          <a:xfrm>
            <a:off x="2219663" y="2198956"/>
            <a:ext cx="43409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3" t="15417" r="7202" b="55805"/>
          <a:stretch/>
        </p:blipFill>
        <p:spPr>
          <a:xfrm>
            <a:off x="3506969" y="1887315"/>
            <a:ext cx="3133692" cy="786384"/>
          </a:xfrm>
          <a:prstGeom prst="rect">
            <a:avLst/>
          </a:prstGeom>
        </p:spPr>
      </p:pic>
      <p:cxnSp>
        <p:nvCxnSpPr>
          <p:cNvPr id="141" name="Straight Arrow Connector 140"/>
          <p:cNvCxnSpPr/>
          <p:nvPr/>
        </p:nvCxnSpPr>
        <p:spPr>
          <a:xfrm flipV="1">
            <a:off x="6751370" y="1846755"/>
            <a:ext cx="0" cy="12618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512824" y="2822532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mtClean="0"/>
              <a:t>Latent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1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89" y="1231900"/>
            <a:ext cx="5854700" cy="438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9" y="1231900"/>
            <a:ext cx="5854700" cy="438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3911" y="1231900"/>
            <a:ext cx="5854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54" y="2119502"/>
            <a:ext cx="4154291" cy="3108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2926" y="2119502"/>
            <a:ext cx="4153345" cy="3108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75" y="2119502"/>
            <a:ext cx="4154291" cy="310896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>
            <a:off x="4659719" y="2119502"/>
            <a:ext cx="10569" cy="329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8" y="2119502"/>
            <a:ext cx="4154291" cy="3108960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>
            <a:off x="2789771" y="5422605"/>
            <a:ext cx="3739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73389" y="5422605"/>
            <a:ext cx="172566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2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21346</TotalTime>
  <Words>735</Words>
  <Application>Microsoft Macintosh PowerPoint</Application>
  <PresentationFormat>Widescreen</PresentationFormat>
  <Paragraphs>600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ODIN Results</vt:lpstr>
      <vt:lpstr>ODIN Results</vt:lpstr>
      <vt:lpstr>Dirichlet OoD-detection  (no inp-preprocessing)</vt:lpstr>
      <vt:lpstr>Bias ablation With entropy</vt:lpstr>
      <vt:lpstr>Detection</vt:lpstr>
      <vt:lpstr>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</vt:lpstr>
      <vt:lpstr>Ablations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739</cp:revision>
  <dcterms:created xsi:type="dcterms:W3CDTF">2018-08-07T21:56:33Z</dcterms:created>
  <dcterms:modified xsi:type="dcterms:W3CDTF">2018-11-07T15:49:40Z</dcterms:modified>
</cp:coreProperties>
</file>