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Lst>
  <p:notesMasterIdLst>
    <p:notesMasterId r:id="rId13"/>
  </p:notesMasterIdLst>
  <p:sldIdLst>
    <p:sldId id="256" r:id="rId3"/>
    <p:sldId id="257" r:id="rId4"/>
    <p:sldId id="258" r:id="rId5"/>
    <p:sldId id="263" r:id="rId6"/>
    <p:sldId id="262" r:id="rId7"/>
    <p:sldId id="265" r:id="rId8"/>
    <p:sldId id="259" r:id="rId9"/>
    <p:sldId id="260" r:id="rId10"/>
    <p:sldId id="261" r:id="rId11"/>
    <p:sldId id="264"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Century Schoolbook" panose="02040604050505020304" pitchFamily="18"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iAkyJaVNqjbq/f8iH0pPjX9mKdP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customschemas.google.com/relationships/presentationmetadata" Target="metadata"/><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font" Target="fonts/font2.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notes"/>
          <p:cNvSpPr txBox="1">
            <a:spLocks noGrp="1"/>
          </p:cNvSpPr>
          <p:nvPr>
            <p:ph type="body" idx="1"/>
          </p:nvPr>
        </p:nvSpPr>
        <p:spPr>
          <a:xfrm>
            <a:off x="756000" y="5145120"/>
            <a:ext cx="6043320" cy="42051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solidFill>
                <a:srgbClr val="000000"/>
              </a:solidFill>
              <a:latin typeface="Arial"/>
              <a:ea typeface="Arial"/>
              <a:cs typeface="Arial"/>
              <a:sym typeface="Arial"/>
            </a:endParaRPr>
          </a:p>
        </p:txBody>
      </p:sp>
      <p:sp>
        <p:nvSpPr>
          <p:cNvPr id="136" name="Google Shape;136;p1:notes"/>
          <p:cNvSpPr/>
          <p:nvPr/>
        </p:nvSpPr>
        <p:spPr>
          <a:xfrm>
            <a:off x="4282200" y="10155240"/>
            <a:ext cx="3271320" cy="53172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0" name="Google Shape;21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1" name="Google Shape;15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3" name="Google Shape;20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0563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26a841be86_0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65" name="Google Shape;165;g126a841be86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 name="Google Shape;17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3"/>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3"/>
        <p:cNvGrpSpPr/>
        <p:nvPr/>
      </p:nvGrpSpPr>
      <p:grpSpPr>
        <a:xfrm>
          <a:off x="0" y="0"/>
          <a:ext cx="0" cy="0"/>
          <a:chOff x="0" y="0"/>
          <a:chExt cx="0" cy="0"/>
        </a:xfrm>
      </p:grpSpPr>
      <p:sp>
        <p:nvSpPr>
          <p:cNvPr id="44" name="Google Shape;44;p22"/>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2"/>
          <p:cNvSpPr txBox="1">
            <a:spLocks noGrp="1"/>
          </p:cNvSpPr>
          <p:nvPr>
            <p:ph type="body" idx="1"/>
          </p:nvPr>
        </p:nvSpPr>
        <p:spPr>
          <a:xfrm>
            <a:off x="609562" y="1604515"/>
            <a:ext cx="10972120"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46" name="Google Shape;46;p22"/>
          <p:cNvSpPr txBox="1">
            <a:spLocks noGrp="1"/>
          </p:cNvSpPr>
          <p:nvPr>
            <p:ph type="body" idx="2"/>
          </p:nvPr>
        </p:nvSpPr>
        <p:spPr>
          <a:xfrm>
            <a:off x="609562" y="3681925"/>
            <a:ext cx="10972120"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7"/>
        <p:cNvGrpSpPr/>
        <p:nvPr/>
      </p:nvGrpSpPr>
      <p:grpSpPr>
        <a:xfrm>
          <a:off x="0" y="0"/>
          <a:ext cx="0" cy="0"/>
          <a:chOff x="0" y="0"/>
          <a:chExt cx="0" cy="0"/>
        </a:xfrm>
      </p:grpSpPr>
      <p:sp>
        <p:nvSpPr>
          <p:cNvPr id="48" name="Google Shape;48;p23"/>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3"/>
          <p:cNvSpPr txBox="1">
            <a:spLocks noGrp="1"/>
          </p:cNvSpPr>
          <p:nvPr>
            <p:ph type="body" idx="1"/>
          </p:nvPr>
        </p:nvSpPr>
        <p:spPr>
          <a:xfrm>
            <a:off x="609562"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50" name="Google Shape;50;p23"/>
          <p:cNvSpPr txBox="1">
            <a:spLocks noGrp="1"/>
          </p:cNvSpPr>
          <p:nvPr>
            <p:ph type="body" idx="2"/>
          </p:nvPr>
        </p:nvSpPr>
        <p:spPr>
          <a:xfrm>
            <a:off x="6231903"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51" name="Google Shape;51;p23"/>
          <p:cNvSpPr txBox="1">
            <a:spLocks noGrp="1"/>
          </p:cNvSpPr>
          <p:nvPr>
            <p:ph type="body" idx="3"/>
          </p:nvPr>
        </p:nvSpPr>
        <p:spPr>
          <a:xfrm>
            <a:off x="6231903" y="368192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52" name="Google Shape;52;p23"/>
          <p:cNvSpPr txBox="1">
            <a:spLocks noGrp="1"/>
          </p:cNvSpPr>
          <p:nvPr>
            <p:ph type="body" idx="4"/>
          </p:nvPr>
        </p:nvSpPr>
        <p:spPr>
          <a:xfrm>
            <a:off x="609562" y="368192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3"/>
        <p:cNvGrpSpPr/>
        <p:nvPr/>
      </p:nvGrpSpPr>
      <p:grpSpPr>
        <a:xfrm>
          <a:off x="0" y="0"/>
          <a:ext cx="0" cy="0"/>
          <a:chOff x="0" y="0"/>
          <a:chExt cx="0" cy="0"/>
        </a:xfrm>
      </p:grpSpPr>
      <p:sp>
        <p:nvSpPr>
          <p:cNvPr id="54" name="Google Shape;54;p24"/>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4"/>
          <p:cNvSpPr txBox="1">
            <a:spLocks noGrp="1"/>
          </p:cNvSpPr>
          <p:nvPr>
            <p:ph type="body" idx="1"/>
          </p:nvPr>
        </p:nvSpPr>
        <p:spPr>
          <a:xfrm>
            <a:off x="609562" y="1604514"/>
            <a:ext cx="10972120"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56" name="Google Shape;56;p24"/>
          <p:cNvSpPr txBox="1">
            <a:spLocks noGrp="1"/>
          </p:cNvSpPr>
          <p:nvPr>
            <p:ph type="body" idx="2"/>
          </p:nvPr>
        </p:nvSpPr>
        <p:spPr>
          <a:xfrm>
            <a:off x="609562" y="1604514"/>
            <a:ext cx="10972120"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pic>
        <p:nvPicPr>
          <p:cNvPr id="57" name="Google Shape;57;p24"/>
          <p:cNvPicPr preferRelativeResize="0"/>
          <p:nvPr/>
        </p:nvPicPr>
        <p:blipFill rotWithShape="1">
          <a:blip r:embed="rId2">
            <a:alphaModFix/>
          </a:blip>
          <a:srcRect/>
          <a:stretch/>
        </p:blipFill>
        <p:spPr>
          <a:xfrm>
            <a:off x="2772637" y="1604514"/>
            <a:ext cx="6645534" cy="3977158"/>
          </a:xfrm>
          <a:prstGeom prst="rect">
            <a:avLst/>
          </a:prstGeom>
          <a:noFill/>
          <a:ln>
            <a:noFill/>
          </a:ln>
        </p:spPr>
      </p:pic>
      <p:pic>
        <p:nvPicPr>
          <p:cNvPr id="58" name="Google Shape;58;p24"/>
          <p:cNvPicPr preferRelativeResize="0"/>
          <p:nvPr/>
        </p:nvPicPr>
        <p:blipFill rotWithShape="1">
          <a:blip r:embed="rId2">
            <a:alphaModFix/>
          </a:blip>
          <a:srcRect/>
          <a:stretch/>
        </p:blipFill>
        <p:spPr>
          <a:xfrm>
            <a:off x="2772637" y="1604514"/>
            <a:ext cx="6645534" cy="3977158"/>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9"/>
        <p:cNvGrpSpPr/>
        <p:nvPr/>
      </p:nvGrpSpPr>
      <p:grpSpPr>
        <a:xfrm>
          <a:off x="0" y="0"/>
          <a:ext cx="0" cy="0"/>
          <a:chOff x="0" y="0"/>
          <a:chExt cx="0" cy="0"/>
        </a:xfrm>
      </p:grpSpPr>
      <p:sp>
        <p:nvSpPr>
          <p:cNvPr id="70" name="Google Shape;70;p2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72" name="Google Shape;7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5"/>
        <p:cNvGrpSpPr/>
        <p:nvPr/>
      </p:nvGrpSpPr>
      <p:grpSpPr>
        <a:xfrm>
          <a:off x="0" y="0"/>
          <a:ext cx="0" cy="0"/>
          <a:chOff x="0" y="0"/>
          <a:chExt cx="0" cy="0"/>
        </a:xfrm>
      </p:grpSpPr>
      <p:sp>
        <p:nvSpPr>
          <p:cNvPr id="76" name="Google Shape;76;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1"/>
        <p:cNvGrpSpPr/>
        <p:nvPr/>
      </p:nvGrpSpPr>
      <p:grpSpPr>
        <a:xfrm>
          <a:off x="0" y="0"/>
          <a:ext cx="0" cy="0"/>
          <a:chOff x="0" y="0"/>
          <a:chExt cx="0" cy="0"/>
        </a:xfrm>
      </p:grpSpPr>
      <p:sp>
        <p:nvSpPr>
          <p:cNvPr id="82" name="Google Shape;82;p2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84" name="Google Shape;84;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7"/>
        <p:cNvGrpSpPr/>
        <p:nvPr/>
      </p:nvGrpSpPr>
      <p:grpSpPr>
        <a:xfrm>
          <a:off x="0" y="0"/>
          <a:ext cx="0" cy="0"/>
          <a:chOff x="0" y="0"/>
          <a:chExt cx="0" cy="0"/>
        </a:xfrm>
      </p:grpSpPr>
      <p:sp>
        <p:nvSpPr>
          <p:cNvPr id="88" name="Google Shape;88;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2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4"/>
        <p:cNvGrpSpPr/>
        <p:nvPr/>
      </p:nvGrpSpPr>
      <p:grpSpPr>
        <a:xfrm>
          <a:off x="0" y="0"/>
          <a:ext cx="0" cy="0"/>
          <a:chOff x="0" y="0"/>
          <a:chExt cx="0" cy="0"/>
        </a:xfrm>
      </p:grpSpPr>
      <p:sp>
        <p:nvSpPr>
          <p:cNvPr id="95" name="Google Shape;95;p2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2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7" name="Google Shape;97;p2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2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9" name="Google Shape;99;p2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3"/>
        <p:cNvGrpSpPr/>
        <p:nvPr/>
      </p:nvGrpSpPr>
      <p:grpSpPr>
        <a:xfrm>
          <a:off x="0" y="0"/>
          <a:ext cx="0" cy="0"/>
          <a:chOff x="0" y="0"/>
          <a:chExt cx="0" cy="0"/>
        </a:xfrm>
      </p:grpSpPr>
      <p:sp>
        <p:nvSpPr>
          <p:cNvPr id="104" name="Google Shape;104;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4"/>
        <p:cNvGrpSpPr/>
        <p:nvPr/>
      </p:nvGrpSpPr>
      <p:grpSpPr>
        <a:xfrm>
          <a:off x="0" y="0"/>
          <a:ext cx="0" cy="0"/>
          <a:chOff x="0" y="0"/>
          <a:chExt cx="0" cy="0"/>
        </a:xfrm>
      </p:grpSpPr>
      <p:sp>
        <p:nvSpPr>
          <p:cNvPr id="15" name="Google Shape;15;p14"/>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4"/>
          <p:cNvSpPr txBox="1">
            <a:spLocks noGrp="1"/>
          </p:cNvSpPr>
          <p:nvPr>
            <p:ph type="subTitle" idx="1"/>
          </p:nvPr>
        </p:nvSpPr>
        <p:spPr>
          <a:xfrm>
            <a:off x="609562" y="1604514"/>
            <a:ext cx="10972120" cy="3977158"/>
          </a:xfrm>
          <a:prstGeom prst="rect">
            <a:avLst/>
          </a:prstGeom>
          <a:noFill/>
          <a:ln>
            <a:noFill/>
          </a:ln>
        </p:spPr>
        <p:txBody>
          <a:bodyPr spcFirstLastPara="1" wrap="square" lIns="0" tIns="0" rIns="0" bIns="0" anchor="ctr" anchorCtr="0">
            <a:noAutofit/>
          </a:bodyPr>
          <a:lstStyle>
            <a:lvl1pPr lvl="0" algn="l">
              <a:lnSpc>
                <a:spcPct val="90000"/>
              </a:lnSpc>
              <a:spcBef>
                <a:spcPts val="907"/>
              </a:spcBef>
              <a:spcAft>
                <a:spcPts val="0"/>
              </a:spcAft>
              <a:buSzPts val="810"/>
              <a:buChar char="●"/>
              <a:defRPr/>
            </a:lvl1pPr>
            <a:lvl2pPr lvl="1" algn="l">
              <a:lnSpc>
                <a:spcPct val="90000"/>
              </a:lnSpc>
              <a:spcBef>
                <a:spcPts val="454"/>
              </a:spcBef>
              <a:spcAft>
                <a:spcPts val="0"/>
              </a:spcAft>
              <a:buClr>
                <a:schemeClr val="dk1"/>
              </a:buClr>
              <a:buSzPts val="1800"/>
              <a:buChar char="•"/>
              <a:defRPr/>
            </a:lvl2pPr>
            <a:lvl3pPr lvl="2" algn="l">
              <a:lnSpc>
                <a:spcPct val="90000"/>
              </a:lnSpc>
              <a:spcBef>
                <a:spcPts val="454"/>
              </a:spcBef>
              <a:spcAft>
                <a:spcPts val="0"/>
              </a:spcAft>
              <a:buClr>
                <a:schemeClr val="dk1"/>
              </a:buClr>
              <a:buSzPts val="1800"/>
              <a:buChar char="•"/>
              <a:defRPr/>
            </a:lvl3pPr>
            <a:lvl4pPr lvl="3" algn="l">
              <a:lnSpc>
                <a:spcPct val="90000"/>
              </a:lnSpc>
              <a:spcBef>
                <a:spcPts val="454"/>
              </a:spcBef>
              <a:spcAft>
                <a:spcPts val="0"/>
              </a:spcAft>
              <a:buClr>
                <a:schemeClr val="dk1"/>
              </a:buClr>
              <a:buSzPts val="1800"/>
              <a:buChar char="•"/>
              <a:defRPr/>
            </a:lvl4pPr>
            <a:lvl5pPr lvl="4" algn="l">
              <a:lnSpc>
                <a:spcPct val="90000"/>
              </a:lnSpc>
              <a:spcBef>
                <a:spcPts val="454"/>
              </a:spcBef>
              <a:spcAft>
                <a:spcPts val="0"/>
              </a:spcAft>
              <a:buClr>
                <a:schemeClr val="dk1"/>
              </a:buClr>
              <a:buSzPts val="1800"/>
              <a:buChar char="•"/>
              <a:defRPr/>
            </a:lvl5pPr>
            <a:lvl6pPr lvl="5" algn="l">
              <a:lnSpc>
                <a:spcPct val="90000"/>
              </a:lnSpc>
              <a:spcBef>
                <a:spcPts val="454"/>
              </a:spcBef>
              <a:spcAft>
                <a:spcPts val="0"/>
              </a:spcAft>
              <a:buClr>
                <a:schemeClr val="dk1"/>
              </a:buClr>
              <a:buSzPts val="1800"/>
              <a:buChar char="•"/>
              <a:defRPr/>
            </a:lvl6pPr>
            <a:lvl7pPr lvl="6" algn="l">
              <a:lnSpc>
                <a:spcPct val="90000"/>
              </a:lnSpc>
              <a:spcBef>
                <a:spcPts val="454"/>
              </a:spcBef>
              <a:spcAft>
                <a:spcPts val="0"/>
              </a:spcAft>
              <a:buClr>
                <a:schemeClr val="dk1"/>
              </a:buClr>
              <a:buSzPts val="1800"/>
              <a:buChar char="•"/>
              <a:defRPr/>
            </a:lvl7pPr>
            <a:lvl8pPr lvl="7" algn="l">
              <a:lnSpc>
                <a:spcPct val="90000"/>
              </a:lnSpc>
              <a:spcBef>
                <a:spcPts val="454"/>
              </a:spcBef>
              <a:spcAft>
                <a:spcPts val="0"/>
              </a:spcAft>
              <a:buClr>
                <a:schemeClr val="dk1"/>
              </a:buClr>
              <a:buSzPts val="1800"/>
              <a:buChar char="•"/>
              <a:defRPr/>
            </a:lvl8pPr>
            <a:lvl9pPr lvl="8"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8"/>
        <p:cNvGrpSpPr/>
        <p:nvPr/>
      </p:nvGrpSpPr>
      <p:grpSpPr>
        <a:xfrm>
          <a:off x="0" y="0"/>
          <a:ext cx="0" cy="0"/>
          <a:chOff x="0" y="0"/>
          <a:chExt cx="0" cy="0"/>
        </a:xfrm>
      </p:grpSpPr>
      <p:sp>
        <p:nvSpPr>
          <p:cNvPr id="109" name="Google Shape;109;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3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11" name="Google Shape;111;p3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12" name="Google Shape;112;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5"/>
        <p:cNvGrpSpPr/>
        <p:nvPr/>
      </p:nvGrpSpPr>
      <p:grpSpPr>
        <a:xfrm>
          <a:off x="0" y="0"/>
          <a:ext cx="0" cy="0"/>
          <a:chOff x="0" y="0"/>
          <a:chExt cx="0" cy="0"/>
        </a:xfrm>
      </p:grpSpPr>
      <p:sp>
        <p:nvSpPr>
          <p:cNvPr id="116" name="Google Shape;116;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32"/>
          <p:cNvSpPr>
            <a:spLocks noGrp="1"/>
          </p:cNvSpPr>
          <p:nvPr>
            <p:ph type="pic" idx="2"/>
          </p:nvPr>
        </p:nvSpPr>
        <p:spPr>
          <a:xfrm>
            <a:off x="5183188" y="987425"/>
            <a:ext cx="6172200" cy="4873625"/>
          </a:xfrm>
          <a:prstGeom prst="rect">
            <a:avLst/>
          </a:prstGeom>
          <a:noFill/>
          <a:ln>
            <a:noFill/>
          </a:ln>
        </p:spPr>
      </p:sp>
      <p:sp>
        <p:nvSpPr>
          <p:cNvPr id="118" name="Google Shape;118;p3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19" name="Google Shape;119;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2"/>
        <p:cNvGrpSpPr/>
        <p:nvPr/>
      </p:nvGrpSpPr>
      <p:grpSpPr>
        <a:xfrm>
          <a:off x="0" y="0"/>
          <a:ext cx="0" cy="0"/>
          <a:chOff x="0" y="0"/>
          <a:chExt cx="0" cy="0"/>
        </a:xfrm>
      </p:grpSpPr>
      <p:sp>
        <p:nvSpPr>
          <p:cNvPr id="123" name="Google Shape;123;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3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5" name="Google Shape;125;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8"/>
        <p:cNvGrpSpPr/>
        <p:nvPr/>
      </p:nvGrpSpPr>
      <p:grpSpPr>
        <a:xfrm>
          <a:off x="0" y="0"/>
          <a:ext cx="0" cy="0"/>
          <a:chOff x="0" y="0"/>
          <a:chExt cx="0" cy="0"/>
        </a:xfrm>
      </p:grpSpPr>
      <p:sp>
        <p:nvSpPr>
          <p:cNvPr id="129" name="Google Shape;129;p3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3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7"/>
        <p:cNvGrpSpPr/>
        <p:nvPr/>
      </p:nvGrpSpPr>
      <p:grpSpPr>
        <a:xfrm>
          <a:off x="0" y="0"/>
          <a:ext cx="0" cy="0"/>
          <a:chOff x="0" y="0"/>
          <a:chExt cx="0" cy="0"/>
        </a:xfrm>
      </p:grpSpPr>
      <p:sp>
        <p:nvSpPr>
          <p:cNvPr id="18" name="Google Shape;18;p15"/>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5"/>
          <p:cNvSpPr txBox="1">
            <a:spLocks noGrp="1"/>
          </p:cNvSpPr>
          <p:nvPr>
            <p:ph type="body" idx="1"/>
          </p:nvPr>
        </p:nvSpPr>
        <p:spPr>
          <a:xfrm>
            <a:off x="609562" y="1604514"/>
            <a:ext cx="10972120"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0"/>
        <p:cNvGrpSpPr/>
        <p:nvPr/>
      </p:nvGrpSpPr>
      <p:grpSpPr>
        <a:xfrm>
          <a:off x="0" y="0"/>
          <a:ext cx="0" cy="0"/>
          <a:chOff x="0" y="0"/>
          <a:chExt cx="0" cy="0"/>
        </a:xfrm>
      </p:grpSpPr>
      <p:sp>
        <p:nvSpPr>
          <p:cNvPr id="21" name="Google Shape;21;p16"/>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6"/>
          <p:cNvSpPr txBox="1">
            <a:spLocks noGrp="1"/>
          </p:cNvSpPr>
          <p:nvPr>
            <p:ph type="body" idx="1"/>
          </p:nvPr>
        </p:nvSpPr>
        <p:spPr>
          <a:xfrm>
            <a:off x="609562" y="1604514"/>
            <a:ext cx="5354133"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23" name="Google Shape;23;p16"/>
          <p:cNvSpPr txBox="1">
            <a:spLocks noGrp="1"/>
          </p:cNvSpPr>
          <p:nvPr>
            <p:ph type="body" idx="2"/>
          </p:nvPr>
        </p:nvSpPr>
        <p:spPr>
          <a:xfrm>
            <a:off x="6231903" y="1604514"/>
            <a:ext cx="5354133"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17"/>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6"/>
        <p:cNvGrpSpPr/>
        <p:nvPr/>
      </p:nvGrpSpPr>
      <p:grpSpPr>
        <a:xfrm>
          <a:off x="0" y="0"/>
          <a:ext cx="0" cy="0"/>
          <a:chOff x="0" y="0"/>
          <a:chExt cx="0" cy="0"/>
        </a:xfrm>
      </p:grpSpPr>
      <p:sp>
        <p:nvSpPr>
          <p:cNvPr id="27" name="Google Shape;27;p18"/>
          <p:cNvSpPr txBox="1">
            <a:spLocks noGrp="1"/>
          </p:cNvSpPr>
          <p:nvPr>
            <p:ph type="subTitle" idx="1"/>
          </p:nvPr>
        </p:nvSpPr>
        <p:spPr>
          <a:xfrm>
            <a:off x="609562" y="273352"/>
            <a:ext cx="10972120" cy="5307340"/>
          </a:xfrm>
          <a:prstGeom prst="rect">
            <a:avLst/>
          </a:prstGeom>
          <a:noFill/>
          <a:ln>
            <a:noFill/>
          </a:ln>
        </p:spPr>
        <p:txBody>
          <a:bodyPr spcFirstLastPara="1" wrap="square" lIns="0" tIns="0" rIns="0" bIns="0" anchor="ctr" anchorCtr="0">
            <a:noAutofit/>
          </a:bodyPr>
          <a:lstStyle>
            <a:lvl1pPr lvl="0" algn="l">
              <a:lnSpc>
                <a:spcPct val="90000"/>
              </a:lnSpc>
              <a:spcBef>
                <a:spcPts val="907"/>
              </a:spcBef>
              <a:spcAft>
                <a:spcPts val="0"/>
              </a:spcAft>
              <a:buSzPts val="810"/>
              <a:buChar char="●"/>
              <a:defRPr/>
            </a:lvl1pPr>
            <a:lvl2pPr lvl="1" algn="l">
              <a:lnSpc>
                <a:spcPct val="90000"/>
              </a:lnSpc>
              <a:spcBef>
                <a:spcPts val="454"/>
              </a:spcBef>
              <a:spcAft>
                <a:spcPts val="0"/>
              </a:spcAft>
              <a:buClr>
                <a:schemeClr val="dk1"/>
              </a:buClr>
              <a:buSzPts val="1800"/>
              <a:buChar char="•"/>
              <a:defRPr/>
            </a:lvl2pPr>
            <a:lvl3pPr lvl="2" algn="l">
              <a:lnSpc>
                <a:spcPct val="90000"/>
              </a:lnSpc>
              <a:spcBef>
                <a:spcPts val="454"/>
              </a:spcBef>
              <a:spcAft>
                <a:spcPts val="0"/>
              </a:spcAft>
              <a:buClr>
                <a:schemeClr val="dk1"/>
              </a:buClr>
              <a:buSzPts val="1800"/>
              <a:buChar char="•"/>
              <a:defRPr/>
            </a:lvl3pPr>
            <a:lvl4pPr lvl="3" algn="l">
              <a:lnSpc>
                <a:spcPct val="90000"/>
              </a:lnSpc>
              <a:spcBef>
                <a:spcPts val="454"/>
              </a:spcBef>
              <a:spcAft>
                <a:spcPts val="0"/>
              </a:spcAft>
              <a:buClr>
                <a:schemeClr val="dk1"/>
              </a:buClr>
              <a:buSzPts val="1800"/>
              <a:buChar char="•"/>
              <a:defRPr/>
            </a:lvl4pPr>
            <a:lvl5pPr lvl="4" algn="l">
              <a:lnSpc>
                <a:spcPct val="90000"/>
              </a:lnSpc>
              <a:spcBef>
                <a:spcPts val="454"/>
              </a:spcBef>
              <a:spcAft>
                <a:spcPts val="0"/>
              </a:spcAft>
              <a:buClr>
                <a:schemeClr val="dk1"/>
              </a:buClr>
              <a:buSzPts val="1800"/>
              <a:buChar char="•"/>
              <a:defRPr/>
            </a:lvl5pPr>
            <a:lvl6pPr lvl="5" algn="l">
              <a:lnSpc>
                <a:spcPct val="90000"/>
              </a:lnSpc>
              <a:spcBef>
                <a:spcPts val="454"/>
              </a:spcBef>
              <a:spcAft>
                <a:spcPts val="0"/>
              </a:spcAft>
              <a:buClr>
                <a:schemeClr val="dk1"/>
              </a:buClr>
              <a:buSzPts val="1800"/>
              <a:buChar char="•"/>
              <a:defRPr/>
            </a:lvl6pPr>
            <a:lvl7pPr lvl="6" algn="l">
              <a:lnSpc>
                <a:spcPct val="90000"/>
              </a:lnSpc>
              <a:spcBef>
                <a:spcPts val="454"/>
              </a:spcBef>
              <a:spcAft>
                <a:spcPts val="0"/>
              </a:spcAft>
              <a:buClr>
                <a:schemeClr val="dk1"/>
              </a:buClr>
              <a:buSzPts val="1800"/>
              <a:buChar char="•"/>
              <a:defRPr/>
            </a:lvl7pPr>
            <a:lvl8pPr lvl="7" algn="l">
              <a:lnSpc>
                <a:spcPct val="90000"/>
              </a:lnSpc>
              <a:spcBef>
                <a:spcPts val="454"/>
              </a:spcBef>
              <a:spcAft>
                <a:spcPts val="0"/>
              </a:spcAft>
              <a:buClr>
                <a:schemeClr val="dk1"/>
              </a:buClr>
              <a:buSzPts val="1800"/>
              <a:buChar char="•"/>
              <a:defRPr/>
            </a:lvl8pPr>
            <a:lvl9pPr lvl="8"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8"/>
        <p:cNvGrpSpPr/>
        <p:nvPr/>
      </p:nvGrpSpPr>
      <p:grpSpPr>
        <a:xfrm>
          <a:off x="0" y="0"/>
          <a:ext cx="0" cy="0"/>
          <a:chOff x="0" y="0"/>
          <a:chExt cx="0" cy="0"/>
        </a:xfrm>
      </p:grpSpPr>
      <p:sp>
        <p:nvSpPr>
          <p:cNvPr id="29" name="Google Shape;29;p19"/>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9"/>
          <p:cNvSpPr txBox="1">
            <a:spLocks noGrp="1"/>
          </p:cNvSpPr>
          <p:nvPr>
            <p:ph type="body" idx="1"/>
          </p:nvPr>
        </p:nvSpPr>
        <p:spPr>
          <a:xfrm>
            <a:off x="609562"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31" name="Google Shape;31;p19"/>
          <p:cNvSpPr txBox="1">
            <a:spLocks noGrp="1"/>
          </p:cNvSpPr>
          <p:nvPr>
            <p:ph type="body" idx="2"/>
          </p:nvPr>
        </p:nvSpPr>
        <p:spPr>
          <a:xfrm>
            <a:off x="609562" y="368192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32" name="Google Shape;32;p19"/>
          <p:cNvSpPr txBox="1">
            <a:spLocks noGrp="1"/>
          </p:cNvSpPr>
          <p:nvPr>
            <p:ph type="body" idx="3"/>
          </p:nvPr>
        </p:nvSpPr>
        <p:spPr>
          <a:xfrm>
            <a:off x="6231903" y="1604514"/>
            <a:ext cx="5354133"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3"/>
        <p:cNvGrpSpPr/>
        <p:nvPr/>
      </p:nvGrpSpPr>
      <p:grpSpPr>
        <a:xfrm>
          <a:off x="0" y="0"/>
          <a:ext cx="0" cy="0"/>
          <a:chOff x="0" y="0"/>
          <a:chExt cx="0" cy="0"/>
        </a:xfrm>
      </p:grpSpPr>
      <p:sp>
        <p:nvSpPr>
          <p:cNvPr id="34" name="Google Shape;34;p20"/>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0"/>
          <p:cNvSpPr txBox="1">
            <a:spLocks noGrp="1"/>
          </p:cNvSpPr>
          <p:nvPr>
            <p:ph type="body" idx="1"/>
          </p:nvPr>
        </p:nvSpPr>
        <p:spPr>
          <a:xfrm>
            <a:off x="609562" y="1604514"/>
            <a:ext cx="5354133"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36" name="Google Shape;36;p20"/>
          <p:cNvSpPr txBox="1">
            <a:spLocks noGrp="1"/>
          </p:cNvSpPr>
          <p:nvPr>
            <p:ph type="body" idx="2"/>
          </p:nvPr>
        </p:nvSpPr>
        <p:spPr>
          <a:xfrm>
            <a:off x="6231903"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37" name="Google Shape;37;p20"/>
          <p:cNvSpPr txBox="1">
            <a:spLocks noGrp="1"/>
          </p:cNvSpPr>
          <p:nvPr>
            <p:ph type="body" idx="3"/>
          </p:nvPr>
        </p:nvSpPr>
        <p:spPr>
          <a:xfrm>
            <a:off x="6231903" y="368192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8"/>
        <p:cNvGrpSpPr/>
        <p:nvPr/>
      </p:nvGrpSpPr>
      <p:grpSpPr>
        <a:xfrm>
          <a:off x="0" y="0"/>
          <a:ext cx="0" cy="0"/>
          <a:chOff x="0" y="0"/>
          <a:chExt cx="0" cy="0"/>
        </a:xfrm>
      </p:grpSpPr>
      <p:sp>
        <p:nvSpPr>
          <p:cNvPr id="39" name="Google Shape;39;p21"/>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1"/>
          <p:cNvSpPr txBox="1">
            <a:spLocks noGrp="1"/>
          </p:cNvSpPr>
          <p:nvPr>
            <p:ph type="body" idx="1"/>
          </p:nvPr>
        </p:nvSpPr>
        <p:spPr>
          <a:xfrm>
            <a:off x="609562"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41" name="Google Shape;41;p21"/>
          <p:cNvSpPr txBox="1">
            <a:spLocks noGrp="1"/>
          </p:cNvSpPr>
          <p:nvPr>
            <p:ph type="body" idx="2"/>
          </p:nvPr>
        </p:nvSpPr>
        <p:spPr>
          <a:xfrm>
            <a:off x="6231903"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42" name="Google Shape;42;p21"/>
          <p:cNvSpPr txBox="1">
            <a:spLocks noGrp="1"/>
          </p:cNvSpPr>
          <p:nvPr>
            <p:ph type="body" idx="3"/>
          </p:nvPr>
        </p:nvSpPr>
        <p:spPr>
          <a:xfrm>
            <a:off x="609562" y="3681925"/>
            <a:ext cx="10972120"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pic>
        <p:nvPicPr>
          <p:cNvPr id="10" name="Google Shape;10;p10"/>
          <p:cNvPicPr preferRelativeResize="0"/>
          <p:nvPr/>
        </p:nvPicPr>
        <p:blipFill rotWithShape="1">
          <a:blip r:embed="rId14">
            <a:alphaModFix/>
          </a:blip>
          <a:srcRect/>
          <a:stretch/>
        </p:blipFill>
        <p:spPr>
          <a:xfrm>
            <a:off x="435" y="0"/>
            <a:ext cx="12186455" cy="6853723"/>
          </a:xfrm>
          <a:prstGeom prst="rect">
            <a:avLst/>
          </a:prstGeom>
          <a:noFill/>
          <a:ln>
            <a:noFill/>
          </a:ln>
        </p:spPr>
      </p:pic>
      <p:sp>
        <p:nvSpPr>
          <p:cNvPr id="11" name="Google Shape;11;p10"/>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3992"/>
              <a:buFont typeface="Arial"/>
              <a:buNone/>
              <a:defRPr sz="3991"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10"/>
          <p:cNvSpPr txBox="1">
            <a:spLocks noGrp="1"/>
          </p:cNvSpPr>
          <p:nvPr>
            <p:ph type="body" idx="1"/>
          </p:nvPr>
        </p:nvSpPr>
        <p:spPr>
          <a:xfrm>
            <a:off x="609562" y="1604514"/>
            <a:ext cx="10972120" cy="3977158"/>
          </a:xfrm>
          <a:prstGeom prst="rect">
            <a:avLst/>
          </a:prstGeom>
          <a:noFill/>
          <a:ln>
            <a:noFill/>
          </a:ln>
        </p:spPr>
        <p:txBody>
          <a:bodyPr spcFirstLastPara="1" wrap="square" lIns="0" tIns="0" rIns="0" bIns="0" anchor="t" anchorCtr="0">
            <a:noAutofit/>
          </a:bodyPr>
          <a:lstStyle>
            <a:lvl1pPr marL="457200" marR="0" lvl="0" indent="-301180" algn="l" rtl="0">
              <a:lnSpc>
                <a:spcPct val="90000"/>
              </a:lnSpc>
              <a:spcBef>
                <a:spcPts val="907"/>
              </a:spcBef>
              <a:spcAft>
                <a:spcPts val="0"/>
              </a:spcAft>
              <a:buClr>
                <a:srgbClr val="000000"/>
              </a:buClr>
              <a:buSzPts val="1143"/>
              <a:buFont typeface="Noto Sans Symbols"/>
              <a:buChar char="●"/>
              <a:defRPr sz="2540" b="0" i="0" u="none" strike="noStrike" cap="none">
                <a:solidFill>
                  <a:schemeClr val="dk1"/>
                </a:solidFill>
                <a:latin typeface="Arial"/>
                <a:ea typeface="Arial"/>
                <a:cs typeface="Arial"/>
                <a:sym typeface="Arial"/>
              </a:defRPr>
            </a:lvl1pPr>
            <a:lvl2pPr marL="914400" marR="0" lvl="1" indent="-366839" algn="l" rtl="0">
              <a:lnSpc>
                <a:spcPct val="90000"/>
              </a:lnSpc>
              <a:spcBef>
                <a:spcPts val="454"/>
              </a:spcBef>
              <a:spcAft>
                <a:spcPts val="0"/>
              </a:spcAft>
              <a:buClr>
                <a:schemeClr val="dk1"/>
              </a:buClr>
              <a:buSzPts val="2177"/>
              <a:buFont typeface="Arial"/>
              <a:buChar char="•"/>
              <a:defRPr sz="2177" b="0" i="0" u="none" strike="noStrike" cap="none">
                <a:solidFill>
                  <a:schemeClr val="dk1"/>
                </a:solidFill>
                <a:latin typeface="Arial"/>
                <a:ea typeface="Arial"/>
                <a:cs typeface="Arial"/>
                <a:sym typeface="Arial"/>
              </a:defRPr>
            </a:lvl2pPr>
            <a:lvl3pPr marL="1371600" marR="0" lvl="2" indent="-343789" algn="l" rtl="0">
              <a:lnSpc>
                <a:spcPct val="90000"/>
              </a:lnSpc>
              <a:spcBef>
                <a:spcPts val="454"/>
              </a:spcBef>
              <a:spcAft>
                <a:spcPts val="0"/>
              </a:spcAft>
              <a:buClr>
                <a:schemeClr val="dk1"/>
              </a:buClr>
              <a:buSzPts val="1814"/>
              <a:buFont typeface="Arial"/>
              <a:buChar char="•"/>
              <a:defRPr sz="1814" b="0" i="0" u="none" strike="noStrike" cap="none">
                <a:solidFill>
                  <a:schemeClr val="dk1"/>
                </a:solidFill>
                <a:latin typeface="Arial"/>
                <a:ea typeface="Arial"/>
                <a:cs typeface="Arial"/>
                <a:sym typeface="Arial"/>
              </a:defRPr>
            </a:lvl3pPr>
            <a:lvl4pPr marL="1828800" marR="0" lvl="3"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4pPr>
            <a:lvl5pPr marL="2286000" marR="0" lvl="4"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5pPr>
            <a:lvl6pPr marL="2743200" marR="0" lvl="5"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6pPr>
            <a:lvl7pPr marL="3200400" marR="0" lvl="6"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7pPr>
            <a:lvl8pPr marL="3657600" marR="0" lvl="7"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8pPr>
            <a:lvl9pPr marL="4114800" marR="0" lvl="8"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1" name="Google Shape;61;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2" name="Google Shape;6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sakshamgupta1074@gmail.com" TargetMode="External"/><Relationship Id="rId7"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hyperlink" Target="mailto:Thavani.shiva3@gmail.com" TargetMode="External"/><Relationship Id="rId4" Type="http://schemas.openxmlformats.org/officeDocument/2006/relationships/hyperlink" Target="mailto:kritikaahuja.287@gmail.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sv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p:nvPr/>
        </p:nvSpPr>
        <p:spPr>
          <a:xfrm>
            <a:off x="2698575" y="942853"/>
            <a:ext cx="6786773" cy="4963119"/>
          </a:xfrm>
          <a:custGeom>
            <a:avLst/>
            <a:gdLst/>
            <a:ahLst/>
            <a:cxnLst/>
            <a:rect l="l" t="t" r="r" b="b"/>
            <a:pathLst>
              <a:path w="5703" h="3129" extrusionOk="0">
                <a:moveTo>
                  <a:pt x="1722" y="476"/>
                </a:moveTo>
                <a:lnTo>
                  <a:pt x="4097" y="476"/>
                </a:lnTo>
                <a:lnTo>
                  <a:pt x="4378" y="159"/>
                </a:lnTo>
                <a:lnTo>
                  <a:pt x="5237" y="159"/>
                </a:lnTo>
                <a:lnTo>
                  <a:pt x="5303" y="235"/>
                </a:lnTo>
                <a:lnTo>
                  <a:pt x="5556" y="235"/>
                </a:lnTo>
                <a:lnTo>
                  <a:pt x="5556" y="654"/>
                </a:lnTo>
                <a:lnTo>
                  <a:pt x="5628" y="726"/>
                </a:lnTo>
                <a:lnTo>
                  <a:pt x="5628" y="2331"/>
                </a:lnTo>
                <a:lnTo>
                  <a:pt x="5556" y="2391"/>
                </a:lnTo>
                <a:lnTo>
                  <a:pt x="5556" y="2797"/>
                </a:lnTo>
                <a:lnTo>
                  <a:pt x="5278" y="2797"/>
                </a:lnTo>
                <a:lnTo>
                  <a:pt x="5059" y="3070"/>
                </a:lnTo>
                <a:lnTo>
                  <a:pt x="4984" y="2970"/>
                </a:lnTo>
                <a:lnTo>
                  <a:pt x="3981" y="2970"/>
                </a:lnTo>
                <a:lnTo>
                  <a:pt x="3900" y="3070"/>
                </a:lnTo>
                <a:lnTo>
                  <a:pt x="3747" y="2879"/>
                </a:lnTo>
                <a:lnTo>
                  <a:pt x="153" y="2879"/>
                </a:lnTo>
                <a:lnTo>
                  <a:pt x="153" y="159"/>
                </a:lnTo>
                <a:lnTo>
                  <a:pt x="1428" y="159"/>
                </a:lnTo>
                <a:lnTo>
                  <a:pt x="1722" y="476"/>
                </a:lnTo>
                <a:moveTo>
                  <a:pt x="541" y="0"/>
                </a:moveTo>
                <a:lnTo>
                  <a:pt x="181" y="0"/>
                </a:lnTo>
                <a:lnTo>
                  <a:pt x="6" y="181"/>
                </a:lnTo>
                <a:lnTo>
                  <a:pt x="6" y="554"/>
                </a:lnTo>
                <a:lnTo>
                  <a:pt x="94" y="626"/>
                </a:lnTo>
                <a:lnTo>
                  <a:pt x="94" y="1076"/>
                </a:lnTo>
                <a:lnTo>
                  <a:pt x="9" y="1161"/>
                </a:lnTo>
                <a:lnTo>
                  <a:pt x="9" y="1890"/>
                </a:lnTo>
                <a:lnTo>
                  <a:pt x="94" y="1956"/>
                </a:lnTo>
                <a:lnTo>
                  <a:pt x="94" y="2425"/>
                </a:lnTo>
                <a:lnTo>
                  <a:pt x="3" y="2488"/>
                </a:lnTo>
                <a:lnTo>
                  <a:pt x="0" y="2854"/>
                </a:lnTo>
                <a:lnTo>
                  <a:pt x="187" y="3048"/>
                </a:lnTo>
                <a:lnTo>
                  <a:pt x="531" y="3048"/>
                </a:lnTo>
                <a:lnTo>
                  <a:pt x="616" y="2944"/>
                </a:lnTo>
                <a:lnTo>
                  <a:pt x="3256" y="2944"/>
                </a:lnTo>
                <a:lnTo>
                  <a:pt x="3325" y="3048"/>
                </a:lnTo>
                <a:lnTo>
                  <a:pt x="3637" y="3048"/>
                </a:lnTo>
                <a:lnTo>
                  <a:pt x="3716" y="2944"/>
                </a:lnTo>
                <a:lnTo>
                  <a:pt x="3859" y="3129"/>
                </a:lnTo>
                <a:lnTo>
                  <a:pt x="5106" y="3129"/>
                </a:lnTo>
                <a:lnTo>
                  <a:pt x="5250" y="2944"/>
                </a:lnTo>
                <a:lnTo>
                  <a:pt x="5700" y="2944"/>
                </a:lnTo>
                <a:lnTo>
                  <a:pt x="5703" y="91"/>
                </a:lnTo>
                <a:lnTo>
                  <a:pt x="619" y="91"/>
                </a:lnTo>
                <a:lnTo>
                  <a:pt x="541" y="0"/>
                </a:lnTo>
              </a:path>
            </a:pathLst>
          </a:custGeom>
          <a:noFill/>
          <a:ln>
            <a:noFill/>
          </a:ln>
        </p:spPr>
      </p:sp>
      <p:sp>
        <p:nvSpPr>
          <p:cNvPr id="140" name="Google Shape;140;p1"/>
          <p:cNvSpPr/>
          <p:nvPr/>
        </p:nvSpPr>
        <p:spPr>
          <a:xfrm>
            <a:off x="1521561" y="117571"/>
            <a:ext cx="3971606" cy="513392"/>
          </a:xfrm>
          <a:custGeom>
            <a:avLst/>
            <a:gdLst/>
            <a:ahLst/>
            <a:cxnLst/>
            <a:rect l="l" t="t" r="r" b="b"/>
            <a:pathLst>
              <a:path w="3339" h="326" extrusionOk="0">
                <a:moveTo>
                  <a:pt x="0" y="0"/>
                </a:moveTo>
                <a:lnTo>
                  <a:pt x="1229" y="0"/>
                </a:lnTo>
                <a:lnTo>
                  <a:pt x="1362" y="96"/>
                </a:lnTo>
                <a:lnTo>
                  <a:pt x="2991" y="96"/>
                </a:lnTo>
                <a:lnTo>
                  <a:pt x="3339" y="326"/>
                </a:lnTo>
              </a:path>
            </a:pathLst>
          </a:custGeom>
          <a:noFill/>
          <a:ln w="28425" cap="flat" cmpd="sng">
            <a:solidFill>
              <a:schemeClr val="lt1"/>
            </a:solidFill>
            <a:prstDash val="solid"/>
            <a:miter lim="8000"/>
            <a:headEnd type="none" w="sm" len="sm"/>
            <a:tailEnd type="none" w="sm" len="sm"/>
          </a:ln>
        </p:spPr>
      </p:sp>
      <p:sp>
        <p:nvSpPr>
          <p:cNvPr id="141" name="Google Shape;141;p1"/>
          <p:cNvSpPr/>
          <p:nvPr/>
        </p:nvSpPr>
        <p:spPr>
          <a:xfrm>
            <a:off x="1521561" y="314176"/>
            <a:ext cx="6767504" cy="543438"/>
          </a:xfrm>
          <a:custGeom>
            <a:avLst/>
            <a:gdLst/>
            <a:ahLst/>
            <a:cxnLst/>
            <a:rect l="l" t="t" r="r" b="b"/>
            <a:pathLst>
              <a:path w="5687" h="345" extrusionOk="0">
                <a:moveTo>
                  <a:pt x="0" y="230"/>
                </a:moveTo>
                <a:lnTo>
                  <a:pt x="2941" y="230"/>
                </a:lnTo>
                <a:lnTo>
                  <a:pt x="3074" y="345"/>
                </a:lnTo>
                <a:lnTo>
                  <a:pt x="3611" y="345"/>
                </a:lnTo>
                <a:lnTo>
                  <a:pt x="3786" y="194"/>
                </a:lnTo>
                <a:lnTo>
                  <a:pt x="4126" y="194"/>
                </a:lnTo>
                <a:lnTo>
                  <a:pt x="4330" y="0"/>
                </a:lnTo>
                <a:lnTo>
                  <a:pt x="5687" y="0"/>
                </a:lnTo>
              </a:path>
            </a:pathLst>
          </a:custGeom>
          <a:noFill/>
          <a:ln w="28425" cap="flat" cmpd="sng">
            <a:solidFill>
              <a:schemeClr val="lt1"/>
            </a:solidFill>
            <a:prstDash val="solid"/>
            <a:miter lim="8000"/>
            <a:headEnd type="none" w="sm" len="sm"/>
            <a:tailEnd type="none" w="sm" len="sm"/>
          </a:ln>
        </p:spPr>
      </p:sp>
      <p:sp>
        <p:nvSpPr>
          <p:cNvPr id="142" name="Google Shape;142;p1"/>
          <p:cNvSpPr/>
          <p:nvPr/>
        </p:nvSpPr>
        <p:spPr>
          <a:xfrm>
            <a:off x="8293311" y="205096"/>
            <a:ext cx="143044" cy="192032"/>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
          <p:cNvSpPr/>
          <p:nvPr/>
        </p:nvSpPr>
        <p:spPr>
          <a:xfrm>
            <a:off x="5423931" y="523191"/>
            <a:ext cx="143044" cy="192032"/>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
          <p:cNvSpPr/>
          <p:nvPr/>
        </p:nvSpPr>
        <p:spPr>
          <a:xfrm>
            <a:off x="7806372" y="6567308"/>
            <a:ext cx="2851418" cy="181255"/>
          </a:xfrm>
          <a:custGeom>
            <a:avLst/>
            <a:gdLst/>
            <a:ahLst/>
            <a:cxnLst/>
            <a:rect l="l" t="t" r="r" b="b"/>
            <a:pathLst>
              <a:path w="2158" h="105" extrusionOk="0">
                <a:moveTo>
                  <a:pt x="0" y="0"/>
                </a:moveTo>
                <a:lnTo>
                  <a:pt x="1543" y="0"/>
                </a:lnTo>
                <a:lnTo>
                  <a:pt x="1713" y="105"/>
                </a:lnTo>
                <a:lnTo>
                  <a:pt x="2158" y="105"/>
                </a:lnTo>
              </a:path>
            </a:pathLst>
          </a:custGeom>
          <a:noFill/>
          <a:ln w="28425" cap="flat" cmpd="sng">
            <a:solidFill>
              <a:srgbClr val="FFFFFF"/>
            </a:solidFill>
            <a:prstDash val="solid"/>
            <a:miter lim="8000"/>
            <a:headEnd type="none" w="sm" len="sm"/>
            <a:tailEnd type="none" w="sm" len="sm"/>
          </a:ln>
        </p:spPr>
      </p:sp>
      <p:sp>
        <p:nvSpPr>
          <p:cNvPr id="145" name="Google Shape;145;p1"/>
          <p:cNvSpPr/>
          <p:nvPr/>
        </p:nvSpPr>
        <p:spPr>
          <a:xfrm>
            <a:off x="5129677" y="5752477"/>
            <a:ext cx="5528112" cy="646639"/>
          </a:xfrm>
          <a:custGeom>
            <a:avLst/>
            <a:gdLst/>
            <a:ahLst/>
            <a:cxnLst/>
            <a:rect l="l" t="t" r="r" b="b"/>
            <a:pathLst>
              <a:path w="4181" h="369" extrusionOk="0">
                <a:moveTo>
                  <a:pt x="4181" y="0"/>
                </a:moveTo>
                <a:lnTo>
                  <a:pt x="3706" y="275"/>
                </a:lnTo>
                <a:lnTo>
                  <a:pt x="1621" y="275"/>
                </a:lnTo>
                <a:lnTo>
                  <a:pt x="1463" y="369"/>
                </a:lnTo>
                <a:lnTo>
                  <a:pt x="0" y="369"/>
                </a:lnTo>
              </a:path>
            </a:pathLst>
          </a:custGeom>
          <a:noFill/>
          <a:ln w="28425" cap="flat" cmpd="sng">
            <a:solidFill>
              <a:srgbClr val="FFFFFF"/>
            </a:solidFill>
            <a:prstDash val="solid"/>
            <a:miter lim="8000"/>
            <a:headEnd type="none" w="sm" len="sm"/>
            <a:tailEnd type="none" w="sm" len="sm"/>
          </a:ln>
        </p:spPr>
      </p:sp>
      <p:sp>
        <p:nvSpPr>
          <p:cNvPr id="146" name="Google Shape;146;p1"/>
          <p:cNvSpPr/>
          <p:nvPr/>
        </p:nvSpPr>
        <p:spPr>
          <a:xfrm>
            <a:off x="4962139" y="6285465"/>
            <a:ext cx="159374" cy="213913"/>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
          <p:cNvSpPr/>
          <p:nvPr/>
        </p:nvSpPr>
        <p:spPr>
          <a:xfrm>
            <a:off x="7718847" y="6470965"/>
            <a:ext cx="159374" cy="213913"/>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
          <p:cNvSpPr/>
          <p:nvPr/>
        </p:nvSpPr>
        <p:spPr>
          <a:xfrm>
            <a:off x="1983799" y="1602557"/>
            <a:ext cx="8224500" cy="2951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629"/>
              <a:buFont typeface="Arial"/>
              <a:buNone/>
            </a:pPr>
            <a:r>
              <a:rPr lang="en-US" sz="3629" b="1" i="0" u="none" strike="noStrike" cap="none">
                <a:solidFill>
                  <a:srgbClr val="FFFFFF"/>
                </a:solidFill>
                <a:latin typeface="Century Schoolbook"/>
                <a:ea typeface="Century Schoolbook"/>
                <a:cs typeface="Century Schoolbook"/>
                <a:sym typeface="Century Schoolbook"/>
              </a:rPr>
              <a:t>V</a:t>
            </a:r>
            <a:r>
              <a:rPr lang="en-US" sz="3629" b="1">
                <a:solidFill>
                  <a:srgbClr val="FFFFFF"/>
                </a:solidFill>
                <a:latin typeface="Century Schoolbook"/>
                <a:ea typeface="Century Schoolbook"/>
                <a:cs typeface="Century Schoolbook"/>
                <a:sym typeface="Century Schoolbook"/>
              </a:rPr>
              <a:t>ideo</a:t>
            </a:r>
            <a:r>
              <a:rPr lang="en-US" sz="3629" b="1" i="0" u="none" strike="noStrike" cap="none">
                <a:solidFill>
                  <a:srgbClr val="FFFFFF"/>
                </a:solidFill>
                <a:latin typeface="Century Schoolbook"/>
                <a:ea typeface="Century Schoolbook"/>
                <a:cs typeface="Century Schoolbook"/>
                <a:sym typeface="Century Schoolbook"/>
              </a:rPr>
              <a:t> </a:t>
            </a:r>
            <a:r>
              <a:rPr lang="en-US" sz="3629" b="1">
                <a:solidFill>
                  <a:srgbClr val="FFFFFF"/>
                </a:solidFill>
                <a:latin typeface="Century Schoolbook"/>
                <a:ea typeface="Century Schoolbook"/>
                <a:cs typeface="Century Schoolbook"/>
                <a:sym typeface="Century Schoolbook"/>
              </a:rPr>
              <a:t>Analyt</a:t>
            </a:r>
            <a:r>
              <a:rPr lang="en-US" sz="3629" b="1" i="0" u="none" strike="noStrike" cap="none">
                <a:solidFill>
                  <a:srgbClr val="FFFFFF"/>
                </a:solidFill>
                <a:latin typeface="Century Schoolbook"/>
                <a:ea typeface="Century Schoolbook"/>
                <a:cs typeface="Century Schoolbook"/>
                <a:sym typeface="Century Schoolbook"/>
              </a:rPr>
              <a:t>ics - SBI</a:t>
            </a:r>
            <a:endParaRPr sz="3629" b="1" i="0" u="none" strike="noStrike" cap="none">
              <a:solidFill>
                <a:srgbClr val="FFFFFF"/>
              </a:solidFill>
              <a:latin typeface="Century Schoolbook"/>
              <a:ea typeface="Century Schoolbook"/>
              <a:cs typeface="Century Schoolbook"/>
              <a:sym typeface="Century Schoolbook"/>
            </a:endParaRPr>
          </a:p>
          <a:p>
            <a:pPr marL="0" marR="0" lvl="0" indent="0" algn="ctr" rtl="0">
              <a:lnSpc>
                <a:spcPct val="100000"/>
              </a:lnSpc>
              <a:spcBef>
                <a:spcPts val="0"/>
              </a:spcBef>
              <a:spcAft>
                <a:spcPts val="0"/>
              </a:spcAft>
              <a:buClr>
                <a:srgbClr val="000000"/>
              </a:buClr>
              <a:buSzPts val="3629"/>
              <a:buFont typeface="Arial"/>
              <a:buNone/>
            </a:pPr>
            <a:endParaRPr sz="3629" b="1" i="0" u="none" strike="noStrike" cap="none">
              <a:solidFill>
                <a:srgbClr val="FFFFFF"/>
              </a:solidFill>
              <a:latin typeface="Century Schoolbook"/>
              <a:ea typeface="Century Schoolbook"/>
              <a:cs typeface="Century Schoolbook"/>
              <a:sym typeface="Century Schoolbook"/>
            </a:endParaRPr>
          </a:p>
          <a:p>
            <a:pPr marL="0" marR="0" lvl="0" indent="0" algn="ctr" rtl="0">
              <a:lnSpc>
                <a:spcPct val="100000"/>
              </a:lnSpc>
              <a:spcBef>
                <a:spcPts val="0"/>
              </a:spcBef>
              <a:spcAft>
                <a:spcPts val="0"/>
              </a:spcAft>
              <a:buClr>
                <a:srgbClr val="000000"/>
              </a:buClr>
              <a:buSzPts val="3629"/>
              <a:buFont typeface="Arial"/>
              <a:buNone/>
            </a:pPr>
            <a:r>
              <a:rPr lang="en-US" sz="3629" b="1" i="0" u="none" strike="noStrike" cap="none">
                <a:solidFill>
                  <a:srgbClr val="FFFFFF"/>
                </a:solidFill>
                <a:latin typeface="Century Schoolbook"/>
                <a:ea typeface="Century Schoolbook"/>
                <a:cs typeface="Century Schoolbook"/>
                <a:sym typeface="Century Schoolbook"/>
              </a:rPr>
              <a:t>Powered By - Microsoft Corporation Pvt Ltd.</a:t>
            </a:r>
            <a:endParaRPr sz="3629" b="1" i="0" u="none" strike="noStrike" cap="none">
              <a:solidFill>
                <a:srgbClr val="FFFFFF"/>
              </a:solidFill>
              <a:latin typeface="Century Schoolbook"/>
              <a:ea typeface="Century Schoolbook"/>
              <a:cs typeface="Century Schoolbook"/>
              <a:sym typeface="Century Schoolbook"/>
            </a:endParaRPr>
          </a:p>
          <a:p>
            <a:pPr marL="0" marR="0" lvl="0" indent="0" algn="ctr" rtl="0">
              <a:lnSpc>
                <a:spcPct val="100000"/>
              </a:lnSpc>
              <a:spcBef>
                <a:spcPts val="0"/>
              </a:spcBef>
              <a:spcAft>
                <a:spcPts val="0"/>
              </a:spcAft>
              <a:buClr>
                <a:srgbClr val="000000"/>
              </a:buClr>
              <a:buSzPts val="2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9"/>
          <p:cNvSpPr/>
          <p:nvPr/>
        </p:nvSpPr>
        <p:spPr>
          <a:xfrm>
            <a:off x="103696" y="103695"/>
            <a:ext cx="11972040" cy="5934902"/>
          </a:xfrm>
          <a:prstGeom prst="rect">
            <a:avLst/>
          </a:prstGeom>
          <a:solidFill>
            <a:srgbClr val="2F0E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Arial"/>
                <a:ea typeface="Arial"/>
                <a:cs typeface="Arial"/>
                <a:sym typeface="Arial"/>
              </a:rPr>
              <a:t>Submitted By: Saksham Gupta; Kritika Ahuja; Shiva Thavani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Arial"/>
                <a:ea typeface="Arial"/>
                <a:cs typeface="Arial"/>
                <a:sym typeface="Arial"/>
              </a:rPr>
              <a:t>Email: </a:t>
            </a:r>
            <a:r>
              <a:rPr lang="en-US" sz="1400" b="0" i="0" u="none" strike="noStrike" cap="none" dirty="0">
                <a:solidFill>
                  <a:schemeClr val="lt1"/>
                </a:solidFill>
                <a:latin typeface="Arial"/>
                <a:ea typeface="Arial"/>
                <a:cs typeface="Arial"/>
                <a:sym typeface="Arial"/>
                <a:hlinkClick r:id="rId3"/>
              </a:rPr>
              <a:t>sakshamgupta1074@gmail.com</a:t>
            </a:r>
            <a:r>
              <a:rPr lang="en-US" sz="1400" b="0" i="0" u="none" strike="noStrike" cap="none" dirty="0">
                <a:solidFill>
                  <a:schemeClr val="lt1"/>
                </a:solidFill>
                <a:latin typeface="Arial"/>
                <a:ea typeface="Arial"/>
                <a:cs typeface="Arial"/>
                <a:sym typeface="Arial"/>
              </a:rPr>
              <a:t>; </a:t>
            </a:r>
            <a:r>
              <a:rPr lang="en-US" sz="1400" b="0" i="0" u="none" strike="noStrike" cap="none" dirty="0">
                <a:solidFill>
                  <a:schemeClr val="lt1"/>
                </a:solidFill>
                <a:latin typeface="Arial"/>
                <a:ea typeface="Arial"/>
                <a:cs typeface="Arial"/>
                <a:sym typeface="Arial"/>
                <a:hlinkClick r:id="rId4"/>
              </a:rPr>
              <a:t>kritikaahuja.287@gmail.com</a:t>
            </a:r>
            <a:r>
              <a:rPr lang="en-US" sz="1400" b="0" i="0" u="none" strike="noStrike" cap="none" dirty="0">
                <a:solidFill>
                  <a:schemeClr val="lt1"/>
                </a:solidFill>
                <a:latin typeface="Arial"/>
                <a:ea typeface="Arial"/>
                <a:cs typeface="Arial"/>
                <a:sym typeface="Arial"/>
              </a:rPr>
              <a:t>; </a:t>
            </a:r>
            <a:r>
              <a:rPr lang="en-US" sz="1400" b="0" i="0" u="none" strike="noStrike" cap="none" dirty="0">
                <a:solidFill>
                  <a:schemeClr val="lt1"/>
                </a:solidFill>
                <a:latin typeface="Arial"/>
                <a:ea typeface="Arial"/>
                <a:cs typeface="Arial"/>
                <a:sym typeface="Arial"/>
                <a:hlinkClick r:id="rId5"/>
              </a:rPr>
              <a:t>Thavani.shiva3@gmail.com</a:t>
            </a:r>
            <a:endParaRPr lang="en-US"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Arial"/>
                <a:ea typeface="Arial"/>
                <a:cs typeface="Arial"/>
                <a:sym typeface="Arial"/>
              </a:rPr>
              <a:t>Mobile No: 7404325114; 7015122456; 7901913699</a:t>
            </a:r>
            <a:endParaRPr sz="1400" b="0" i="0" u="none" strike="noStrike" cap="none" dirty="0">
              <a:solidFill>
                <a:schemeClr val="lt1"/>
              </a:solidFill>
              <a:latin typeface="Arial"/>
              <a:ea typeface="Arial"/>
              <a:cs typeface="Arial"/>
              <a:sym typeface="Arial"/>
            </a:endParaRPr>
          </a:p>
        </p:txBody>
      </p:sp>
      <p:sp>
        <p:nvSpPr>
          <p:cNvPr id="213" name="Google Shape;213;p9"/>
          <p:cNvSpPr/>
          <p:nvPr/>
        </p:nvSpPr>
        <p:spPr>
          <a:xfrm>
            <a:off x="2111048" y="819403"/>
            <a:ext cx="7045428" cy="1069894"/>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a:p>
            <a:pPr marL="0" marR="0" lvl="0" indent="0" algn="ctr" rtl="0">
              <a:lnSpc>
                <a:spcPct val="42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a:p>
            <a:pPr marL="0" marR="0" lvl="0" indent="0" algn="ctr" rtl="0">
              <a:lnSpc>
                <a:spcPct val="54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pic>
        <p:nvPicPr>
          <p:cNvPr id="214" name="Google Shape;214;p9"/>
          <p:cNvPicPr preferRelativeResize="0"/>
          <p:nvPr/>
        </p:nvPicPr>
        <p:blipFill rotWithShape="1">
          <a:blip r:embed="rId6">
            <a:alphaModFix/>
          </a:blip>
          <a:srcRect/>
          <a:stretch/>
        </p:blipFill>
        <p:spPr>
          <a:xfrm>
            <a:off x="2635015" y="1736816"/>
            <a:ext cx="7540205" cy="1595559"/>
          </a:xfrm>
          <a:prstGeom prst="rect">
            <a:avLst/>
          </a:prstGeom>
          <a:noFill/>
          <a:ln>
            <a:noFill/>
          </a:ln>
        </p:spPr>
      </p:pic>
      <p:pic>
        <p:nvPicPr>
          <p:cNvPr id="215" name="Google Shape;215;p9"/>
          <p:cNvPicPr preferRelativeResize="0"/>
          <p:nvPr/>
        </p:nvPicPr>
        <p:blipFill rotWithShape="1">
          <a:blip r:embed="rId7">
            <a:alphaModFix/>
          </a:blip>
          <a:srcRect/>
          <a:stretch/>
        </p:blipFill>
        <p:spPr>
          <a:xfrm>
            <a:off x="5050643" y="6152870"/>
            <a:ext cx="1826266" cy="44154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
          <p:cNvSpPr/>
          <p:nvPr/>
        </p:nvSpPr>
        <p:spPr>
          <a:xfrm>
            <a:off x="131975" y="131975"/>
            <a:ext cx="11934334" cy="6627044"/>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4" name="Google Shape;154;p2"/>
          <p:cNvSpPr/>
          <p:nvPr/>
        </p:nvSpPr>
        <p:spPr>
          <a:xfrm>
            <a:off x="358219" y="328903"/>
            <a:ext cx="11444140" cy="1069800"/>
          </a:xfrm>
          <a:prstGeom prst="rect">
            <a:avLst/>
          </a:prstGeom>
          <a:noFill/>
          <a:ln>
            <a:noFill/>
          </a:ln>
        </p:spPr>
        <p:txBody>
          <a:bodyPr spcFirstLastPara="1" wrap="square" lIns="81625" tIns="40800" rIns="81625" bIns="40800" anchor="t" anchorCtr="0">
            <a:noAutofit/>
          </a:bodyPr>
          <a:lstStyle/>
          <a:p>
            <a:pPr marL="0" marR="0" lvl="0" indent="0" algn="ctr" rtl="0">
              <a:lnSpc>
                <a:spcPct val="100000"/>
              </a:lnSpc>
              <a:spcBef>
                <a:spcPts val="0"/>
              </a:spcBef>
              <a:spcAft>
                <a:spcPts val="0"/>
              </a:spcAft>
              <a:buClr>
                <a:srgbClr val="000000"/>
              </a:buClr>
              <a:buSzPts val="3266"/>
              <a:buFont typeface="Arial"/>
              <a:buNone/>
            </a:pPr>
            <a:r>
              <a:rPr lang="en-US" sz="3266" b="1" i="0" u="none" strike="noStrike" cap="none" dirty="0">
                <a:solidFill>
                  <a:schemeClr val="lt1"/>
                </a:solidFill>
                <a:latin typeface="Arial"/>
                <a:ea typeface="Arial"/>
                <a:cs typeface="Arial"/>
                <a:sym typeface="Arial"/>
              </a:rPr>
              <a:t>Problem Being Solved</a:t>
            </a:r>
            <a:endParaRPr sz="1633" b="0" i="0" u="none" strike="noStrike" cap="none" dirty="0">
              <a:solidFill>
                <a:schemeClr val="lt1"/>
              </a:solidFill>
              <a:latin typeface="Arial"/>
              <a:ea typeface="Arial"/>
              <a:cs typeface="Arial"/>
              <a:sym typeface="Arial"/>
            </a:endParaRPr>
          </a:p>
          <a:p>
            <a:pPr marL="0" marR="0" lvl="0" indent="0" algn="ctr" rtl="0">
              <a:lnSpc>
                <a:spcPct val="42000"/>
              </a:lnSpc>
              <a:spcBef>
                <a:spcPts val="0"/>
              </a:spcBef>
              <a:spcAft>
                <a:spcPts val="0"/>
              </a:spcAft>
              <a:buClr>
                <a:srgbClr val="000000"/>
              </a:buClr>
              <a:buSzPts val="1633"/>
              <a:buFont typeface="Arial"/>
              <a:buNone/>
            </a:pPr>
            <a:endParaRPr sz="1633"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Clr>
                <a:srgbClr val="000000"/>
              </a:buClr>
              <a:buSzPts val="1633"/>
              <a:buFont typeface="Arial"/>
              <a:buNone/>
            </a:pPr>
            <a:endParaRPr sz="1633" b="0" i="0" u="none" strike="noStrike" cap="none" dirty="0">
              <a:solidFill>
                <a:srgbClr val="000000"/>
              </a:solidFill>
              <a:latin typeface="Arial"/>
              <a:ea typeface="Arial"/>
              <a:cs typeface="Arial"/>
              <a:sym typeface="Arial"/>
            </a:endParaRPr>
          </a:p>
        </p:txBody>
      </p:sp>
      <p:pic>
        <p:nvPicPr>
          <p:cNvPr id="155" name="Google Shape;155;p2"/>
          <p:cNvPicPr preferRelativeResize="0"/>
          <p:nvPr/>
        </p:nvPicPr>
        <p:blipFill rotWithShape="1">
          <a:blip r:embed="rId3">
            <a:alphaModFix/>
          </a:blip>
          <a:srcRect/>
          <a:stretch/>
        </p:blipFill>
        <p:spPr>
          <a:xfrm>
            <a:off x="5050643" y="6087553"/>
            <a:ext cx="1826266" cy="441544"/>
          </a:xfrm>
          <a:prstGeom prst="rect">
            <a:avLst/>
          </a:prstGeom>
          <a:noFill/>
          <a:ln>
            <a:noFill/>
          </a:ln>
        </p:spPr>
      </p:pic>
      <p:sp>
        <p:nvSpPr>
          <p:cNvPr id="2" name="TextBox 1">
            <a:extLst>
              <a:ext uri="{FF2B5EF4-FFF2-40B4-BE49-F238E27FC236}">
                <a16:creationId xmlns:a16="http://schemas.microsoft.com/office/drawing/2014/main" id="{F1D09671-AFFC-7262-6467-3A215364641C}"/>
              </a:ext>
            </a:extLst>
          </p:cNvPr>
          <p:cNvSpPr txBox="1"/>
          <p:nvPr/>
        </p:nvSpPr>
        <p:spPr>
          <a:xfrm>
            <a:off x="389641" y="926070"/>
            <a:ext cx="11111060" cy="4992392"/>
          </a:xfrm>
          <a:prstGeom prst="rect">
            <a:avLst/>
          </a:prstGeom>
          <a:noFill/>
        </p:spPr>
        <p:txBody>
          <a:bodyPr wrap="square" rtlCol="0">
            <a:spAutoFit/>
          </a:bodyPr>
          <a:lstStyle/>
          <a:p>
            <a:pPr algn="just">
              <a:lnSpc>
                <a:spcPct val="200000"/>
              </a:lnSpc>
            </a:pPr>
            <a:r>
              <a:rPr lang="en-IN" sz="1800" dirty="0">
                <a:solidFill>
                  <a:schemeClr val="bg1"/>
                </a:solidFill>
              </a:rPr>
              <a:t>Surveillance is being constantly carried out via Video Cameras at Branches, ATMs &amp; Offices of the Bank. As a proactive measure and to protect against unscrupulous elements, the video feed is constantly monitored by personnel at Command Centres / Control rooms. </a:t>
            </a:r>
          </a:p>
          <a:p>
            <a:pPr marL="285750" indent="-285750" algn="just">
              <a:lnSpc>
                <a:spcPct val="200000"/>
              </a:lnSpc>
              <a:buClr>
                <a:schemeClr val="bg1"/>
              </a:buClr>
              <a:buFont typeface="Wingdings" panose="05000000000000000000" pitchFamily="2" charset="2"/>
              <a:buChar char="Ø"/>
            </a:pPr>
            <a:r>
              <a:rPr lang="en-IN" sz="1800" dirty="0">
                <a:solidFill>
                  <a:schemeClr val="bg1"/>
                </a:solidFill>
              </a:rPr>
              <a:t>The solution should be able to constantly scan multiple video footage for Suspicious Activities, breaks/Interruptions in the footage, or any activity that needs attention. </a:t>
            </a:r>
          </a:p>
          <a:p>
            <a:pPr marL="285750" indent="-285750" algn="just">
              <a:lnSpc>
                <a:spcPct val="200000"/>
              </a:lnSpc>
              <a:buClr>
                <a:schemeClr val="bg1"/>
              </a:buClr>
              <a:buFont typeface="Wingdings" panose="05000000000000000000" pitchFamily="2" charset="2"/>
              <a:buChar char="Ø"/>
            </a:pPr>
            <a:r>
              <a:rPr lang="en-IN" sz="1800" dirty="0">
                <a:solidFill>
                  <a:schemeClr val="bg1"/>
                </a:solidFill>
              </a:rPr>
              <a:t>The solution should be able to count the number of people and calculate the time taken for activity on the premises and Identify known facilitators. </a:t>
            </a:r>
          </a:p>
          <a:p>
            <a:pPr marL="285750" indent="-285750" algn="just">
              <a:lnSpc>
                <a:spcPct val="200000"/>
              </a:lnSpc>
              <a:buClr>
                <a:schemeClr val="bg1"/>
              </a:buClr>
              <a:buFont typeface="Wingdings" panose="05000000000000000000" pitchFamily="2" charset="2"/>
              <a:buChar char="Ø"/>
            </a:pPr>
            <a:r>
              <a:rPr lang="en-IN" sz="1800" dirty="0">
                <a:solidFill>
                  <a:schemeClr val="bg1"/>
                </a:solidFill>
              </a:rPr>
              <a:t>It should be in the Communication with Control / Command Centres / Vendors and have a Feedback mechanism for false positives / incorrect classification for enhancement in the model.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
          <p:cNvSpPr/>
          <p:nvPr/>
        </p:nvSpPr>
        <p:spPr>
          <a:xfrm>
            <a:off x="156835" y="134243"/>
            <a:ext cx="11878330" cy="6589514"/>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dirty="0">
              <a:solidFill>
                <a:srgbClr val="000000"/>
              </a:solidFill>
              <a:latin typeface="Arial"/>
              <a:ea typeface="Arial"/>
              <a:cs typeface="Arial"/>
              <a:sym typeface="Arial"/>
            </a:endParaRPr>
          </a:p>
        </p:txBody>
      </p:sp>
      <p:sp>
        <p:nvSpPr>
          <p:cNvPr id="161" name="Google Shape;161;p3"/>
          <p:cNvSpPr/>
          <p:nvPr/>
        </p:nvSpPr>
        <p:spPr>
          <a:xfrm>
            <a:off x="284375" y="300088"/>
            <a:ext cx="11623250" cy="1069800"/>
          </a:xfrm>
          <a:prstGeom prst="rect">
            <a:avLst/>
          </a:prstGeom>
          <a:noFill/>
          <a:ln>
            <a:noFill/>
          </a:ln>
        </p:spPr>
        <p:txBody>
          <a:bodyPr spcFirstLastPara="1" wrap="square" lIns="81625" tIns="40800" rIns="81625" bIns="408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3270" b="1" i="0" u="none" strike="noStrike" cap="none" dirty="0">
                <a:solidFill>
                  <a:schemeClr val="lt1"/>
                </a:solidFill>
                <a:latin typeface="+mj-lt"/>
                <a:ea typeface="Lato"/>
                <a:cs typeface="Lato"/>
                <a:sym typeface="Lato"/>
              </a:rPr>
              <a:t>Approach taken to create the model</a:t>
            </a:r>
            <a:endParaRPr sz="3270" b="1" i="0" u="none" strike="noStrike" cap="none" dirty="0">
              <a:solidFill>
                <a:schemeClr val="lt1"/>
              </a:solidFill>
              <a:latin typeface="+mj-lt"/>
              <a:ea typeface="Arial"/>
              <a:cs typeface="Arial"/>
              <a:sym typeface="Arial"/>
            </a:endParaRPr>
          </a:p>
        </p:txBody>
      </p:sp>
      <p:pic>
        <p:nvPicPr>
          <p:cNvPr id="162" name="Google Shape;162;p3"/>
          <p:cNvPicPr preferRelativeResize="0"/>
          <p:nvPr/>
        </p:nvPicPr>
        <p:blipFill rotWithShape="1">
          <a:blip r:embed="rId3">
            <a:alphaModFix/>
          </a:blip>
          <a:srcRect/>
          <a:stretch/>
        </p:blipFill>
        <p:spPr>
          <a:xfrm>
            <a:off x="5050643" y="6087553"/>
            <a:ext cx="1826266" cy="441544"/>
          </a:xfrm>
          <a:prstGeom prst="rect">
            <a:avLst/>
          </a:prstGeom>
          <a:noFill/>
          <a:ln>
            <a:noFill/>
          </a:ln>
        </p:spPr>
      </p:pic>
      <p:sp>
        <p:nvSpPr>
          <p:cNvPr id="2" name="TextBox 1">
            <a:extLst>
              <a:ext uri="{FF2B5EF4-FFF2-40B4-BE49-F238E27FC236}">
                <a16:creationId xmlns:a16="http://schemas.microsoft.com/office/drawing/2014/main" id="{465EF39D-537D-3948-5F06-7DF9BDC0E9CF}"/>
              </a:ext>
            </a:extLst>
          </p:cNvPr>
          <p:cNvSpPr txBox="1"/>
          <p:nvPr/>
        </p:nvSpPr>
        <p:spPr>
          <a:xfrm>
            <a:off x="395926" y="1090863"/>
            <a:ext cx="11349872" cy="4438395"/>
          </a:xfrm>
          <a:prstGeom prst="rect">
            <a:avLst/>
          </a:prstGeom>
          <a:noFill/>
        </p:spPr>
        <p:txBody>
          <a:bodyPr wrap="square" rtlCol="0">
            <a:spAutoFit/>
          </a:bodyPr>
          <a:lstStyle/>
          <a:p>
            <a:pPr algn="just">
              <a:lnSpc>
                <a:spcPct val="200000"/>
              </a:lnSpc>
            </a:pPr>
            <a:r>
              <a:rPr lang="en-IN" sz="1800" b="1" i="0" dirty="0">
                <a:solidFill>
                  <a:schemeClr val="bg1"/>
                </a:solidFill>
                <a:effectLst/>
                <a:latin typeface="+mj-lt"/>
              </a:rPr>
              <a:t>Third Eye – </a:t>
            </a:r>
            <a:r>
              <a:rPr lang="en-IN" sz="1800" b="0" i="0" dirty="0">
                <a:solidFill>
                  <a:schemeClr val="bg1"/>
                </a:solidFill>
                <a:effectLst/>
                <a:latin typeface="+mj-lt"/>
              </a:rPr>
              <a:t>An advanced AI solution capable of identifying various suspicious activities happening on bank premises, through CCTV footage. </a:t>
            </a:r>
          </a:p>
          <a:p>
            <a:pPr marL="285750" indent="-285750" algn="just">
              <a:lnSpc>
                <a:spcPct val="200000"/>
              </a:lnSpc>
              <a:buClr>
                <a:schemeClr val="bg1"/>
              </a:buClr>
              <a:buFont typeface="Wingdings" panose="05000000000000000000" pitchFamily="2" charset="2"/>
              <a:buChar char="q"/>
            </a:pPr>
            <a:r>
              <a:rPr lang="en-IN" sz="1800" b="0" i="0" dirty="0">
                <a:solidFill>
                  <a:schemeClr val="bg1"/>
                </a:solidFill>
                <a:effectLst/>
                <a:latin typeface="+mj-lt"/>
              </a:rPr>
              <a:t>This smart solution uses Computer Vision and Deep Learning powered face recognition in order to identify know miscreants and bank facilitators.</a:t>
            </a:r>
          </a:p>
          <a:p>
            <a:pPr marL="285750" indent="-285750" algn="just">
              <a:lnSpc>
                <a:spcPct val="200000"/>
              </a:lnSpc>
              <a:buClr>
                <a:schemeClr val="bg1"/>
              </a:buClr>
              <a:buFont typeface="Wingdings" panose="05000000000000000000" pitchFamily="2" charset="2"/>
              <a:buChar char="q"/>
            </a:pPr>
            <a:r>
              <a:rPr lang="en-IN" sz="1800" b="0" i="0" dirty="0">
                <a:solidFill>
                  <a:schemeClr val="bg1"/>
                </a:solidFill>
                <a:effectLst/>
                <a:latin typeface="+mj-lt"/>
              </a:rPr>
              <a:t>It will also display the live count of people on the premises and monitor their activities, and time and display in the dashboard which will be visible to Command Centre employees. </a:t>
            </a:r>
          </a:p>
          <a:p>
            <a:pPr marL="285750" indent="-285750" algn="just">
              <a:lnSpc>
                <a:spcPct val="200000"/>
              </a:lnSpc>
              <a:buClr>
                <a:schemeClr val="bg1"/>
              </a:buClr>
              <a:buFont typeface="Wingdings" panose="05000000000000000000" pitchFamily="2" charset="2"/>
              <a:buChar char="q"/>
            </a:pPr>
            <a:r>
              <a:rPr lang="en-IN" sz="1800" b="0" i="0" dirty="0">
                <a:solidFill>
                  <a:schemeClr val="bg1"/>
                </a:solidFill>
                <a:effectLst/>
                <a:latin typeface="+mj-lt"/>
              </a:rPr>
              <a:t>This solution is named as Third Eye because all the SBI branches have an on-premise security guard and this will serve as an additional third eye to keep a check on theft and suspicious activities.</a:t>
            </a:r>
            <a:endParaRPr lang="en-IN" sz="1800" dirty="0">
              <a:solidFill>
                <a:schemeClr val="bg1"/>
              </a:solidFill>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8"/>
          <p:cNvSpPr/>
          <p:nvPr/>
        </p:nvSpPr>
        <p:spPr>
          <a:xfrm>
            <a:off x="109979" y="134705"/>
            <a:ext cx="11972042" cy="6558326"/>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206" name="Google Shape;206;p8"/>
          <p:cNvSpPr/>
          <p:nvPr/>
        </p:nvSpPr>
        <p:spPr>
          <a:xfrm>
            <a:off x="109979" y="501238"/>
            <a:ext cx="11972042" cy="509412"/>
          </a:xfrm>
          <a:prstGeom prst="rect">
            <a:avLst/>
          </a:prstGeom>
          <a:noFill/>
          <a:ln>
            <a:noFill/>
          </a:ln>
        </p:spPr>
        <p:txBody>
          <a:bodyPr spcFirstLastPara="1" wrap="square" lIns="81625" tIns="40800" rIns="81625" bIns="40800" anchor="t" anchorCtr="0">
            <a:noAutofit/>
          </a:bodyPr>
          <a:lstStyle/>
          <a:p>
            <a:pPr marL="0" marR="0" lvl="0" indent="0" algn="ctr" rtl="0">
              <a:lnSpc>
                <a:spcPct val="42000"/>
              </a:lnSpc>
              <a:spcBef>
                <a:spcPts val="0"/>
              </a:spcBef>
              <a:spcAft>
                <a:spcPts val="0"/>
              </a:spcAft>
              <a:buClr>
                <a:srgbClr val="000000"/>
              </a:buClr>
              <a:buSzPts val="2400"/>
              <a:buFont typeface="Arial"/>
              <a:buNone/>
            </a:pPr>
            <a:r>
              <a:rPr lang="en-IN" sz="3270" b="1" i="0" u="none" strike="noStrike" cap="none" dirty="0">
                <a:solidFill>
                  <a:schemeClr val="lt1"/>
                </a:solidFill>
                <a:latin typeface="+mj-lt"/>
                <a:ea typeface="Lato"/>
                <a:cs typeface="Lato"/>
                <a:sym typeface="Lato"/>
              </a:rPr>
              <a:t>FLOWCHART</a:t>
            </a:r>
            <a:endParaRPr sz="3270" b="0" i="0" u="none" strike="noStrike" cap="none" dirty="0">
              <a:solidFill>
                <a:srgbClr val="000000"/>
              </a:solidFill>
              <a:latin typeface="+mj-lt"/>
              <a:ea typeface="Arial"/>
              <a:cs typeface="Arial"/>
              <a:sym typeface="Arial"/>
            </a:endParaRPr>
          </a:p>
        </p:txBody>
      </p:sp>
      <p:pic>
        <p:nvPicPr>
          <p:cNvPr id="207" name="Google Shape;207;p8"/>
          <p:cNvPicPr preferRelativeResize="0"/>
          <p:nvPr/>
        </p:nvPicPr>
        <p:blipFill rotWithShape="1">
          <a:blip r:embed="rId3">
            <a:alphaModFix/>
          </a:blip>
          <a:srcRect/>
          <a:stretch/>
        </p:blipFill>
        <p:spPr>
          <a:xfrm>
            <a:off x="5182863" y="5937168"/>
            <a:ext cx="1826269" cy="441544"/>
          </a:xfrm>
          <a:prstGeom prst="rect">
            <a:avLst/>
          </a:prstGeom>
          <a:noFill/>
          <a:ln>
            <a:noFill/>
          </a:ln>
        </p:spPr>
      </p:pic>
      <p:sp>
        <p:nvSpPr>
          <p:cNvPr id="6" name="Rectangle 5">
            <a:extLst>
              <a:ext uri="{FF2B5EF4-FFF2-40B4-BE49-F238E27FC236}">
                <a16:creationId xmlns:a16="http://schemas.microsoft.com/office/drawing/2014/main" id="{677A4052-34D4-8E38-3068-7FE766E64FBF}"/>
              </a:ext>
            </a:extLst>
          </p:cNvPr>
          <p:cNvSpPr/>
          <p:nvPr/>
        </p:nvSpPr>
        <p:spPr>
          <a:xfrm>
            <a:off x="109978" y="1010650"/>
            <a:ext cx="11972041" cy="45419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907322CC-D99A-891A-D854-55E48D1A5232}"/>
              </a:ext>
            </a:extLst>
          </p:cNvPr>
          <p:cNvPicPr>
            <a:picLocks noChangeAspect="1"/>
          </p:cNvPicPr>
          <p:nvPr/>
        </p:nvPicPr>
        <p:blipFill>
          <a:blip r:embed="rId4"/>
          <a:stretch>
            <a:fillRect/>
          </a:stretch>
        </p:blipFill>
        <p:spPr>
          <a:xfrm>
            <a:off x="3024204" y="1010650"/>
            <a:ext cx="6143592" cy="454191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7"/>
          <p:cNvSpPr/>
          <p:nvPr/>
        </p:nvSpPr>
        <p:spPr>
          <a:xfrm>
            <a:off x="122548" y="122993"/>
            <a:ext cx="11972042" cy="6654879"/>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dirty="0">
              <a:solidFill>
                <a:srgbClr val="000000"/>
              </a:solidFill>
              <a:latin typeface="Arial"/>
              <a:ea typeface="Arial"/>
              <a:cs typeface="Arial"/>
              <a:sym typeface="Arial"/>
            </a:endParaRPr>
          </a:p>
        </p:txBody>
      </p:sp>
      <p:sp>
        <p:nvSpPr>
          <p:cNvPr id="199" name="Google Shape;199;p7"/>
          <p:cNvSpPr/>
          <p:nvPr/>
        </p:nvSpPr>
        <p:spPr>
          <a:xfrm>
            <a:off x="122548" y="584806"/>
            <a:ext cx="11946904" cy="641684"/>
          </a:xfrm>
          <a:prstGeom prst="rect">
            <a:avLst/>
          </a:prstGeom>
          <a:noFill/>
          <a:ln>
            <a:noFill/>
          </a:ln>
        </p:spPr>
        <p:txBody>
          <a:bodyPr spcFirstLastPara="1" wrap="square" lIns="81625" tIns="40800" rIns="81625" bIns="40800" anchor="t" anchorCtr="0">
            <a:noAutofit/>
          </a:bodyPr>
          <a:lstStyle/>
          <a:p>
            <a:pPr marL="0" marR="0" lvl="0" indent="0" algn="ctr" rtl="0">
              <a:lnSpc>
                <a:spcPct val="42000"/>
              </a:lnSpc>
              <a:spcBef>
                <a:spcPts val="0"/>
              </a:spcBef>
              <a:spcAft>
                <a:spcPts val="0"/>
              </a:spcAft>
              <a:buClr>
                <a:srgbClr val="000000"/>
              </a:buClr>
              <a:buSzPts val="2400"/>
              <a:buFont typeface="Arial"/>
              <a:buNone/>
            </a:pPr>
            <a:r>
              <a:rPr lang="en-IN" sz="3270" b="1" dirty="0">
                <a:solidFill>
                  <a:schemeClr val="lt1"/>
                </a:solidFill>
                <a:latin typeface="+mj-lt"/>
                <a:ea typeface="Lato"/>
                <a:cs typeface="Lato"/>
                <a:sym typeface="Lato"/>
              </a:rPr>
              <a:t>Technical Approach</a:t>
            </a:r>
            <a:endParaRPr sz="3270" b="0" i="0" u="none" strike="noStrike" cap="none" dirty="0">
              <a:solidFill>
                <a:srgbClr val="000000"/>
              </a:solidFill>
              <a:latin typeface="+mj-lt"/>
              <a:ea typeface="Arial"/>
              <a:cs typeface="Arial"/>
              <a:sym typeface="Arial"/>
            </a:endParaRPr>
          </a:p>
        </p:txBody>
      </p:sp>
      <p:pic>
        <p:nvPicPr>
          <p:cNvPr id="200" name="Google Shape;200;p7"/>
          <p:cNvPicPr preferRelativeResize="0"/>
          <p:nvPr/>
        </p:nvPicPr>
        <p:blipFill rotWithShape="1">
          <a:blip r:embed="rId3">
            <a:alphaModFix/>
          </a:blip>
          <a:srcRect/>
          <a:stretch/>
        </p:blipFill>
        <p:spPr>
          <a:xfrm>
            <a:off x="5050643" y="6152870"/>
            <a:ext cx="1826266" cy="441544"/>
          </a:xfrm>
          <a:prstGeom prst="rect">
            <a:avLst/>
          </a:prstGeom>
          <a:noFill/>
          <a:ln>
            <a:noFill/>
          </a:ln>
        </p:spPr>
      </p:pic>
      <p:sp>
        <p:nvSpPr>
          <p:cNvPr id="6" name="TextBox 5">
            <a:extLst>
              <a:ext uri="{FF2B5EF4-FFF2-40B4-BE49-F238E27FC236}">
                <a16:creationId xmlns:a16="http://schemas.microsoft.com/office/drawing/2014/main" id="{34C58361-6731-C3D5-A840-62E669A8FCD1}"/>
              </a:ext>
            </a:extLst>
          </p:cNvPr>
          <p:cNvSpPr txBox="1"/>
          <p:nvPr/>
        </p:nvSpPr>
        <p:spPr>
          <a:xfrm>
            <a:off x="226243" y="1226490"/>
            <a:ext cx="11764652" cy="4447884"/>
          </a:xfrm>
          <a:prstGeom prst="rect">
            <a:avLst/>
          </a:prstGeom>
          <a:noFill/>
        </p:spPr>
        <p:txBody>
          <a:bodyPr wrap="square">
            <a:spAutoFit/>
          </a:bodyPr>
          <a:lstStyle/>
          <a:p>
            <a:pPr>
              <a:lnSpc>
                <a:spcPct val="200000"/>
              </a:lnSpc>
            </a:pPr>
            <a:r>
              <a:rPr lang="en-IN" sz="1600" b="1" u="sng" dirty="0">
                <a:solidFill>
                  <a:srgbClr val="00B0F0"/>
                </a:solidFill>
              </a:rPr>
              <a:t>Data Feeding Module – </a:t>
            </a:r>
            <a:r>
              <a:rPr lang="en-IN" sz="1600" dirty="0">
                <a:solidFill>
                  <a:schemeClr val="bg1"/>
                </a:solidFill>
              </a:rPr>
              <a:t>This module will capture the live CCTV footage from various cameras installed at SBI branches, ATMs, etc. The module will handle data extraction from all types of CCTV cameras like domes and bullets. </a:t>
            </a:r>
          </a:p>
          <a:p>
            <a:pPr>
              <a:lnSpc>
                <a:spcPct val="200000"/>
              </a:lnSpc>
            </a:pPr>
            <a:r>
              <a:rPr lang="en-IN" sz="1600" b="1" u="sng" dirty="0">
                <a:solidFill>
                  <a:srgbClr val="00B0F0"/>
                </a:solidFill>
              </a:rPr>
              <a:t>Video Processing Module – </a:t>
            </a:r>
            <a:r>
              <a:rPr lang="en-IN" sz="1600" dirty="0">
                <a:solidFill>
                  <a:schemeClr val="bg1"/>
                </a:solidFill>
              </a:rPr>
              <a:t>This is the core component of the whole solution and will deal with video processing and analytics. It will process videos of all formats, resolutions, and FPS to generate insights. Artificial Intelligence and Deep Learning framework, TensorFlow will be used to identify suspicious activities. </a:t>
            </a:r>
          </a:p>
          <a:p>
            <a:pPr>
              <a:lnSpc>
                <a:spcPct val="200000"/>
              </a:lnSpc>
            </a:pPr>
            <a:r>
              <a:rPr lang="en-IN" sz="1600" b="1" u="sng" dirty="0">
                <a:solidFill>
                  <a:srgbClr val="00B0F0"/>
                </a:solidFill>
              </a:rPr>
              <a:t>Suspicious Activities identified – </a:t>
            </a:r>
            <a:r>
              <a:rPr lang="en-IN" sz="1600" dirty="0">
                <a:solidFill>
                  <a:schemeClr val="bg1"/>
                </a:solidFill>
              </a:rPr>
              <a:t>Suspicious activities like the following will be identified -:     </a:t>
            </a:r>
          </a:p>
          <a:p>
            <a:pPr marL="285750" indent="-285750">
              <a:lnSpc>
                <a:spcPct val="200000"/>
              </a:lnSpc>
              <a:buClr>
                <a:schemeClr val="bg1"/>
              </a:buClr>
              <a:buFont typeface="Wingdings" panose="05000000000000000000" pitchFamily="2" charset="2"/>
              <a:buChar char="Ø"/>
            </a:pPr>
            <a:r>
              <a:rPr lang="en-IN" sz="1600" dirty="0">
                <a:solidFill>
                  <a:schemeClr val="bg1"/>
                </a:solidFill>
              </a:rPr>
              <a:t>Hazardous Objects are being brought into the premises.     </a:t>
            </a:r>
          </a:p>
          <a:p>
            <a:pPr marL="285750" indent="-285750">
              <a:lnSpc>
                <a:spcPct val="200000"/>
              </a:lnSpc>
              <a:buClr>
                <a:schemeClr val="bg1"/>
              </a:buClr>
              <a:buFont typeface="Wingdings" panose="05000000000000000000" pitchFamily="2" charset="2"/>
              <a:buChar char="Ø"/>
            </a:pPr>
            <a:r>
              <a:rPr lang="en-IN" sz="1600" dirty="0">
                <a:solidFill>
                  <a:schemeClr val="bg1"/>
                </a:solidFill>
              </a:rPr>
              <a:t>Break / Interruption in footage     </a:t>
            </a:r>
          </a:p>
          <a:p>
            <a:pPr marL="285750" indent="-285750">
              <a:lnSpc>
                <a:spcPct val="200000"/>
              </a:lnSpc>
              <a:buClr>
                <a:schemeClr val="bg1"/>
              </a:buClr>
              <a:buFont typeface="Wingdings" panose="05000000000000000000" pitchFamily="2" charset="2"/>
              <a:buChar char="Ø"/>
            </a:pPr>
            <a:r>
              <a:rPr lang="en-IN" sz="1600" dirty="0">
                <a:solidFill>
                  <a:schemeClr val="bg1"/>
                </a:solidFill>
              </a:rPr>
              <a:t>Tampering with the cameras / sensitive or high priority area within premises.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7"/>
          <p:cNvSpPr/>
          <p:nvPr/>
        </p:nvSpPr>
        <p:spPr>
          <a:xfrm>
            <a:off x="122548" y="120190"/>
            <a:ext cx="11972042" cy="6617618"/>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99" name="Google Shape;199;p7"/>
          <p:cNvSpPr/>
          <p:nvPr/>
        </p:nvSpPr>
        <p:spPr>
          <a:xfrm>
            <a:off x="122548" y="637994"/>
            <a:ext cx="11946904" cy="641684"/>
          </a:xfrm>
          <a:prstGeom prst="rect">
            <a:avLst/>
          </a:prstGeom>
          <a:noFill/>
          <a:ln>
            <a:noFill/>
          </a:ln>
        </p:spPr>
        <p:txBody>
          <a:bodyPr spcFirstLastPara="1" wrap="square" lIns="81625" tIns="40800" rIns="81625" bIns="40800" anchor="t" anchorCtr="0">
            <a:noAutofit/>
          </a:bodyPr>
          <a:lstStyle/>
          <a:p>
            <a:pPr marL="0" marR="0" lvl="0" indent="0" algn="ctr" rtl="0">
              <a:lnSpc>
                <a:spcPct val="42000"/>
              </a:lnSpc>
              <a:spcBef>
                <a:spcPts val="0"/>
              </a:spcBef>
              <a:spcAft>
                <a:spcPts val="0"/>
              </a:spcAft>
              <a:buClr>
                <a:srgbClr val="000000"/>
              </a:buClr>
              <a:buSzPts val="2400"/>
              <a:buFont typeface="Arial"/>
              <a:buNone/>
            </a:pPr>
            <a:r>
              <a:rPr lang="en-IN" sz="3270" b="1" dirty="0">
                <a:solidFill>
                  <a:schemeClr val="lt1"/>
                </a:solidFill>
                <a:latin typeface="+mj-lt"/>
                <a:ea typeface="Lato"/>
                <a:cs typeface="Lato"/>
                <a:sym typeface="Lato"/>
              </a:rPr>
              <a:t>Technical Approach</a:t>
            </a:r>
            <a:endParaRPr sz="3270" b="0" i="0" u="none" strike="noStrike" cap="none" dirty="0">
              <a:solidFill>
                <a:srgbClr val="000000"/>
              </a:solidFill>
              <a:latin typeface="+mj-lt"/>
              <a:ea typeface="Arial"/>
              <a:cs typeface="Arial"/>
              <a:sym typeface="Arial"/>
            </a:endParaRPr>
          </a:p>
        </p:txBody>
      </p:sp>
      <p:pic>
        <p:nvPicPr>
          <p:cNvPr id="200" name="Google Shape;200;p7"/>
          <p:cNvPicPr preferRelativeResize="0"/>
          <p:nvPr/>
        </p:nvPicPr>
        <p:blipFill rotWithShape="1">
          <a:blip r:embed="rId3">
            <a:alphaModFix/>
          </a:blip>
          <a:srcRect/>
          <a:stretch/>
        </p:blipFill>
        <p:spPr>
          <a:xfrm>
            <a:off x="5050643" y="6152870"/>
            <a:ext cx="1826266" cy="441544"/>
          </a:xfrm>
          <a:prstGeom prst="rect">
            <a:avLst/>
          </a:prstGeom>
          <a:noFill/>
          <a:ln>
            <a:noFill/>
          </a:ln>
        </p:spPr>
      </p:pic>
      <p:sp>
        <p:nvSpPr>
          <p:cNvPr id="6" name="TextBox 5">
            <a:extLst>
              <a:ext uri="{FF2B5EF4-FFF2-40B4-BE49-F238E27FC236}">
                <a16:creationId xmlns:a16="http://schemas.microsoft.com/office/drawing/2014/main" id="{34C58361-6731-C3D5-A840-62E669A8FCD1}"/>
              </a:ext>
            </a:extLst>
          </p:cNvPr>
          <p:cNvSpPr txBox="1"/>
          <p:nvPr/>
        </p:nvSpPr>
        <p:spPr>
          <a:xfrm>
            <a:off x="304800" y="958836"/>
            <a:ext cx="11657814" cy="4940327"/>
          </a:xfrm>
          <a:prstGeom prst="rect">
            <a:avLst/>
          </a:prstGeom>
          <a:noFill/>
        </p:spPr>
        <p:txBody>
          <a:bodyPr wrap="square">
            <a:spAutoFit/>
          </a:bodyPr>
          <a:lstStyle/>
          <a:p>
            <a:pPr>
              <a:lnSpc>
                <a:spcPct val="200000"/>
              </a:lnSpc>
            </a:pPr>
            <a:r>
              <a:rPr lang="en-IN" sz="1600" dirty="0">
                <a:solidFill>
                  <a:schemeClr val="bg1"/>
                </a:solidFill>
              </a:rPr>
              <a:t>Along with identifying suspicious activities, the solution will also be capable of performing :      </a:t>
            </a:r>
          </a:p>
          <a:p>
            <a:pPr marL="285750" indent="-285750">
              <a:lnSpc>
                <a:spcPct val="200000"/>
              </a:lnSpc>
              <a:buClr>
                <a:schemeClr val="bg1"/>
              </a:buClr>
              <a:buFont typeface="Wingdings" panose="05000000000000000000" pitchFamily="2" charset="2"/>
              <a:buChar char="Ø"/>
            </a:pPr>
            <a:r>
              <a:rPr lang="en-IN" sz="1600" dirty="0">
                <a:solidFill>
                  <a:schemeClr val="bg1"/>
                </a:solidFill>
              </a:rPr>
              <a:t>Calculating the Count of People      </a:t>
            </a:r>
          </a:p>
          <a:p>
            <a:pPr marL="285750" indent="-285750">
              <a:lnSpc>
                <a:spcPct val="200000"/>
              </a:lnSpc>
              <a:buClr>
                <a:schemeClr val="bg1"/>
              </a:buClr>
              <a:buFont typeface="Wingdings" panose="05000000000000000000" pitchFamily="2" charset="2"/>
              <a:buChar char="Ø"/>
            </a:pPr>
            <a:r>
              <a:rPr lang="en-IN" sz="1600" dirty="0">
                <a:solidFill>
                  <a:schemeClr val="bg1"/>
                </a:solidFill>
              </a:rPr>
              <a:t>Identification of known miscreants     </a:t>
            </a:r>
          </a:p>
          <a:p>
            <a:pPr marL="285750" indent="-285750">
              <a:lnSpc>
                <a:spcPct val="200000"/>
              </a:lnSpc>
              <a:buClr>
                <a:schemeClr val="bg1"/>
              </a:buClr>
              <a:buFont typeface="Wingdings" panose="05000000000000000000" pitchFamily="2" charset="2"/>
              <a:buChar char="Ø"/>
            </a:pPr>
            <a:r>
              <a:rPr lang="en-IN" sz="1600" dirty="0">
                <a:solidFill>
                  <a:schemeClr val="bg1"/>
                </a:solidFill>
              </a:rPr>
              <a:t> Identification of known facilitators     </a:t>
            </a:r>
          </a:p>
          <a:p>
            <a:pPr marL="285750" indent="-285750">
              <a:lnSpc>
                <a:spcPct val="200000"/>
              </a:lnSpc>
              <a:buClr>
                <a:schemeClr val="bg1"/>
              </a:buClr>
              <a:buFont typeface="Wingdings" panose="05000000000000000000" pitchFamily="2" charset="2"/>
              <a:buChar char="Ø"/>
            </a:pPr>
            <a:r>
              <a:rPr lang="en-IN" sz="1600" dirty="0">
                <a:solidFill>
                  <a:schemeClr val="bg1"/>
                </a:solidFill>
              </a:rPr>
              <a:t> Identifying Fire / Theft related incidents taking place </a:t>
            </a:r>
          </a:p>
          <a:p>
            <a:pPr>
              <a:lnSpc>
                <a:spcPct val="200000"/>
              </a:lnSpc>
            </a:pPr>
            <a:r>
              <a:rPr lang="en-IN" sz="1600" b="1" u="sng" dirty="0">
                <a:solidFill>
                  <a:srgbClr val="00B0F0"/>
                </a:solidFill>
              </a:rPr>
              <a:t>Communication with Command Centres: -  </a:t>
            </a:r>
            <a:r>
              <a:rPr lang="en-IN" sz="1600" dirty="0">
                <a:solidFill>
                  <a:schemeClr val="bg1"/>
                </a:solidFill>
              </a:rPr>
              <a:t>This module will be responsible for communicating all the suspicious activities and statistics to Control/Command </a:t>
            </a:r>
            <a:r>
              <a:rPr lang="en-IN" sz="1600" dirty="0" err="1">
                <a:solidFill>
                  <a:schemeClr val="bg1"/>
                </a:solidFill>
              </a:rPr>
              <a:t>centers</a:t>
            </a:r>
            <a:r>
              <a:rPr lang="en-IN" sz="1600" dirty="0">
                <a:solidFill>
                  <a:schemeClr val="bg1"/>
                </a:solidFill>
              </a:rPr>
              <a:t>. It will also give an option to authorized personnel for giving feedback in regard to false positives / incorrect classification in order to improve the accuracy of the trained model. </a:t>
            </a:r>
          </a:p>
          <a:p>
            <a:pPr>
              <a:lnSpc>
                <a:spcPct val="200000"/>
              </a:lnSpc>
            </a:pPr>
            <a:r>
              <a:rPr lang="en-IN" sz="1600" b="1" u="sng" dirty="0">
                <a:solidFill>
                  <a:srgbClr val="00B0F0"/>
                </a:solidFill>
              </a:rPr>
              <a:t>Database: - </a:t>
            </a:r>
            <a:r>
              <a:rPr lang="en-IN" sz="1600" dirty="0">
                <a:solidFill>
                  <a:schemeClr val="bg1"/>
                </a:solidFill>
              </a:rPr>
              <a:t>All the suspicious activities will be stored in an Azure SQL Database with a timeframe, a clip of the video, and other details like location, date, etc. This data will help in the investigation of theft or mischief.</a:t>
            </a:r>
          </a:p>
        </p:txBody>
      </p:sp>
    </p:spTree>
    <p:extLst>
      <p:ext uri="{BB962C8B-B14F-4D97-AF65-F5344CB8AC3E}">
        <p14:creationId xmlns:p14="http://schemas.microsoft.com/office/powerpoint/2010/main" val="3118358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126a841be86_0_5"/>
          <p:cNvSpPr/>
          <p:nvPr/>
        </p:nvSpPr>
        <p:spPr>
          <a:xfrm>
            <a:off x="146831" y="156748"/>
            <a:ext cx="11898337" cy="6544504"/>
          </a:xfrm>
          <a:prstGeom prst="rect">
            <a:avLst/>
          </a:prstGeom>
          <a:solidFill>
            <a:srgbClr val="2F0E3C"/>
          </a:solidFill>
          <a:ln>
            <a:noFill/>
          </a:ln>
        </p:spPr>
        <p:txBody>
          <a:bodyPr spcFirstLastPara="1" wrap="square" lIns="81625" tIns="40800" rIns="81625" bIns="40800" anchor="t" anchorCtr="0">
            <a:noAutofit/>
          </a:bodyPr>
          <a:lstStyle/>
          <a:p>
            <a:pPr marL="0" marR="0" lvl="0" indent="0" algn="ctr" rtl="0">
              <a:lnSpc>
                <a:spcPct val="100000"/>
              </a:lnSpc>
              <a:spcBef>
                <a:spcPts val="0"/>
              </a:spcBef>
              <a:spcAft>
                <a:spcPts val="0"/>
              </a:spcAft>
              <a:buClr>
                <a:srgbClr val="000000"/>
              </a:buClr>
              <a:buSzPts val="3629"/>
              <a:buFont typeface="Arial"/>
              <a:buNone/>
            </a:pPr>
            <a:endParaRPr lang="en-US" sz="1800" b="1" i="0" u="none" strike="noStrike" cap="none" dirty="0">
              <a:solidFill>
                <a:srgbClr val="FFFFFF"/>
              </a:solidFill>
              <a:latin typeface="Century Schoolbook"/>
              <a:ea typeface="Century Schoolbook"/>
              <a:cs typeface="Century Schoolbook"/>
              <a:sym typeface="Century Schoolbook"/>
            </a:endParaRPr>
          </a:p>
        </p:txBody>
      </p:sp>
      <p:sp>
        <p:nvSpPr>
          <p:cNvPr id="168" name="Google Shape;168;g126a841be86_0_5"/>
          <p:cNvSpPr/>
          <p:nvPr/>
        </p:nvSpPr>
        <p:spPr>
          <a:xfrm>
            <a:off x="2363467" y="1403053"/>
            <a:ext cx="7045500" cy="1069800"/>
          </a:xfrm>
          <a:prstGeom prst="rect">
            <a:avLst/>
          </a:prstGeom>
          <a:noFill/>
          <a:ln>
            <a:noFill/>
          </a:ln>
        </p:spPr>
        <p:txBody>
          <a:bodyPr spcFirstLastPara="1" wrap="square" lIns="81625" tIns="40800" rIns="81625" bIns="40800" anchor="t" anchorCtr="0">
            <a:noAutofit/>
          </a:bodyPr>
          <a:lstStyle/>
          <a:p>
            <a:pPr marL="0" marR="0" lvl="0" indent="0" algn="ctr" rtl="0">
              <a:lnSpc>
                <a:spcPct val="42000"/>
              </a:lnSpc>
              <a:spcBef>
                <a:spcPts val="0"/>
              </a:spcBef>
              <a:spcAft>
                <a:spcPts val="0"/>
              </a:spcAft>
              <a:buClr>
                <a:srgbClr val="000000"/>
              </a:buClr>
              <a:buSzPts val="1633"/>
              <a:buFont typeface="Arial"/>
              <a:buNone/>
            </a:pPr>
            <a:endParaRPr sz="3000" b="0" i="0" u="none" strike="noStrike" cap="none">
              <a:solidFill>
                <a:srgbClr val="000000"/>
              </a:solidFill>
              <a:latin typeface="Arial"/>
              <a:ea typeface="Arial"/>
              <a:cs typeface="Arial"/>
              <a:sym typeface="Arial"/>
            </a:endParaRPr>
          </a:p>
          <a:p>
            <a:pPr marL="0" marR="0" lvl="0" indent="0" algn="ctr" rtl="0">
              <a:lnSpc>
                <a:spcPct val="42000"/>
              </a:lnSpc>
              <a:spcBef>
                <a:spcPts val="0"/>
              </a:spcBef>
              <a:spcAft>
                <a:spcPts val="0"/>
              </a:spcAft>
              <a:buClr>
                <a:srgbClr val="000000"/>
              </a:buClr>
              <a:buSzPts val="1633"/>
              <a:buFont typeface="Arial"/>
              <a:buNone/>
            </a:pPr>
            <a:endParaRPr sz="3000" b="0" i="0" u="none" strike="noStrike" cap="none">
              <a:solidFill>
                <a:srgbClr val="000000"/>
              </a:solidFill>
              <a:latin typeface="Arial"/>
              <a:ea typeface="Arial"/>
              <a:cs typeface="Arial"/>
              <a:sym typeface="Arial"/>
            </a:endParaRPr>
          </a:p>
          <a:p>
            <a:pPr marL="0" marR="0" lvl="0" indent="0" algn="ctr" rtl="0">
              <a:lnSpc>
                <a:spcPct val="54000"/>
              </a:lnSpc>
              <a:spcBef>
                <a:spcPts val="0"/>
              </a:spcBef>
              <a:spcAft>
                <a:spcPts val="0"/>
              </a:spcAft>
              <a:buClr>
                <a:srgbClr val="000000"/>
              </a:buClr>
              <a:buSzPts val="1633"/>
              <a:buFont typeface="Arial"/>
              <a:buNone/>
            </a:pPr>
            <a:endParaRPr sz="3000" b="0" i="0" u="none" strike="noStrike" cap="none">
              <a:solidFill>
                <a:srgbClr val="000000"/>
              </a:solidFill>
              <a:latin typeface="Arial"/>
              <a:ea typeface="Arial"/>
              <a:cs typeface="Arial"/>
              <a:sym typeface="Arial"/>
            </a:endParaRPr>
          </a:p>
        </p:txBody>
      </p:sp>
      <p:pic>
        <p:nvPicPr>
          <p:cNvPr id="169" name="Google Shape;169;g126a841be86_0_5"/>
          <p:cNvPicPr preferRelativeResize="0"/>
          <p:nvPr/>
        </p:nvPicPr>
        <p:blipFill rotWithShape="1">
          <a:blip r:embed="rId3">
            <a:alphaModFix/>
          </a:blip>
          <a:srcRect/>
          <a:stretch/>
        </p:blipFill>
        <p:spPr>
          <a:xfrm>
            <a:off x="5050643" y="6087553"/>
            <a:ext cx="1826269" cy="441544"/>
          </a:xfrm>
          <a:prstGeom prst="rect">
            <a:avLst/>
          </a:prstGeom>
          <a:noFill/>
          <a:ln>
            <a:noFill/>
          </a:ln>
        </p:spPr>
      </p:pic>
      <p:sp>
        <p:nvSpPr>
          <p:cNvPr id="170" name="Google Shape;170;g126a841be86_0_5"/>
          <p:cNvSpPr/>
          <p:nvPr/>
        </p:nvSpPr>
        <p:spPr>
          <a:xfrm>
            <a:off x="362075" y="1937953"/>
            <a:ext cx="5444836" cy="3277794"/>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629"/>
              <a:buFont typeface="Arial"/>
              <a:buNone/>
            </a:pPr>
            <a:endParaRPr lang="en-IN" sz="3629" b="1" i="0" u="none" strike="noStrike" cap="none" dirty="0">
              <a:solidFill>
                <a:srgbClr val="FFFFFF"/>
              </a:solidFill>
              <a:latin typeface="Century Schoolbook"/>
              <a:ea typeface="Century Schoolbook"/>
              <a:cs typeface="Century Schoolbook"/>
              <a:sym typeface="Century Schoolbook"/>
            </a:endParaRPr>
          </a:p>
          <a:p>
            <a:pPr marL="457200" marR="0" lvl="0" indent="-457200" algn="l" rtl="0">
              <a:lnSpc>
                <a:spcPct val="100000"/>
              </a:lnSpc>
              <a:spcBef>
                <a:spcPts val="0"/>
              </a:spcBef>
              <a:spcAft>
                <a:spcPts val="0"/>
              </a:spcAft>
              <a:buClr>
                <a:srgbClr val="FFFFFF"/>
              </a:buClr>
              <a:buSzPts val="3629"/>
              <a:buFont typeface="Century Schoolbook"/>
              <a:buChar char="●"/>
            </a:pPr>
            <a:endParaRPr lang="en-IN" sz="2400" b="0" i="0" u="none" strike="noStrike" cap="none" dirty="0">
              <a:solidFill>
                <a:srgbClr val="000000"/>
              </a:solidFill>
              <a:latin typeface="+mj-lt"/>
              <a:ea typeface="Arial"/>
              <a:cs typeface="Arial"/>
              <a:sym typeface="Arial"/>
            </a:endParaRPr>
          </a:p>
        </p:txBody>
      </p:sp>
      <p:sp>
        <p:nvSpPr>
          <p:cNvPr id="4" name="Oval 3">
            <a:extLst>
              <a:ext uri="{FF2B5EF4-FFF2-40B4-BE49-F238E27FC236}">
                <a16:creationId xmlns:a16="http://schemas.microsoft.com/office/drawing/2014/main" id="{A514EB43-D400-E957-9E3B-E74B1DF3E5BF}"/>
              </a:ext>
            </a:extLst>
          </p:cNvPr>
          <p:cNvSpPr/>
          <p:nvPr/>
        </p:nvSpPr>
        <p:spPr>
          <a:xfrm>
            <a:off x="1017237" y="1642253"/>
            <a:ext cx="4134512" cy="3879748"/>
          </a:xfrm>
          <a:prstGeom prst="ellipse">
            <a:avLst/>
          </a:prstGeom>
          <a:solidFill>
            <a:srgbClr val="0070C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47" b="1" i="0" u="none" strike="noStrike" cap="none" dirty="0">
                <a:solidFill>
                  <a:srgbClr val="FFFF00"/>
                </a:solidFill>
                <a:latin typeface="+mj-lt"/>
                <a:ea typeface="Century Schoolbook"/>
                <a:cs typeface="Century Schoolbook"/>
                <a:sym typeface="Century Schoolbook"/>
              </a:rPr>
              <a:t>Prerequisites</a:t>
            </a:r>
            <a:endParaRPr lang="en-IN" sz="3247" dirty="0">
              <a:solidFill>
                <a:srgbClr val="FFFF00"/>
              </a:solidFill>
            </a:endParaRPr>
          </a:p>
        </p:txBody>
      </p:sp>
      <p:sp>
        <p:nvSpPr>
          <p:cNvPr id="11" name="Oval 10">
            <a:extLst>
              <a:ext uri="{FF2B5EF4-FFF2-40B4-BE49-F238E27FC236}">
                <a16:creationId xmlns:a16="http://schemas.microsoft.com/office/drawing/2014/main" id="{44D57DD0-99A1-C990-5CC8-4E805DB6BCA5}"/>
              </a:ext>
            </a:extLst>
          </p:cNvPr>
          <p:cNvSpPr/>
          <p:nvPr/>
        </p:nvSpPr>
        <p:spPr>
          <a:xfrm>
            <a:off x="6532843" y="1784044"/>
            <a:ext cx="4398694" cy="147058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ctr" rtl="0">
              <a:lnSpc>
                <a:spcPct val="100000"/>
              </a:lnSpc>
              <a:spcBef>
                <a:spcPts val="0"/>
              </a:spcBef>
              <a:spcAft>
                <a:spcPts val="0"/>
              </a:spcAft>
              <a:buClr>
                <a:srgbClr val="FFFFFF"/>
              </a:buClr>
              <a:buSzPts val="3629"/>
            </a:pPr>
            <a:r>
              <a:rPr lang="en-IN" sz="1800" b="1" dirty="0">
                <a:solidFill>
                  <a:srgbClr val="00B0F0"/>
                </a:solidFill>
                <a:latin typeface="+mj-lt"/>
                <a:ea typeface="Century Schoolbook"/>
                <a:cs typeface="Century Schoolbook"/>
                <a:sym typeface="Century Schoolbook"/>
              </a:rPr>
              <a:t>Resolution - At least 720p</a:t>
            </a:r>
          </a:p>
        </p:txBody>
      </p:sp>
      <p:sp>
        <p:nvSpPr>
          <p:cNvPr id="12" name="Oval 11">
            <a:extLst>
              <a:ext uri="{FF2B5EF4-FFF2-40B4-BE49-F238E27FC236}">
                <a16:creationId xmlns:a16="http://schemas.microsoft.com/office/drawing/2014/main" id="{27E5CB0E-68C7-514B-51F6-0D7005535CD8}"/>
              </a:ext>
            </a:extLst>
          </p:cNvPr>
          <p:cNvSpPr/>
          <p:nvPr/>
        </p:nvSpPr>
        <p:spPr>
          <a:xfrm>
            <a:off x="6532843" y="3899073"/>
            <a:ext cx="4398694" cy="147058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ctr" rtl="0">
              <a:lnSpc>
                <a:spcPct val="100000"/>
              </a:lnSpc>
              <a:spcBef>
                <a:spcPts val="0"/>
              </a:spcBef>
              <a:spcAft>
                <a:spcPts val="0"/>
              </a:spcAft>
              <a:buClr>
                <a:srgbClr val="FFFFFF"/>
              </a:buClr>
              <a:buSzPts val="3629"/>
            </a:pPr>
            <a:r>
              <a:rPr lang="en-IN" sz="1800" b="1" dirty="0">
                <a:solidFill>
                  <a:srgbClr val="00B0F0"/>
                </a:solidFill>
                <a:latin typeface="+mj-lt"/>
                <a:ea typeface="Century Schoolbook"/>
                <a:cs typeface="Century Schoolbook"/>
                <a:sym typeface="Century Schoolbook"/>
              </a:rPr>
              <a:t>FPS - More than 10 FPS</a:t>
            </a:r>
          </a:p>
        </p:txBody>
      </p:sp>
      <p:sp>
        <p:nvSpPr>
          <p:cNvPr id="8" name="Left Brace 7">
            <a:extLst>
              <a:ext uri="{FF2B5EF4-FFF2-40B4-BE49-F238E27FC236}">
                <a16:creationId xmlns:a16="http://schemas.microsoft.com/office/drawing/2014/main" id="{030BDB19-A170-4BC1-9D3C-91AA3BDEEB5B}"/>
              </a:ext>
            </a:extLst>
          </p:cNvPr>
          <p:cNvSpPr/>
          <p:nvPr/>
        </p:nvSpPr>
        <p:spPr>
          <a:xfrm>
            <a:off x="5166649" y="2501943"/>
            <a:ext cx="1366194" cy="2149813"/>
          </a:xfrm>
          <a:prstGeom prst="leftBrace">
            <a:avLst/>
          </a:prstGeom>
          <a:ln w="57150">
            <a:solidFill>
              <a:srgbClr val="00B0F0"/>
            </a:solidFill>
          </a:ln>
          <a:effectLst>
            <a:softEdge rad="12700"/>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pic>
        <p:nvPicPr>
          <p:cNvPr id="10" name="Graphic 9" descr="Film strip">
            <a:extLst>
              <a:ext uri="{FF2B5EF4-FFF2-40B4-BE49-F238E27FC236}">
                <a16:creationId xmlns:a16="http://schemas.microsoft.com/office/drawing/2014/main" id="{328E6BFD-7326-7088-F980-E6EC89F12E9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20400" y="4310977"/>
            <a:ext cx="646774" cy="646774"/>
          </a:xfrm>
          <a:prstGeom prst="rect">
            <a:avLst/>
          </a:prstGeom>
        </p:spPr>
      </p:pic>
      <p:pic>
        <p:nvPicPr>
          <p:cNvPr id="14" name="Graphic 13" descr="Video camera">
            <a:extLst>
              <a:ext uri="{FF2B5EF4-FFF2-40B4-BE49-F238E27FC236}">
                <a16:creationId xmlns:a16="http://schemas.microsoft.com/office/drawing/2014/main" id="{AE909BD7-3E4A-F060-CFFE-5983F76A75C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77317" y="2140180"/>
            <a:ext cx="622630" cy="6226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4"/>
          <p:cNvSpPr/>
          <p:nvPr/>
        </p:nvSpPr>
        <p:spPr>
          <a:xfrm>
            <a:off x="185394" y="129164"/>
            <a:ext cx="11821212" cy="6592478"/>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dirty="0">
              <a:solidFill>
                <a:schemeClr val="lt1"/>
              </a:solidFill>
              <a:latin typeface="Arial"/>
              <a:ea typeface="Arial"/>
              <a:cs typeface="Arial"/>
              <a:sym typeface="Arial"/>
            </a:endParaRPr>
          </a:p>
        </p:txBody>
      </p:sp>
      <p:pic>
        <p:nvPicPr>
          <p:cNvPr id="177" name="Google Shape;177;p4"/>
          <p:cNvPicPr preferRelativeResize="0"/>
          <p:nvPr/>
        </p:nvPicPr>
        <p:blipFill rotWithShape="1">
          <a:blip r:embed="rId3">
            <a:alphaModFix/>
          </a:blip>
          <a:srcRect/>
          <a:stretch/>
        </p:blipFill>
        <p:spPr>
          <a:xfrm>
            <a:off x="5050643" y="6152870"/>
            <a:ext cx="1826266" cy="441544"/>
          </a:xfrm>
          <a:prstGeom prst="rect">
            <a:avLst/>
          </a:prstGeom>
          <a:noFill/>
          <a:ln>
            <a:noFill/>
          </a:ln>
        </p:spPr>
      </p:pic>
      <p:sp>
        <p:nvSpPr>
          <p:cNvPr id="6" name="Rectangle 1">
            <a:extLst>
              <a:ext uri="{FF2B5EF4-FFF2-40B4-BE49-F238E27FC236}">
                <a16:creationId xmlns:a16="http://schemas.microsoft.com/office/drawing/2014/main" id="{31EF4FFF-9690-3A4E-B52D-5DE3F868E1F1}"/>
              </a:ext>
            </a:extLst>
          </p:cNvPr>
          <p:cNvSpPr/>
          <p:nvPr/>
        </p:nvSpPr>
        <p:spPr>
          <a:xfrm>
            <a:off x="3965492" y="883308"/>
            <a:ext cx="3574857" cy="50841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1800" b="1" i="0" u="none" strike="noStrike" cap="none" dirty="0">
                <a:solidFill>
                  <a:schemeClr val="bg1"/>
                </a:solidFill>
                <a:latin typeface="Arial"/>
                <a:ea typeface="Arial"/>
                <a:cs typeface="Arial"/>
                <a:sym typeface="Arial"/>
              </a:rPr>
              <a:t>Non-Functional requirements</a:t>
            </a:r>
          </a:p>
          <a:p>
            <a:pPr algn="ctr"/>
            <a:endParaRPr lang="en-IN" sz="1800" b="1" dirty="0">
              <a:solidFill>
                <a:schemeClr val="bg1"/>
              </a:solidFill>
              <a:latin typeface="Arial"/>
              <a:cs typeface="Arial"/>
            </a:endParaRPr>
          </a:p>
          <a:p>
            <a:pPr marL="342900" lvl="2" indent="-342900">
              <a:lnSpc>
                <a:spcPct val="150000"/>
              </a:lnSpc>
              <a:buClr>
                <a:schemeClr val="bg1"/>
              </a:buClr>
              <a:buSzPts val="1633"/>
              <a:buFont typeface="+mj-lt"/>
              <a:buAutoNum type="arabicPeriod"/>
            </a:pPr>
            <a:r>
              <a:rPr lang="en-IN" sz="1800" b="0" i="0" u="none" strike="noStrike" cap="none" dirty="0">
                <a:solidFill>
                  <a:schemeClr val="bg1"/>
                </a:solidFill>
                <a:latin typeface="Arial"/>
                <a:ea typeface="Arial"/>
                <a:cs typeface="Arial"/>
                <a:sym typeface="Arial"/>
              </a:rPr>
              <a:t>Feedback mechanism for false positives / incorrect classification by the model.</a:t>
            </a:r>
          </a:p>
          <a:p>
            <a:pPr marL="342900" lvl="2" indent="-342900">
              <a:lnSpc>
                <a:spcPct val="150000"/>
              </a:lnSpc>
              <a:buClr>
                <a:schemeClr val="bg1"/>
              </a:buClr>
              <a:buSzPts val="1633"/>
              <a:buFont typeface="+mj-lt"/>
              <a:buAutoNum type="arabicPeriod"/>
            </a:pPr>
            <a:r>
              <a:rPr lang="en-IN" sz="1800" b="0" i="0" u="none" strike="noStrike" cap="none" dirty="0">
                <a:solidFill>
                  <a:schemeClr val="bg1"/>
                </a:solidFill>
                <a:latin typeface="Arial"/>
                <a:ea typeface="Arial"/>
                <a:cs typeface="Arial"/>
                <a:sym typeface="Arial"/>
              </a:rPr>
              <a:t>Time is taken to successfully report these doubtful incidents to the authorities and in the database.</a:t>
            </a:r>
          </a:p>
        </p:txBody>
      </p:sp>
      <p:sp>
        <p:nvSpPr>
          <p:cNvPr id="7" name="Rectangle 1">
            <a:extLst>
              <a:ext uri="{FF2B5EF4-FFF2-40B4-BE49-F238E27FC236}">
                <a16:creationId xmlns:a16="http://schemas.microsoft.com/office/drawing/2014/main" id="{52692929-B021-C15F-5E69-1DA0AE40BDA3}"/>
              </a:ext>
            </a:extLst>
          </p:cNvPr>
          <p:cNvSpPr/>
          <p:nvPr/>
        </p:nvSpPr>
        <p:spPr>
          <a:xfrm>
            <a:off x="7814821" y="651936"/>
            <a:ext cx="3850104" cy="5546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1800" b="1" i="0" u="none" strike="noStrike" cap="none" dirty="0">
                <a:solidFill>
                  <a:schemeClr val="bg1"/>
                </a:solidFill>
                <a:latin typeface="Arial"/>
                <a:ea typeface="Arial"/>
                <a:cs typeface="Arial"/>
                <a:sym typeface="Arial"/>
              </a:rPr>
              <a:t>Functional requirements</a:t>
            </a:r>
          </a:p>
          <a:p>
            <a:pPr algn="ctr"/>
            <a:endParaRPr lang="en-IN" sz="1800" b="1" dirty="0">
              <a:solidFill>
                <a:schemeClr val="bg1"/>
              </a:solidFill>
              <a:latin typeface="Arial"/>
              <a:cs typeface="Arial"/>
            </a:endParaRPr>
          </a:p>
          <a:p>
            <a:pPr marL="342900" lvl="2" indent="-342900">
              <a:lnSpc>
                <a:spcPct val="150000"/>
              </a:lnSpc>
              <a:buClr>
                <a:schemeClr val="bg1"/>
              </a:buClr>
              <a:buSzPts val="1633"/>
              <a:buFont typeface="+mj-lt"/>
              <a:buAutoNum type="arabicPeriod"/>
            </a:pPr>
            <a:r>
              <a:rPr lang="en-IN" sz="1800" b="0" i="0" u="none" strike="noStrike" cap="none" dirty="0">
                <a:solidFill>
                  <a:schemeClr val="bg1"/>
                </a:solidFill>
                <a:latin typeface="Arial"/>
                <a:ea typeface="Arial"/>
                <a:cs typeface="Arial"/>
                <a:sym typeface="Arial"/>
              </a:rPr>
              <a:t>Suspicious Activities Identified in the Live Security Camera feed.</a:t>
            </a:r>
          </a:p>
          <a:p>
            <a:pPr marL="342900" lvl="2" indent="-342900">
              <a:lnSpc>
                <a:spcPct val="150000"/>
              </a:lnSpc>
              <a:buClr>
                <a:schemeClr val="bg1"/>
              </a:buClr>
              <a:buSzPts val="1633"/>
              <a:buFont typeface="+mj-lt"/>
              <a:buAutoNum type="arabicPeriod"/>
            </a:pPr>
            <a:r>
              <a:rPr lang="en-IN" sz="1800" b="0" i="0" u="none" strike="noStrike" cap="none" dirty="0">
                <a:solidFill>
                  <a:schemeClr val="bg1"/>
                </a:solidFill>
                <a:latin typeface="Arial"/>
                <a:ea typeface="Arial"/>
                <a:cs typeface="Arial"/>
                <a:sym typeface="Arial"/>
              </a:rPr>
              <a:t>Communicating the alerts to the Security Personnel at the command </a:t>
            </a:r>
            <a:r>
              <a:rPr lang="en-IN" sz="1800" b="0" i="0" u="none" strike="noStrike" cap="none" dirty="0" err="1">
                <a:solidFill>
                  <a:schemeClr val="bg1"/>
                </a:solidFill>
                <a:latin typeface="Arial"/>
                <a:ea typeface="Arial"/>
                <a:cs typeface="Arial"/>
                <a:sym typeface="Arial"/>
              </a:rPr>
              <a:t>centers</a:t>
            </a:r>
            <a:r>
              <a:rPr lang="en-IN" sz="1800" b="0" i="0" u="none" strike="noStrike" cap="none" dirty="0">
                <a:solidFill>
                  <a:schemeClr val="bg1"/>
                </a:solidFill>
                <a:latin typeface="Arial"/>
                <a:ea typeface="Arial"/>
                <a:cs typeface="Arial"/>
                <a:sym typeface="Arial"/>
              </a:rPr>
              <a:t>/control rooms.</a:t>
            </a:r>
          </a:p>
          <a:p>
            <a:pPr marL="342900" lvl="2" indent="-342900">
              <a:lnSpc>
                <a:spcPct val="150000"/>
              </a:lnSpc>
              <a:buClr>
                <a:schemeClr val="bg1"/>
              </a:buClr>
              <a:buSzPts val="1633"/>
              <a:buFont typeface="+mj-lt"/>
              <a:buAutoNum type="arabicPeriod"/>
            </a:pPr>
            <a:r>
              <a:rPr lang="en-IN" sz="1800" b="0" i="0" u="none" strike="noStrike" cap="none" dirty="0">
                <a:solidFill>
                  <a:schemeClr val="bg1"/>
                </a:solidFill>
                <a:latin typeface="Arial"/>
                <a:ea typeface="Arial"/>
                <a:cs typeface="Arial"/>
                <a:sym typeface="Arial"/>
              </a:rPr>
              <a:t>Monitoring the data feed and storing the </a:t>
            </a:r>
            <a:r>
              <a:rPr lang="en-IN" sz="1800" b="0" i="0" u="none" strike="noStrike" cap="none" dirty="0" err="1">
                <a:solidFill>
                  <a:schemeClr val="bg1"/>
                </a:solidFill>
                <a:latin typeface="Arial"/>
                <a:ea typeface="Arial"/>
                <a:cs typeface="Arial"/>
                <a:sym typeface="Arial"/>
              </a:rPr>
              <a:t>skeptical</a:t>
            </a:r>
            <a:r>
              <a:rPr lang="en-IN" sz="1800" b="0" i="0" u="none" strike="noStrike" cap="none" dirty="0">
                <a:solidFill>
                  <a:schemeClr val="bg1"/>
                </a:solidFill>
                <a:latin typeface="Arial"/>
                <a:ea typeface="Arial"/>
                <a:cs typeface="Arial"/>
                <a:sym typeface="Arial"/>
              </a:rPr>
              <a:t> incidents in the Microsoft Azure SQL Database.</a:t>
            </a:r>
          </a:p>
          <a:p>
            <a:pPr lvl="2">
              <a:lnSpc>
                <a:spcPct val="150000"/>
              </a:lnSpc>
              <a:buClr>
                <a:schemeClr val="bg1"/>
              </a:buClr>
              <a:buSzPts val="1633"/>
            </a:pPr>
            <a:endParaRPr lang="en-IN" sz="1800" b="0" i="0" u="none" strike="noStrike" cap="none" dirty="0">
              <a:solidFill>
                <a:schemeClr val="bg1"/>
              </a:solidFill>
              <a:latin typeface="Arial"/>
              <a:ea typeface="Arial"/>
              <a:cs typeface="Arial"/>
              <a:sym typeface="Arial"/>
            </a:endParaRPr>
          </a:p>
        </p:txBody>
      </p:sp>
      <p:sp>
        <p:nvSpPr>
          <p:cNvPr id="8" name="Rectangle 1">
            <a:extLst>
              <a:ext uri="{FF2B5EF4-FFF2-40B4-BE49-F238E27FC236}">
                <a16:creationId xmlns:a16="http://schemas.microsoft.com/office/drawing/2014/main" id="{16DF96BE-6CDC-151A-8ECA-A6F9469F6F57}"/>
              </a:ext>
            </a:extLst>
          </p:cNvPr>
          <p:cNvSpPr/>
          <p:nvPr/>
        </p:nvSpPr>
        <p:spPr>
          <a:xfrm>
            <a:off x="391309" y="1348513"/>
            <a:ext cx="3299711" cy="41537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1800" b="1" i="0" u="none" strike="noStrike" cap="none" dirty="0">
                <a:solidFill>
                  <a:schemeClr val="bg1"/>
                </a:solidFill>
                <a:latin typeface="Arial"/>
                <a:ea typeface="Arial"/>
                <a:cs typeface="Arial"/>
                <a:sym typeface="Arial"/>
              </a:rPr>
              <a:t>Supporting Assumptions</a:t>
            </a:r>
          </a:p>
          <a:p>
            <a:pPr algn="ctr"/>
            <a:endParaRPr lang="en-IN" sz="1800" b="1" dirty="0">
              <a:solidFill>
                <a:schemeClr val="bg1"/>
              </a:solidFill>
              <a:latin typeface="Arial"/>
              <a:cs typeface="Arial"/>
            </a:endParaRPr>
          </a:p>
          <a:p>
            <a:pPr marL="342900" lvl="2" indent="-342900">
              <a:lnSpc>
                <a:spcPct val="150000"/>
              </a:lnSpc>
              <a:buClr>
                <a:schemeClr val="bg1"/>
              </a:buClr>
              <a:buSzPts val="1633"/>
              <a:buFont typeface="+mj-lt"/>
              <a:buAutoNum type="arabicPeriod"/>
            </a:pPr>
            <a:r>
              <a:rPr lang="en-IN" sz="1800" b="0" i="0" u="none" strike="noStrike" cap="none" dirty="0">
                <a:solidFill>
                  <a:schemeClr val="bg1"/>
                </a:solidFill>
                <a:latin typeface="Arial"/>
                <a:ea typeface="Arial"/>
                <a:cs typeface="Arial"/>
                <a:sym typeface="Arial"/>
              </a:rPr>
              <a:t>Constant Video Feed with a stable FPS and a fixed resolution.</a:t>
            </a:r>
          </a:p>
          <a:p>
            <a:pPr marL="342900" lvl="2" indent="-342900">
              <a:lnSpc>
                <a:spcPct val="150000"/>
              </a:lnSpc>
              <a:buClr>
                <a:schemeClr val="bg1"/>
              </a:buClr>
              <a:buSzPts val="1633"/>
              <a:buFont typeface="+mj-lt"/>
              <a:buAutoNum type="arabicPeriod"/>
            </a:pPr>
            <a:r>
              <a:rPr lang="en-IN" sz="1800" b="0" i="0" u="none" strike="noStrike" cap="none" dirty="0">
                <a:solidFill>
                  <a:schemeClr val="bg1"/>
                </a:solidFill>
                <a:latin typeface="Arial"/>
                <a:ea typeface="Arial"/>
                <a:cs typeface="Arial"/>
                <a:sym typeface="Arial"/>
              </a:rPr>
              <a:t>Availability of necessary servers/devices in the SBI premises to run the model.</a:t>
            </a:r>
          </a:p>
          <a:p>
            <a:pPr lvl="2">
              <a:lnSpc>
                <a:spcPct val="150000"/>
              </a:lnSpc>
              <a:buClr>
                <a:schemeClr val="bg1"/>
              </a:buClr>
              <a:buSzPts val="1633"/>
            </a:pPr>
            <a:endParaRPr lang="en-IN" sz="1800" b="0" i="0" u="none" strike="noStrike" cap="none" dirty="0">
              <a:solidFill>
                <a:schemeClr val="bg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6"/>
          <p:cNvSpPr/>
          <p:nvPr/>
        </p:nvSpPr>
        <p:spPr>
          <a:xfrm>
            <a:off x="124015" y="131613"/>
            <a:ext cx="11943969" cy="6590029"/>
          </a:xfrm>
          <a:prstGeom prst="rect">
            <a:avLst/>
          </a:prstGeom>
          <a:solidFill>
            <a:srgbClr val="2F0E3C"/>
          </a:solidFill>
          <a:ln>
            <a:noFill/>
          </a:ln>
        </p:spPr>
        <p:txBody>
          <a:bodyPr spcFirstLastPara="1" wrap="square" lIns="91425" tIns="91425" rIns="91425" bIns="91425" anchor="ctr" anchorCtr="0">
            <a:noAutofit/>
          </a:bodyPr>
          <a:lstStyle/>
          <a:p>
            <a:pPr marL="342900" indent="-342900" algn="l" fontAlgn="base">
              <a:lnSpc>
                <a:spcPct val="200000"/>
              </a:lnSpc>
              <a:buClr>
                <a:schemeClr val="bg1"/>
              </a:buClr>
              <a:buFont typeface="+mj-lt"/>
              <a:buAutoNum type="arabicPeriod"/>
            </a:pPr>
            <a:endParaRPr lang="en-IN" sz="1800" b="0" i="0" dirty="0">
              <a:solidFill>
                <a:schemeClr val="bg1"/>
              </a:solidFill>
              <a:effectLst/>
              <a:latin typeface="+mj-lt"/>
            </a:endParaRPr>
          </a:p>
        </p:txBody>
      </p:sp>
      <p:sp>
        <p:nvSpPr>
          <p:cNvPr id="183" name="Google Shape;183;p6"/>
          <p:cNvSpPr/>
          <p:nvPr/>
        </p:nvSpPr>
        <p:spPr>
          <a:xfrm>
            <a:off x="395400" y="497811"/>
            <a:ext cx="11475757" cy="1069800"/>
          </a:xfrm>
          <a:prstGeom prst="rect">
            <a:avLst/>
          </a:prstGeom>
          <a:noFill/>
          <a:ln>
            <a:noFill/>
          </a:ln>
        </p:spPr>
        <p:txBody>
          <a:bodyPr spcFirstLastPara="1" wrap="square" lIns="81625" tIns="40800" rIns="81625" bIns="40800" anchor="t" anchorCtr="0">
            <a:noAutofit/>
          </a:bodyPr>
          <a:lstStyle/>
          <a:p>
            <a:pPr marL="0" marR="0" lvl="0" indent="0" algn="ctr" rtl="0">
              <a:lnSpc>
                <a:spcPct val="100000"/>
              </a:lnSpc>
              <a:spcBef>
                <a:spcPts val="0"/>
              </a:spcBef>
              <a:spcAft>
                <a:spcPts val="0"/>
              </a:spcAft>
              <a:buClr>
                <a:srgbClr val="000000"/>
              </a:buClr>
              <a:buSzPts val="3266"/>
              <a:buFont typeface="Arial"/>
              <a:buNone/>
            </a:pPr>
            <a:r>
              <a:rPr lang="en-US" sz="3266" b="1" dirty="0">
                <a:solidFill>
                  <a:schemeClr val="lt1"/>
                </a:solidFill>
              </a:rPr>
              <a:t>R</a:t>
            </a:r>
            <a:r>
              <a:rPr lang="en-US" sz="3266" b="1" i="0" u="none" strike="noStrike" cap="none" dirty="0">
                <a:solidFill>
                  <a:schemeClr val="lt1"/>
                </a:solidFill>
                <a:latin typeface="Arial"/>
                <a:ea typeface="Arial"/>
                <a:cs typeface="Arial"/>
                <a:sym typeface="Arial"/>
              </a:rPr>
              <a:t>easons why our solution should be considered</a:t>
            </a:r>
            <a:endParaRPr sz="1633" b="0" i="0" u="none" strike="noStrike" cap="none" dirty="0">
              <a:solidFill>
                <a:schemeClr val="lt1"/>
              </a:solidFill>
              <a:latin typeface="Arial"/>
              <a:ea typeface="Arial"/>
              <a:cs typeface="Arial"/>
              <a:sym typeface="Arial"/>
            </a:endParaRPr>
          </a:p>
        </p:txBody>
      </p:sp>
      <p:sp>
        <p:nvSpPr>
          <p:cNvPr id="184" name="Google Shape;184;p6"/>
          <p:cNvSpPr/>
          <p:nvPr/>
        </p:nvSpPr>
        <p:spPr>
          <a:xfrm>
            <a:off x="3180288" y="2117581"/>
            <a:ext cx="3347828" cy="297519"/>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85" name="Google Shape;185;p6"/>
          <p:cNvSpPr/>
          <p:nvPr/>
        </p:nvSpPr>
        <p:spPr>
          <a:xfrm>
            <a:off x="3180289" y="2441227"/>
            <a:ext cx="6241701" cy="407905"/>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86" name="Google Shape;186;p6"/>
          <p:cNvSpPr/>
          <p:nvPr/>
        </p:nvSpPr>
        <p:spPr>
          <a:xfrm>
            <a:off x="3137179" y="4040516"/>
            <a:ext cx="5820406" cy="407905"/>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87" name="Google Shape;187;p6"/>
          <p:cNvSpPr/>
          <p:nvPr/>
        </p:nvSpPr>
        <p:spPr>
          <a:xfrm>
            <a:off x="2428489" y="2089821"/>
            <a:ext cx="986288" cy="585241"/>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88" name="Google Shape;188;p6"/>
          <p:cNvSpPr/>
          <p:nvPr/>
        </p:nvSpPr>
        <p:spPr>
          <a:xfrm>
            <a:off x="2428489" y="3690416"/>
            <a:ext cx="705751" cy="486939"/>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89" name="Google Shape;189;p6"/>
          <p:cNvSpPr/>
          <p:nvPr/>
        </p:nvSpPr>
        <p:spPr>
          <a:xfrm>
            <a:off x="3180289" y="2441227"/>
            <a:ext cx="6241701" cy="407905"/>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90" name="Google Shape;190;p6"/>
          <p:cNvSpPr/>
          <p:nvPr/>
        </p:nvSpPr>
        <p:spPr>
          <a:xfrm>
            <a:off x="3180288" y="2117581"/>
            <a:ext cx="3347828" cy="297519"/>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91" name="Google Shape;191;p6"/>
          <p:cNvSpPr/>
          <p:nvPr/>
        </p:nvSpPr>
        <p:spPr>
          <a:xfrm>
            <a:off x="3180288" y="2117581"/>
            <a:ext cx="3347828" cy="297519"/>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92" name="Google Shape;192;p6"/>
          <p:cNvSpPr/>
          <p:nvPr/>
        </p:nvSpPr>
        <p:spPr>
          <a:xfrm>
            <a:off x="3194331" y="3722748"/>
            <a:ext cx="3347828" cy="297519"/>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pic>
        <p:nvPicPr>
          <p:cNvPr id="193" name="Google Shape;193;p6"/>
          <p:cNvPicPr preferRelativeResize="0"/>
          <p:nvPr/>
        </p:nvPicPr>
        <p:blipFill rotWithShape="1">
          <a:blip r:embed="rId3">
            <a:alphaModFix/>
          </a:blip>
          <a:srcRect/>
          <a:stretch/>
        </p:blipFill>
        <p:spPr>
          <a:xfrm>
            <a:off x="5050643" y="6152870"/>
            <a:ext cx="1826266" cy="441544"/>
          </a:xfrm>
          <a:prstGeom prst="rect">
            <a:avLst/>
          </a:prstGeom>
          <a:noFill/>
          <a:ln>
            <a:noFill/>
          </a:ln>
        </p:spPr>
      </p:pic>
      <p:sp>
        <p:nvSpPr>
          <p:cNvPr id="15" name="TextBox 14">
            <a:extLst>
              <a:ext uri="{FF2B5EF4-FFF2-40B4-BE49-F238E27FC236}">
                <a16:creationId xmlns:a16="http://schemas.microsoft.com/office/drawing/2014/main" id="{0260D4D7-CC15-8ACE-0F74-BA20F843840F}"/>
              </a:ext>
            </a:extLst>
          </p:cNvPr>
          <p:cNvSpPr txBox="1"/>
          <p:nvPr/>
        </p:nvSpPr>
        <p:spPr>
          <a:xfrm>
            <a:off x="534295" y="1207429"/>
            <a:ext cx="11262305" cy="4438395"/>
          </a:xfrm>
          <a:prstGeom prst="rect">
            <a:avLst/>
          </a:prstGeom>
          <a:noFill/>
        </p:spPr>
        <p:txBody>
          <a:bodyPr wrap="square">
            <a:spAutoFit/>
          </a:bodyPr>
          <a:lstStyle/>
          <a:p>
            <a:pPr marL="342900" indent="-342900" algn="just" fontAlgn="base">
              <a:lnSpc>
                <a:spcPct val="200000"/>
              </a:lnSpc>
              <a:buClr>
                <a:schemeClr val="bg1"/>
              </a:buClr>
              <a:buFont typeface="+mj-lt"/>
              <a:buAutoNum type="arabicPeriod"/>
            </a:pPr>
            <a:r>
              <a:rPr lang="en-IN" sz="1800" b="0" i="0" dirty="0">
                <a:solidFill>
                  <a:schemeClr val="bg1"/>
                </a:solidFill>
                <a:effectLst/>
                <a:latin typeface="+mj-lt"/>
              </a:rPr>
              <a:t>Our solution will be capable enough to work on footage captured by any standard bullet/dome cameras. </a:t>
            </a:r>
          </a:p>
          <a:p>
            <a:pPr marL="342900" indent="-342900" algn="just" fontAlgn="base">
              <a:lnSpc>
                <a:spcPct val="200000"/>
              </a:lnSpc>
              <a:buClr>
                <a:schemeClr val="bg1"/>
              </a:buClr>
              <a:buFont typeface="+mj-lt"/>
              <a:buAutoNum type="arabicPeriod"/>
            </a:pPr>
            <a:r>
              <a:rPr lang="en-IN" sz="1800" b="0" i="0" dirty="0">
                <a:solidFill>
                  <a:schemeClr val="bg1"/>
                </a:solidFill>
                <a:effectLst/>
                <a:latin typeface="+mj-lt"/>
              </a:rPr>
              <a:t>Detection of any hazardous objects such as arms and ammunition, a person with a covered mask face, and many other similar suspicious activities. </a:t>
            </a:r>
          </a:p>
          <a:p>
            <a:pPr marL="342900" indent="-342900" algn="just" fontAlgn="base">
              <a:lnSpc>
                <a:spcPct val="200000"/>
              </a:lnSpc>
              <a:buClr>
                <a:schemeClr val="bg1"/>
              </a:buClr>
              <a:buFont typeface="+mj-lt"/>
              <a:buAutoNum type="arabicPeriod"/>
            </a:pPr>
            <a:r>
              <a:rPr lang="en-IN" sz="1800" b="0" i="0" dirty="0">
                <a:solidFill>
                  <a:schemeClr val="bg1"/>
                </a:solidFill>
                <a:effectLst/>
                <a:latin typeface="+mj-lt"/>
              </a:rPr>
              <a:t>Feedback mechanisms for false positives / incorrect classification to further enhance the model will also be implemented in our solution. </a:t>
            </a:r>
          </a:p>
          <a:p>
            <a:pPr marL="342900" indent="-342900" algn="just" fontAlgn="base">
              <a:lnSpc>
                <a:spcPct val="200000"/>
              </a:lnSpc>
              <a:buClr>
                <a:schemeClr val="bg1"/>
              </a:buClr>
              <a:buFont typeface="+mj-lt"/>
              <a:buAutoNum type="arabicPeriod"/>
            </a:pPr>
            <a:r>
              <a:rPr lang="en-IN" sz="1800" b="0" i="0" dirty="0">
                <a:solidFill>
                  <a:schemeClr val="bg1"/>
                </a:solidFill>
                <a:effectLst/>
                <a:latin typeface="+mj-lt"/>
              </a:rPr>
              <a:t>Our model will take into account the time taken as well as accuracy to detect such incidents. </a:t>
            </a:r>
          </a:p>
          <a:p>
            <a:pPr marL="342900" indent="-342900" algn="just" fontAlgn="base">
              <a:lnSpc>
                <a:spcPct val="200000"/>
              </a:lnSpc>
              <a:buClr>
                <a:schemeClr val="bg1"/>
              </a:buClr>
              <a:buFont typeface="+mj-lt"/>
              <a:buAutoNum type="arabicPeriod"/>
            </a:pPr>
            <a:r>
              <a:rPr lang="en-IN" sz="1800" b="0" i="0" dirty="0">
                <a:solidFill>
                  <a:schemeClr val="bg1"/>
                </a:solidFill>
                <a:effectLst/>
                <a:latin typeface="+mj-lt"/>
              </a:rPr>
              <a:t>The whole solution w</a:t>
            </a:r>
            <a:r>
              <a:rPr lang="en-IN" sz="1800" dirty="0">
                <a:solidFill>
                  <a:schemeClr val="bg1"/>
                </a:solidFill>
                <a:latin typeface="+mj-lt"/>
              </a:rPr>
              <a:t>ill be</a:t>
            </a:r>
            <a:r>
              <a:rPr lang="en-IN" sz="1800" b="0" i="0" dirty="0">
                <a:solidFill>
                  <a:schemeClr val="bg1"/>
                </a:solidFill>
                <a:effectLst/>
                <a:latin typeface="+mj-lt"/>
              </a:rPr>
              <a:t> built and deployed using the Microsoft Azure Services which will make it easily accessible from any SBI premises.</a:t>
            </a: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817</Words>
  <Application>Microsoft Office PowerPoint</Application>
  <PresentationFormat>Widescreen</PresentationFormat>
  <Paragraphs>62</Paragraphs>
  <Slides>10</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Wingdings</vt:lpstr>
      <vt:lpstr>Arial</vt:lpstr>
      <vt:lpstr>Noto Sans Symbols</vt:lpstr>
      <vt:lpstr>Calibri</vt:lpstr>
      <vt:lpstr>Century Schoolbook</vt:lpstr>
      <vt:lpstr>1_Office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Mohor Basu</dc:creator>
  <cp:lastModifiedBy>Kritika Ahuja</cp:lastModifiedBy>
  <cp:revision>5</cp:revision>
  <dcterms:modified xsi:type="dcterms:W3CDTF">2022-05-25T06:27:32Z</dcterms:modified>
</cp:coreProperties>
</file>