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1478A73-0349-444D-A28E-185A9CB486B0}">
  <a:tblStyle styleId="{71478A73-0349-444D-A28E-185A9CB486B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fdfbb8ea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fdfbb8ea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dfa00785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dfa00785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05f2717d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05f2717d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05f2717d1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05f2717d1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05f2717d1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05f2717d1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05f2717d1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05f2717d1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fe2025d09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fe2025d09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065e3ef6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065e3ef6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065e3ef6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065e3ef6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065e3ef64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065e3ef64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057b783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057b783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057b7834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057b7834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057b7834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057b7834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057b7834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057b7834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fdfbb8e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fdfbb8e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fdfbb8ea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fdfbb8ea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fe2025d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fe2025d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www.researchgate.net/publication/337821411_Predicting_Flight_Prices_in_India" TargetMode="External"/><Relationship Id="rId4" Type="http://schemas.openxmlformats.org/officeDocument/2006/relationships/hyperlink" Target="https://www.researchgate.net/publication/335936877_A_Framework_for_Airfare_Price_Prediction_A_Machine_Learning_Approach" TargetMode="External"/><Relationship Id="rId5" Type="http://schemas.openxmlformats.org/officeDocument/2006/relationships/hyperlink" Target="http://www.ijstr.org/final-print/dec2019/Predicting-The-Price-Of-A-Flight-Ticket-With-The-Use-Of-Machine-Learning-Algorithms.pdf" TargetMode="External"/><Relationship Id="rId6" Type="http://schemas.openxmlformats.org/officeDocument/2006/relationships/hyperlink" Target="https://ijireeice.com/wp-content/uploads/2019/03/IJIREEICE.2019.7203.pdf" TargetMode="External"/><Relationship Id="rId7" Type="http://schemas.openxmlformats.org/officeDocument/2006/relationships/hyperlink" Target="http://cs229.stanford.edu/proj2012/Papadakis-PredictingAirfarePrices.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Flight Fare Prediction</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Group 2</a:t>
            </a:r>
            <a:endParaRPr b="1" sz="2400"/>
          </a:p>
        </p:txBody>
      </p:sp>
      <p:pic>
        <p:nvPicPr>
          <p:cNvPr id="74" name="Google Shape;74;p13"/>
          <p:cNvPicPr preferRelativeResize="0"/>
          <p:nvPr/>
        </p:nvPicPr>
        <p:blipFill>
          <a:blip r:embed="rId3">
            <a:alphaModFix/>
          </a:blip>
          <a:stretch>
            <a:fillRect/>
          </a:stretch>
        </p:blipFill>
        <p:spPr>
          <a:xfrm>
            <a:off x="5742688" y="2172213"/>
            <a:ext cx="2809875" cy="1628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29" name="Shape 129"/>
        <p:cNvGrpSpPr/>
        <p:nvPr/>
      </p:nvGrpSpPr>
      <p:grpSpPr>
        <a:xfrm>
          <a:off x="0" y="0"/>
          <a:ext cx="0" cy="0"/>
          <a:chOff x="0" y="0"/>
          <a:chExt cx="0" cy="0"/>
        </a:xfrm>
      </p:grpSpPr>
      <p:sp>
        <p:nvSpPr>
          <p:cNvPr id="130" name="Google Shape;130;p22"/>
          <p:cNvSpPr txBox="1"/>
          <p:nvPr/>
        </p:nvSpPr>
        <p:spPr>
          <a:xfrm>
            <a:off x="653650" y="535775"/>
            <a:ext cx="79080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FFFFFF"/>
                </a:solidFill>
                <a:latin typeface="Lato"/>
                <a:ea typeface="Lato"/>
                <a:cs typeface="Lato"/>
                <a:sym typeface="Lato"/>
              </a:rPr>
              <a:t>KEY HIGHLIGHTS :</a:t>
            </a:r>
            <a:endParaRPr b="1" sz="3400">
              <a:solidFill>
                <a:srgbClr val="FFFFFF"/>
              </a:solidFill>
              <a:latin typeface="Lato"/>
              <a:ea typeface="Lato"/>
              <a:cs typeface="Lato"/>
              <a:sym typeface="Lato"/>
            </a:endParaRPr>
          </a:p>
        </p:txBody>
      </p:sp>
      <p:graphicFrame>
        <p:nvGraphicFramePr>
          <p:cNvPr id="131" name="Google Shape;131;p22"/>
          <p:cNvGraphicFramePr/>
          <p:nvPr/>
        </p:nvGraphicFramePr>
        <p:xfrm>
          <a:off x="952500" y="1428750"/>
          <a:ext cx="3000000" cy="3000000"/>
        </p:xfrm>
        <a:graphic>
          <a:graphicData uri="http://schemas.openxmlformats.org/drawingml/2006/table">
            <a:tbl>
              <a:tblPr>
                <a:noFill/>
                <a:tableStyleId>{71478A73-0349-444D-A28E-185A9CB486B0}</a:tableStyleId>
              </a:tblPr>
              <a:tblGrid>
                <a:gridCol w="2413000"/>
                <a:gridCol w="2413000"/>
                <a:gridCol w="2413000"/>
              </a:tblGrid>
              <a:tr h="381000">
                <a:tc>
                  <a:txBody>
                    <a:bodyPr/>
                    <a:lstStyle/>
                    <a:p>
                      <a:pPr indent="0" lvl="0" marL="0" rtl="0" algn="l">
                        <a:spcBef>
                          <a:spcPts val="0"/>
                        </a:spcBef>
                        <a:spcAft>
                          <a:spcPts val="0"/>
                        </a:spcAft>
                        <a:buNone/>
                      </a:pPr>
                      <a:r>
                        <a:rPr b="1" lang="en">
                          <a:solidFill>
                            <a:srgbClr val="FFFFFF"/>
                          </a:solidFill>
                        </a:rPr>
                        <a:t>Method </a:t>
                      </a:r>
                      <a:endParaRPr b="1">
                        <a:solidFill>
                          <a:srgbClr val="FFFFFF"/>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b="1" lang="en">
                          <a:solidFill>
                            <a:srgbClr val="FFFFFF"/>
                          </a:solidFill>
                        </a:rPr>
                        <a:t> RMSE</a:t>
                      </a:r>
                      <a:endParaRPr b="1">
                        <a:solidFill>
                          <a:srgbClr val="FFFFFF"/>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b="1" lang="en">
                          <a:solidFill>
                            <a:srgbClr val="FFFFFF"/>
                          </a:solidFill>
                        </a:rPr>
                        <a:t>R2adj</a:t>
                      </a:r>
                      <a:endParaRPr b="1">
                        <a:solidFill>
                          <a:srgbClr val="FFFFFF"/>
                        </a:solidFill>
                      </a:endParaRPr>
                    </a:p>
                  </a:txBody>
                  <a:tcPr marT="91425" marB="91425" marR="91425" marL="91425"/>
                </a:tc>
              </a:tr>
              <a:tr h="381000">
                <a:tc>
                  <a:txBody>
                    <a:bodyPr/>
                    <a:lstStyle/>
                    <a:p>
                      <a:pPr indent="0" lvl="0" marL="0" rtl="0" algn="l">
                        <a:spcBef>
                          <a:spcPts val="0"/>
                        </a:spcBef>
                        <a:spcAft>
                          <a:spcPts val="0"/>
                        </a:spcAft>
                        <a:buClr>
                          <a:schemeClr val="dk2"/>
                        </a:buClr>
                        <a:buSzPts val="1100"/>
                        <a:buFont typeface="Arial"/>
                        <a:buNone/>
                      </a:pPr>
                      <a:r>
                        <a:rPr b="1" lang="en">
                          <a:solidFill>
                            <a:srgbClr val="FFFFFF"/>
                          </a:solidFill>
                        </a:rPr>
                        <a:t>LR </a:t>
                      </a:r>
                      <a:endParaRPr b="1">
                        <a:solidFill>
                          <a:srgbClr val="FFFFFF"/>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b="1" lang="en">
                          <a:solidFill>
                            <a:srgbClr val="FFFFFF"/>
                          </a:solidFill>
                        </a:rPr>
                        <a:t>112.039</a:t>
                      </a:r>
                      <a:endParaRPr b="1">
                        <a:solidFill>
                          <a:srgbClr val="FFFFFF"/>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b="1" lang="en">
                          <a:solidFill>
                            <a:srgbClr val="FFFFFF"/>
                          </a:solidFill>
                        </a:rPr>
                        <a:t>0.599</a:t>
                      </a:r>
                      <a:endParaRPr b="1">
                        <a:solidFill>
                          <a:srgbClr val="FFFFFF"/>
                        </a:solidFill>
                      </a:endParaRPr>
                    </a:p>
                  </a:txBody>
                  <a:tcPr marT="91425" marB="91425" marR="91425" marL="91425"/>
                </a:tc>
              </a:tr>
              <a:tr h="381000">
                <a:tc>
                  <a:txBody>
                    <a:bodyPr/>
                    <a:lstStyle/>
                    <a:p>
                      <a:pPr indent="0" lvl="0" marL="0" rtl="0" algn="l">
                        <a:spcBef>
                          <a:spcPts val="0"/>
                        </a:spcBef>
                        <a:spcAft>
                          <a:spcPts val="0"/>
                        </a:spcAft>
                        <a:buClr>
                          <a:schemeClr val="dk2"/>
                        </a:buClr>
                        <a:buSzPts val="1100"/>
                        <a:buFont typeface="Arial"/>
                        <a:buNone/>
                      </a:pPr>
                      <a:r>
                        <a:rPr b="1" lang="en">
                          <a:solidFill>
                            <a:srgbClr val="FFFFFF"/>
                          </a:solidFill>
                        </a:rPr>
                        <a:t>SVM</a:t>
                      </a:r>
                      <a:endParaRPr b="1">
                        <a:solidFill>
                          <a:srgbClr val="FFFFFF"/>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b="1" lang="en">
                          <a:solidFill>
                            <a:srgbClr val="FFFFFF"/>
                          </a:solidFill>
                        </a:rPr>
                        <a:t>109.914</a:t>
                      </a:r>
                      <a:endParaRPr b="1">
                        <a:solidFill>
                          <a:srgbClr val="FFFFFF"/>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b="1" lang="en">
                          <a:solidFill>
                            <a:srgbClr val="FFFFFF"/>
                          </a:solidFill>
                        </a:rPr>
                        <a:t>0.615</a:t>
                      </a:r>
                      <a:endParaRPr b="1">
                        <a:solidFill>
                          <a:srgbClr val="FFFFFF"/>
                        </a:solidFill>
                      </a:endParaRPr>
                    </a:p>
                  </a:txBody>
                  <a:tcPr marT="91425" marB="91425" marR="91425" marL="91425"/>
                </a:tc>
              </a:tr>
              <a:tr h="381000">
                <a:tc>
                  <a:txBody>
                    <a:bodyPr/>
                    <a:lstStyle/>
                    <a:p>
                      <a:pPr indent="0" lvl="0" marL="0" rtl="0" algn="l">
                        <a:spcBef>
                          <a:spcPts val="0"/>
                        </a:spcBef>
                        <a:spcAft>
                          <a:spcPts val="0"/>
                        </a:spcAft>
                        <a:buClr>
                          <a:schemeClr val="dk2"/>
                        </a:buClr>
                        <a:buSzPts val="1100"/>
                        <a:buFont typeface="Arial"/>
                        <a:buNone/>
                      </a:pPr>
                      <a:r>
                        <a:rPr b="1" lang="en">
                          <a:solidFill>
                            <a:srgbClr val="FFFFFF"/>
                          </a:solidFill>
                        </a:rPr>
                        <a:t>MLP </a:t>
                      </a:r>
                      <a:endParaRPr b="1">
                        <a:solidFill>
                          <a:srgbClr val="FFFFFF"/>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b="1" lang="en">
                          <a:solidFill>
                            <a:srgbClr val="FFFFFF"/>
                          </a:solidFill>
                        </a:rPr>
                        <a:t>94.569 </a:t>
                      </a:r>
                      <a:endParaRPr b="1">
                        <a:solidFill>
                          <a:srgbClr val="FFFFFF"/>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b="1" lang="en">
                          <a:solidFill>
                            <a:srgbClr val="FFFFFF"/>
                          </a:solidFill>
                        </a:rPr>
                        <a:t>0.715</a:t>
                      </a:r>
                      <a:endParaRPr b="1">
                        <a:solidFill>
                          <a:srgbClr val="FFFFFF"/>
                        </a:solidFill>
                      </a:endParaRPr>
                    </a:p>
                  </a:txBody>
                  <a:tcPr marT="91425" marB="91425" marR="91425" marL="91425"/>
                </a:tc>
              </a:tr>
              <a:tr h="381000">
                <a:tc>
                  <a:txBody>
                    <a:bodyPr/>
                    <a:lstStyle/>
                    <a:p>
                      <a:pPr indent="0" lvl="0" marL="0" rtl="0" algn="l">
                        <a:spcBef>
                          <a:spcPts val="0"/>
                        </a:spcBef>
                        <a:spcAft>
                          <a:spcPts val="0"/>
                        </a:spcAft>
                        <a:buClr>
                          <a:schemeClr val="dk2"/>
                        </a:buClr>
                        <a:buSzPts val="1100"/>
                        <a:buFont typeface="Arial"/>
                        <a:buNone/>
                      </a:pPr>
                      <a:r>
                        <a:rPr b="1" lang="en">
                          <a:solidFill>
                            <a:srgbClr val="FFFFFF"/>
                          </a:solidFill>
                        </a:rPr>
                        <a:t>XGBoost</a:t>
                      </a:r>
                      <a:endParaRPr b="1">
                        <a:solidFill>
                          <a:srgbClr val="FFFFFF"/>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b="1" lang="en">
                          <a:solidFill>
                            <a:srgbClr val="FFFFFF"/>
                          </a:solidFill>
                        </a:rPr>
                        <a:t>90.419</a:t>
                      </a:r>
                      <a:endParaRPr b="1">
                        <a:solidFill>
                          <a:srgbClr val="FFFFFF"/>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b="1" lang="en">
                          <a:solidFill>
                            <a:srgbClr val="FFFFFF"/>
                          </a:solidFill>
                        </a:rPr>
                        <a:t>0.739</a:t>
                      </a:r>
                      <a:endParaRPr b="1">
                        <a:solidFill>
                          <a:srgbClr val="FFFFFF"/>
                        </a:solidFill>
                      </a:endParaRPr>
                    </a:p>
                  </a:txBody>
                  <a:tcPr marT="91425" marB="91425" marR="91425" marL="91425"/>
                </a:tc>
              </a:tr>
              <a:tr h="381000">
                <a:tc>
                  <a:txBody>
                    <a:bodyPr/>
                    <a:lstStyle/>
                    <a:p>
                      <a:pPr indent="0" lvl="0" marL="0" rtl="0" algn="l">
                        <a:spcBef>
                          <a:spcPts val="0"/>
                        </a:spcBef>
                        <a:spcAft>
                          <a:spcPts val="0"/>
                        </a:spcAft>
                        <a:buClr>
                          <a:schemeClr val="dk2"/>
                        </a:buClr>
                        <a:buSzPts val="1100"/>
                        <a:buFont typeface="Arial"/>
                        <a:buNone/>
                      </a:pPr>
                      <a:r>
                        <a:rPr b="1" lang="en">
                          <a:solidFill>
                            <a:srgbClr val="FFFFFF"/>
                          </a:solidFill>
                        </a:rPr>
                        <a:t>RF</a:t>
                      </a:r>
                      <a:endParaRPr b="1">
                        <a:solidFill>
                          <a:srgbClr val="FFFFFF"/>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b="1" lang="en">
                          <a:solidFill>
                            <a:srgbClr val="FFFFFF"/>
                          </a:solidFill>
                        </a:rPr>
                        <a:t>70.575</a:t>
                      </a:r>
                      <a:endParaRPr b="1">
                        <a:solidFill>
                          <a:srgbClr val="FFFFFF"/>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b="1" lang="en">
                          <a:solidFill>
                            <a:srgbClr val="FFFFFF"/>
                          </a:solidFill>
                        </a:rPr>
                        <a:t>0.804</a:t>
                      </a:r>
                      <a:endParaRPr b="1">
                        <a:solidFill>
                          <a:srgbClr val="FFFFFF"/>
                        </a:solidFill>
                      </a:endParaRPr>
                    </a:p>
                  </a:txBody>
                  <a:tcPr marT="91425" marB="91425" marR="91425" marL="91425"/>
                </a:tc>
              </a:tr>
            </a:tbl>
          </a:graphicData>
        </a:graphic>
      </p:graphicFrame>
      <p:sp>
        <p:nvSpPr>
          <p:cNvPr id="132" name="Google Shape;132;p22"/>
          <p:cNvSpPr txBox="1"/>
          <p:nvPr/>
        </p:nvSpPr>
        <p:spPr>
          <a:xfrm>
            <a:off x="910825" y="4104075"/>
            <a:ext cx="728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THIS  IS  DONE  FOR  IMPORTANT FEATURE WITH HIGH SCORES.  NOTE THAT ACCURACY HAS  DECREASED  BY 7%.</a:t>
            </a:r>
            <a:endParaRPr>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6" name="Shape 136"/>
        <p:cNvGrpSpPr/>
        <p:nvPr/>
      </p:nvGrpSpPr>
      <p:grpSpPr>
        <a:xfrm>
          <a:off x="0" y="0"/>
          <a:ext cx="0" cy="0"/>
          <a:chOff x="0" y="0"/>
          <a:chExt cx="0" cy="0"/>
        </a:xfrm>
      </p:grpSpPr>
      <p:pic>
        <p:nvPicPr>
          <p:cNvPr id="137" name="Google Shape;137;p23"/>
          <p:cNvPicPr preferRelativeResize="0"/>
          <p:nvPr/>
        </p:nvPicPr>
        <p:blipFill>
          <a:blip r:embed="rId3">
            <a:alphaModFix/>
          </a:blip>
          <a:stretch>
            <a:fillRect/>
          </a:stretch>
        </p:blipFill>
        <p:spPr>
          <a:xfrm>
            <a:off x="342850" y="162725"/>
            <a:ext cx="8567325" cy="4818049"/>
          </a:xfrm>
          <a:prstGeom prst="rect">
            <a:avLst/>
          </a:prstGeom>
          <a:noFill/>
          <a:ln>
            <a:noFill/>
          </a:ln>
        </p:spPr>
      </p:pic>
      <p:pic>
        <p:nvPicPr>
          <p:cNvPr descr="Piece of duct tape sticking a note to the slide" id="138" name="Google Shape;138;p23"/>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39" name="Google Shape;139;p23"/>
          <p:cNvSpPr txBox="1"/>
          <p:nvPr/>
        </p:nvSpPr>
        <p:spPr>
          <a:xfrm>
            <a:off x="1141600" y="1455225"/>
            <a:ext cx="6608400" cy="622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lt2"/>
                </a:solidFill>
                <a:latin typeface="Raleway"/>
                <a:ea typeface="Raleway"/>
                <a:cs typeface="Raleway"/>
                <a:sym typeface="Raleway"/>
              </a:rPr>
              <a:t>Predicting The Price Of A Flight Ticket With The Use Of Machine Learning Algorithms </a:t>
            </a:r>
            <a:endParaRPr b="1" sz="2000">
              <a:solidFill>
                <a:schemeClr val="lt2"/>
              </a:solidFill>
              <a:latin typeface="Raleway"/>
              <a:ea typeface="Raleway"/>
              <a:cs typeface="Raleway"/>
              <a:sym typeface="Raleway"/>
            </a:endParaRPr>
          </a:p>
          <a:p>
            <a:pPr indent="0" lvl="0" marL="0" rtl="0" algn="l">
              <a:spcBef>
                <a:spcPts val="0"/>
              </a:spcBef>
              <a:spcAft>
                <a:spcPts val="0"/>
              </a:spcAft>
              <a:buNone/>
            </a:pPr>
            <a:r>
              <a:rPr b="1" lang="en" sz="1000">
                <a:solidFill>
                  <a:schemeClr val="lt2"/>
                </a:solidFill>
                <a:latin typeface="Raleway"/>
                <a:ea typeface="Raleway"/>
                <a:cs typeface="Raleway"/>
                <a:sym typeface="Raleway"/>
              </a:rPr>
              <a:t>Supriya Rajankar, Neha Sakharkar, Omprakash Rajankar</a:t>
            </a:r>
            <a:endParaRPr b="1" sz="1000">
              <a:solidFill>
                <a:schemeClr val="lt2"/>
              </a:solidFill>
              <a:latin typeface="Raleway"/>
              <a:ea typeface="Raleway"/>
              <a:cs typeface="Raleway"/>
              <a:sym typeface="Raleway"/>
            </a:endParaRPr>
          </a:p>
        </p:txBody>
      </p:sp>
      <p:sp>
        <p:nvSpPr>
          <p:cNvPr id="140" name="Google Shape;140;p23"/>
          <p:cNvSpPr txBox="1"/>
          <p:nvPr>
            <p:ph idx="4294967295" type="body"/>
          </p:nvPr>
        </p:nvSpPr>
        <p:spPr>
          <a:xfrm>
            <a:off x="2855550" y="2077805"/>
            <a:ext cx="3432900" cy="3327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400">
                <a:solidFill>
                  <a:schemeClr val="dk1"/>
                </a:solidFill>
                <a:latin typeface="Raleway"/>
                <a:ea typeface="Raleway"/>
                <a:cs typeface="Raleway"/>
                <a:sym typeface="Raleway"/>
              </a:rPr>
              <a:t>Dataset Used</a:t>
            </a:r>
            <a:br>
              <a:rPr lang="en" sz="1400">
                <a:latin typeface="Raleway"/>
                <a:ea typeface="Raleway"/>
                <a:cs typeface="Raleway"/>
                <a:sym typeface="Raleway"/>
              </a:rPr>
            </a:br>
            <a:r>
              <a:rPr lang="en" sz="1200">
                <a:latin typeface="Raleway"/>
                <a:ea typeface="Raleway"/>
                <a:cs typeface="Raleway"/>
                <a:sym typeface="Raleway"/>
              </a:rPr>
              <a:t>Own data ,collected using scraping</a:t>
            </a:r>
            <a:endParaRPr sz="1200">
              <a:latin typeface="Raleway"/>
              <a:ea typeface="Raleway"/>
              <a:cs typeface="Raleway"/>
              <a:sym typeface="Raleway"/>
            </a:endParaRPr>
          </a:p>
          <a:p>
            <a:pPr indent="0" lvl="0" marL="457200" rtl="0" algn="l">
              <a:spcBef>
                <a:spcPts val="1000"/>
              </a:spcBef>
              <a:spcAft>
                <a:spcPts val="0"/>
              </a:spcAft>
              <a:buNone/>
            </a:pPr>
            <a:r>
              <a:rPr b="1" lang="en" sz="1400">
                <a:solidFill>
                  <a:schemeClr val="dk1"/>
                </a:solidFill>
                <a:latin typeface="Raleway"/>
                <a:ea typeface="Raleway"/>
                <a:cs typeface="Raleway"/>
                <a:sym typeface="Raleway"/>
              </a:rPr>
              <a:t>Models Used</a:t>
            </a:r>
            <a:br>
              <a:rPr lang="en" sz="1400">
                <a:latin typeface="Raleway"/>
                <a:ea typeface="Raleway"/>
                <a:cs typeface="Raleway"/>
                <a:sym typeface="Raleway"/>
              </a:rPr>
            </a:br>
            <a:r>
              <a:rPr lang="en" sz="1200">
                <a:latin typeface="Raleway"/>
                <a:ea typeface="Raleway"/>
                <a:cs typeface="Raleway"/>
                <a:sym typeface="Raleway"/>
              </a:rPr>
              <a:t>Multiple models</a:t>
            </a:r>
            <a:endParaRPr sz="1200">
              <a:latin typeface="Raleway"/>
              <a:ea typeface="Raleway"/>
              <a:cs typeface="Raleway"/>
              <a:sym typeface="Raleway"/>
            </a:endParaRPr>
          </a:p>
          <a:p>
            <a:pPr indent="0" lvl="0" marL="457200" rtl="0" algn="l">
              <a:spcBef>
                <a:spcPts val="1000"/>
              </a:spcBef>
              <a:spcAft>
                <a:spcPts val="0"/>
              </a:spcAft>
              <a:buNone/>
            </a:pPr>
            <a:r>
              <a:rPr b="1" lang="en" sz="1400">
                <a:solidFill>
                  <a:schemeClr val="dk1"/>
                </a:solidFill>
                <a:latin typeface="Raleway"/>
                <a:ea typeface="Raleway"/>
                <a:cs typeface="Raleway"/>
                <a:sym typeface="Raleway"/>
              </a:rPr>
              <a:t>Maximum accuracy achieved</a:t>
            </a:r>
            <a:endParaRPr b="1" sz="1400">
              <a:solidFill>
                <a:schemeClr val="dk1"/>
              </a:solidFill>
              <a:latin typeface="Raleway"/>
              <a:ea typeface="Raleway"/>
              <a:cs typeface="Raleway"/>
              <a:sym typeface="Raleway"/>
            </a:endParaRPr>
          </a:p>
          <a:p>
            <a:pPr indent="0" lvl="0" marL="457200" rtl="0" algn="l">
              <a:spcBef>
                <a:spcPts val="1000"/>
              </a:spcBef>
              <a:spcAft>
                <a:spcPts val="1000"/>
              </a:spcAft>
              <a:buNone/>
            </a:pPr>
            <a:r>
              <a:rPr lang="en" sz="1400">
                <a:latin typeface="Raleway"/>
                <a:ea typeface="Raleway"/>
                <a:cs typeface="Raleway"/>
                <a:sym typeface="Raleway"/>
              </a:rPr>
              <a:t>0.68(R2 score)</a:t>
            </a:r>
            <a:br>
              <a:rPr lang="en" sz="1400">
                <a:latin typeface="Raleway"/>
                <a:ea typeface="Raleway"/>
                <a:cs typeface="Raleway"/>
                <a:sym typeface="Raleway"/>
              </a:rPr>
            </a:br>
            <a:endParaRPr sz="1200">
              <a:solidFill>
                <a:schemeClr val="dk2"/>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Used</a:t>
            </a:r>
            <a:endParaRPr/>
          </a:p>
          <a:p>
            <a:pPr indent="0" lvl="0" marL="0" rtl="0" algn="l">
              <a:spcBef>
                <a:spcPts val="0"/>
              </a:spcBef>
              <a:spcAft>
                <a:spcPts val="0"/>
              </a:spcAft>
              <a:buNone/>
            </a:pPr>
            <a:r>
              <a:t/>
            </a:r>
            <a:endParaRPr sz="1000"/>
          </a:p>
          <a:p>
            <a:pPr indent="-342900" lvl="0" marL="457200" rtl="0" algn="l">
              <a:spcBef>
                <a:spcPts val="0"/>
              </a:spcBef>
              <a:spcAft>
                <a:spcPts val="0"/>
              </a:spcAft>
              <a:buSzPts val="1800"/>
              <a:buAutoNum type="arabicPeriod"/>
            </a:pPr>
            <a:r>
              <a:rPr lang="en" sz="1800"/>
              <a:t>Date of journey </a:t>
            </a:r>
            <a:endParaRPr sz="1800"/>
          </a:p>
          <a:p>
            <a:pPr indent="-342900" lvl="0" marL="457200" rtl="0" algn="l">
              <a:spcBef>
                <a:spcPts val="0"/>
              </a:spcBef>
              <a:spcAft>
                <a:spcPts val="0"/>
              </a:spcAft>
              <a:buSzPts val="1800"/>
              <a:buAutoNum type="arabicPeriod"/>
            </a:pPr>
            <a:r>
              <a:rPr lang="en" sz="1800"/>
              <a:t> Time of Departure</a:t>
            </a:r>
            <a:endParaRPr sz="1800"/>
          </a:p>
          <a:p>
            <a:pPr indent="-342900" lvl="0" marL="457200" rtl="0" algn="l">
              <a:spcBef>
                <a:spcPts val="0"/>
              </a:spcBef>
              <a:spcAft>
                <a:spcPts val="0"/>
              </a:spcAft>
              <a:buSzPts val="1800"/>
              <a:buAutoNum type="arabicPeriod"/>
            </a:pPr>
            <a:r>
              <a:rPr lang="en" sz="1800"/>
              <a:t> Place of Departure</a:t>
            </a:r>
            <a:endParaRPr sz="1800"/>
          </a:p>
          <a:p>
            <a:pPr indent="-342900" lvl="0" marL="457200" rtl="0" algn="l">
              <a:spcBef>
                <a:spcPts val="0"/>
              </a:spcBef>
              <a:spcAft>
                <a:spcPts val="0"/>
              </a:spcAft>
              <a:buSzPts val="1800"/>
              <a:buAutoNum type="arabicPeriod"/>
            </a:pPr>
            <a:r>
              <a:rPr lang="en" sz="1800"/>
              <a:t> Time of Arrival </a:t>
            </a:r>
            <a:endParaRPr sz="1800"/>
          </a:p>
          <a:p>
            <a:pPr indent="-342900" lvl="0" marL="457200" rtl="0" algn="l">
              <a:spcBef>
                <a:spcPts val="0"/>
              </a:spcBef>
              <a:spcAft>
                <a:spcPts val="0"/>
              </a:spcAft>
              <a:buSzPts val="1800"/>
              <a:buAutoNum type="arabicPeriod"/>
            </a:pPr>
            <a:r>
              <a:rPr lang="en" sz="1800"/>
              <a:t> Place of Destination/Arrival</a:t>
            </a:r>
            <a:endParaRPr sz="1800"/>
          </a:p>
          <a:p>
            <a:pPr indent="-342900" lvl="0" marL="457200" rtl="0" algn="l">
              <a:spcBef>
                <a:spcPts val="0"/>
              </a:spcBef>
              <a:spcAft>
                <a:spcPts val="0"/>
              </a:spcAft>
              <a:buSzPts val="1800"/>
              <a:buAutoNum type="arabicPeriod"/>
            </a:pPr>
            <a:r>
              <a:rPr lang="en" sz="1800"/>
              <a:t> Airway company </a:t>
            </a:r>
            <a:endParaRPr sz="1800"/>
          </a:p>
          <a:p>
            <a:pPr indent="-342900" lvl="0" marL="457200" rtl="0" algn="l">
              <a:spcBef>
                <a:spcPts val="0"/>
              </a:spcBef>
              <a:spcAft>
                <a:spcPts val="0"/>
              </a:spcAft>
              <a:buSzPts val="1800"/>
              <a:buAutoNum type="arabicPeriod"/>
            </a:pPr>
            <a:r>
              <a:rPr lang="en" sz="1800"/>
              <a:t> Total Fare</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All data is for BOM-DEL route from Feb to Apr 2019 </a:t>
            </a:r>
            <a:endParaRPr sz="1800"/>
          </a:p>
          <a:p>
            <a:pPr indent="0" lvl="0" marL="0" rtl="0" algn="l">
              <a:spcBef>
                <a:spcPts val="0"/>
              </a:spcBef>
              <a:spcAft>
                <a:spcPts val="0"/>
              </a:spcAft>
              <a:buNone/>
            </a:pPr>
            <a:r>
              <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highlights</a:t>
            </a:r>
            <a:endParaRPr/>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graphicFrame>
        <p:nvGraphicFramePr>
          <p:cNvPr id="151" name="Google Shape;151;p25"/>
          <p:cNvGraphicFramePr/>
          <p:nvPr/>
        </p:nvGraphicFramePr>
        <p:xfrm>
          <a:off x="913600" y="2280675"/>
          <a:ext cx="3000000" cy="3000000"/>
        </p:xfrm>
        <a:graphic>
          <a:graphicData uri="http://schemas.openxmlformats.org/drawingml/2006/table">
            <a:tbl>
              <a:tblPr>
                <a:noFill/>
                <a:tableStyleId>{71478A73-0349-444D-A28E-185A9CB486B0}</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rPr>
                        <a:t>Machine Learning(ML) algorithms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R-squared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MAE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MSE</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b="1" lang="en" sz="1000">
                          <a:solidFill>
                            <a:schemeClr val="lt1"/>
                          </a:solidFill>
                          <a:latin typeface="Raleway"/>
                          <a:ea typeface="Raleway"/>
                          <a:cs typeface="Raleway"/>
                          <a:sym typeface="Raleway"/>
                        </a:rPr>
                        <a:t>Decision tree </a:t>
                      </a:r>
                      <a:endParaRPr/>
                    </a:p>
                  </a:txBody>
                  <a:tcPr marT="91425" marB="91425" marR="91425" marL="91425"/>
                </a:tc>
                <a:tc>
                  <a:txBody>
                    <a:bodyPr/>
                    <a:lstStyle/>
                    <a:p>
                      <a:pPr indent="0" lvl="0" marL="0" rtl="0" algn="l">
                        <a:spcBef>
                          <a:spcPts val="0"/>
                        </a:spcBef>
                        <a:spcAft>
                          <a:spcPts val="0"/>
                        </a:spcAft>
                        <a:buNone/>
                      </a:pPr>
                      <a:r>
                        <a:rPr b="1" lang="en" sz="1000">
                          <a:solidFill>
                            <a:schemeClr val="lt1"/>
                          </a:solidFill>
                          <a:latin typeface="Raleway"/>
                          <a:ea typeface="Raleway"/>
                          <a:cs typeface="Raleway"/>
                          <a:sym typeface="Raleway"/>
                        </a:rPr>
                        <a:t>0.67 </a:t>
                      </a:r>
                      <a:endParaRPr/>
                    </a:p>
                  </a:txBody>
                  <a:tcPr marT="91425" marB="91425" marR="91425" marL="91425"/>
                </a:tc>
                <a:tc>
                  <a:txBody>
                    <a:bodyPr/>
                    <a:lstStyle/>
                    <a:p>
                      <a:pPr indent="0" lvl="0" marL="0" rtl="0" algn="l">
                        <a:spcBef>
                          <a:spcPts val="0"/>
                        </a:spcBef>
                        <a:spcAft>
                          <a:spcPts val="0"/>
                        </a:spcAft>
                        <a:buNone/>
                      </a:pPr>
                      <a:r>
                        <a:rPr b="1" lang="en" sz="1000">
                          <a:solidFill>
                            <a:schemeClr val="lt1"/>
                          </a:solidFill>
                          <a:latin typeface="Raleway"/>
                          <a:ea typeface="Raleway"/>
                          <a:cs typeface="Raleway"/>
                          <a:sym typeface="Raleway"/>
                        </a:rPr>
                        <a:t>0.13 </a:t>
                      </a:r>
                      <a:endParaRPr/>
                    </a:p>
                  </a:txBody>
                  <a:tcPr marT="91425" marB="91425" marR="91425" marL="91425"/>
                </a:tc>
                <a:tc>
                  <a:txBody>
                    <a:bodyPr/>
                    <a:lstStyle/>
                    <a:p>
                      <a:pPr indent="0" lvl="0" marL="0" rtl="0" algn="l">
                        <a:spcBef>
                          <a:spcPts val="0"/>
                        </a:spcBef>
                        <a:spcAft>
                          <a:spcPts val="0"/>
                        </a:spcAft>
                        <a:buNone/>
                      </a:pPr>
                      <a:r>
                        <a:rPr b="1" lang="en" sz="1000">
                          <a:solidFill>
                            <a:schemeClr val="lt1"/>
                          </a:solidFill>
                          <a:latin typeface="Raleway"/>
                          <a:ea typeface="Raleway"/>
                          <a:cs typeface="Raleway"/>
                          <a:sym typeface="Raleway"/>
                        </a:rPr>
                        <a:t>0.21 </a:t>
                      </a:r>
                      <a:endParaRPr/>
                    </a:p>
                  </a:txBody>
                  <a:tcPr marT="91425" marB="91425" marR="91425" marL="91425"/>
                </a:tc>
              </a:tr>
              <a:tr h="381000">
                <a:tc>
                  <a:txBody>
                    <a:bodyPr/>
                    <a:lstStyle/>
                    <a:p>
                      <a:pPr indent="0" lvl="0" marL="0" rtl="0" algn="l">
                        <a:spcBef>
                          <a:spcPts val="0"/>
                        </a:spcBef>
                        <a:spcAft>
                          <a:spcPts val="0"/>
                        </a:spcAft>
                        <a:buNone/>
                      </a:pPr>
                      <a:r>
                        <a:rPr b="1" lang="en" sz="1000">
                          <a:solidFill>
                            <a:schemeClr val="lt1"/>
                          </a:solidFill>
                          <a:latin typeface="Raleway"/>
                          <a:ea typeface="Raleway"/>
                          <a:cs typeface="Raleway"/>
                          <a:sym typeface="Raleway"/>
                        </a:rPr>
                        <a:t>Random forest</a:t>
                      </a:r>
                      <a:endParaRPr/>
                    </a:p>
                  </a:txBody>
                  <a:tcPr marT="91425" marB="91425" marR="91425" marL="91425"/>
                </a:tc>
                <a:tc>
                  <a:txBody>
                    <a:bodyPr/>
                    <a:lstStyle/>
                    <a:p>
                      <a:pPr indent="0" lvl="0" marL="0" rtl="0" algn="l">
                        <a:spcBef>
                          <a:spcPts val="0"/>
                        </a:spcBef>
                        <a:spcAft>
                          <a:spcPts val="0"/>
                        </a:spcAft>
                        <a:buNone/>
                      </a:pPr>
                      <a:r>
                        <a:rPr b="1" lang="en" sz="1000">
                          <a:solidFill>
                            <a:schemeClr val="lt1"/>
                          </a:solidFill>
                          <a:latin typeface="Raleway"/>
                          <a:ea typeface="Raleway"/>
                          <a:cs typeface="Raleway"/>
                          <a:sym typeface="Raleway"/>
                        </a:rPr>
                        <a:t>0.68 </a:t>
                      </a:r>
                      <a:endParaRPr/>
                    </a:p>
                  </a:txBody>
                  <a:tcPr marT="91425" marB="91425" marR="91425" marL="91425"/>
                </a:tc>
                <a:tc>
                  <a:txBody>
                    <a:bodyPr/>
                    <a:lstStyle/>
                    <a:p>
                      <a:pPr indent="0" lvl="0" marL="0" rtl="0" algn="l">
                        <a:spcBef>
                          <a:spcPts val="0"/>
                        </a:spcBef>
                        <a:spcAft>
                          <a:spcPts val="0"/>
                        </a:spcAft>
                        <a:buNone/>
                      </a:pPr>
                      <a:r>
                        <a:rPr b="1" lang="en" sz="1000">
                          <a:solidFill>
                            <a:schemeClr val="lt1"/>
                          </a:solidFill>
                          <a:latin typeface="Raleway"/>
                          <a:ea typeface="Raleway"/>
                          <a:cs typeface="Raleway"/>
                          <a:sym typeface="Raleway"/>
                        </a:rPr>
                        <a:t>0.13</a:t>
                      </a:r>
                      <a:endParaRPr/>
                    </a:p>
                  </a:txBody>
                  <a:tcPr marT="91425" marB="91425" marR="91425" marL="91425"/>
                </a:tc>
                <a:tc>
                  <a:txBody>
                    <a:bodyPr/>
                    <a:lstStyle/>
                    <a:p>
                      <a:pPr indent="0" lvl="0" marL="0" rtl="0" algn="l">
                        <a:spcBef>
                          <a:spcPts val="0"/>
                        </a:spcBef>
                        <a:spcAft>
                          <a:spcPts val="0"/>
                        </a:spcAft>
                        <a:buNone/>
                      </a:pPr>
                      <a:r>
                        <a:rPr b="1" lang="en" sz="1000">
                          <a:solidFill>
                            <a:schemeClr val="lt1"/>
                          </a:solidFill>
                          <a:latin typeface="Raleway"/>
                          <a:ea typeface="Raleway"/>
                          <a:cs typeface="Raleway"/>
                          <a:sym typeface="Raleway"/>
                        </a:rPr>
                        <a:t>0.21</a:t>
                      </a:r>
                      <a:endParaRPr/>
                    </a:p>
                  </a:txBody>
                  <a:tcPr marT="91425" marB="91425" marR="91425" marL="91425"/>
                </a:tc>
              </a:tr>
              <a:tr h="381000">
                <a:tc>
                  <a:txBody>
                    <a:bodyPr/>
                    <a:lstStyle/>
                    <a:p>
                      <a:pPr indent="0" lvl="0" marL="0" rtl="0" algn="l">
                        <a:spcBef>
                          <a:spcPts val="0"/>
                        </a:spcBef>
                        <a:spcAft>
                          <a:spcPts val="0"/>
                        </a:spcAft>
                        <a:buNone/>
                      </a:pPr>
                      <a:r>
                        <a:rPr b="1" lang="en" sz="1000">
                          <a:solidFill>
                            <a:schemeClr val="lt1"/>
                          </a:solidFill>
                          <a:latin typeface="Raleway"/>
                          <a:ea typeface="Raleway"/>
                          <a:cs typeface="Raleway"/>
                          <a:sym typeface="Raleway"/>
                        </a:rPr>
                        <a:t>K-NN </a:t>
                      </a:r>
                      <a:endParaRPr/>
                    </a:p>
                  </a:txBody>
                  <a:tcPr marT="91425" marB="91425" marR="91425" marL="91425"/>
                </a:tc>
                <a:tc>
                  <a:txBody>
                    <a:bodyPr/>
                    <a:lstStyle/>
                    <a:p>
                      <a:pPr indent="0" lvl="0" marL="0" rtl="0" algn="l">
                        <a:spcBef>
                          <a:spcPts val="0"/>
                        </a:spcBef>
                        <a:spcAft>
                          <a:spcPts val="0"/>
                        </a:spcAft>
                        <a:buNone/>
                      </a:pPr>
                      <a:r>
                        <a:rPr b="1" lang="en" sz="1000">
                          <a:solidFill>
                            <a:schemeClr val="lt1"/>
                          </a:solidFill>
                          <a:latin typeface="Raleway"/>
                          <a:ea typeface="Raleway"/>
                          <a:cs typeface="Raleway"/>
                          <a:sym typeface="Raleway"/>
                        </a:rPr>
                        <a:t>0.65 </a:t>
                      </a:r>
                      <a:endParaRPr/>
                    </a:p>
                  </a:txBody>
                  <a:tcPr marT="91425" marB="91425" marR="91425" marL="91425"/>
                </a:tc>
                <a:tc>
                  <a:txBody>
                    <a:bodyPr/>
                    <a:lstStyle/>
                    <a:p>
                      <a:pPr indent="0" lvl="0" marL="0" rtl="0" algn="l">
                        <a:spcBef>
                          <a:spcPts val="0"/>
                        </a:spcBef>
                        <a:spcAft>
                          <a:spcPts val="0"/>
                        </a:spcAft>
                        <a:buNone/>
                      </a:pPr>
                      <a:r>
                        <a:rPr b="1" lang="en" sz="1000">
                          <a:solidFill>
                            <a:schemeClr val="lt1"/>
                          </a:solidFill>
                          <a:latin typeface="Raleway"/>
                          <a:ea typeface="Raleway"/>
                          <a:cs typeface="Raleway"/>
                          <a:sym typeface="Raleway"/>
                        </a:rPr>
                        <a:t>0.13 </a:t>
                      </a:r>
                      <a:endParaRPr/>
                    </a:p>
                  </a:txBody>
                  <a:tcPr marT="91425" marB="91425" marR="91425" marL="91425"/>
                </a:tc>
                <a:tc>
                  <a:txBody>
                    <a:bodyPr/>
                    <a:lstStyle/>
                    <a:p>
                      <a:pPr indent="0" lvl="0" marL="0" rtl="0" algn="l">
                        <a:spcBef>
                          <a:spcPts val="0"/>
                        </a:spcBef>
                        <a:spcAft>
                          <a:spcPts val="0"/>
                        </a:spcAft>
                        <a:buNone/>
                      </a:pPr>
                      <a:r>
                        <a:rPr b="1" lang="en" sz="1000">
                          <a:solidFill>
                            <a:schemeClr val="lt1"/>
                          </a:solidFill>
                          <a:latin typeface="Raleway"/>
                          <a:ea typeface="Raleway"/>
                          <a:cs typeface="Raleway"/>
                          <a:sym typeface="Raleway"/>
                        </a:rPr>
                        <a:t>0.22</a:t>
                      </a:r>
                      <a:endParaRPr/>
                    </a:p>
                  </a:txBody>
                  <a:tcPr marT="91425" marB="91425" marR="91425" marL="91425"/>
                </a:tc>
              </a:tr>
              <a:tr h="381000">
                <a:tc>
                  <a:txBody>
                    <a:bodyPr/>
                    <a:lstStyle/>
                    <a:p>
                      <a:pPr indent="0" lvl="0" marL="0" rtl="0" algn="l">
                        <a:spcBef>
                          <a:spcPts val="0"/>
                        </a:spcBef>
                        <a:spcAft>
                          <a:spcPts val="0"/>
                        </a:spcAft>
                        <a:buNone/>
                      </a:pPr>
                      <a:r>
                        <a:rPr b="1" lang="en" sz="1000">
                          <a:solidFill>
                            <a:schemeClr val="lt1"/>
                          </a:solidFill>
                          <a:latin typeface="Raleway"/>
                          <a:ea typeface="Raleway"/>
                          <a:cs typeface="Raleway"/>
                          <a:sym typeface="Raleway"/>
                        </a:rPr>
                        <a:t>Linear Regression</a:t>
                      </a:r>
                      <a:endParaRPr/>
                    </a:p>
                  </a:txBody>
                  <a:tcPr marT="91425" marB="91425" marR="91425" marL="91425"/>
                </a:tc>
                <a:tc>
                  <a:txBody>
                    <a:bodyPr/>
                    <a:lstStyle/>
                    <a:p>
                      <a:pPr indent="0" lvl="0" marL="0" rtl="0" algn="l">
                        <a:spcBef>
                          <a:spcPts val="0"/>
                        </a:spcBef>
                        <a:spcAft>
                          <a:spcPts val="0"/>
                        </a:spcAft>
                        <a:buNone/>
                      </a:pPr>
                      <a:r>
                        <a:rPr b="1" lang="en" sz="1000">
                          <a:solidFill>
                            <a:schemeClr val="lt1"/>
                          </a:solidFill>
                          <a:latin typeface="Raleway"/>
                          <a:ea typeface="Raleway"/>
                          <a:cs typeface="Raleway"/>
                          <a:sym typeface="Raleway"/>
                        </a:rPr>
                        <a:t>0.40</a:t>
                      </a:r>
                      <a:endParaRPr/>
                    </a:p>
                  </a:txBody>
                  <a:tcPr marT="91425" marB="91425" marR="91425" marL="91425"/>
                </a:tc>
                <a:tc>
                  <a:txBody>
                    <a:bodyPr/>
                    <a:lstStyle/>
                    <a:p>
                      <a:pPr indent="0" lvl="0" marL="0" rtl="0" algn="l">
                        <a:spcBef>
                          <a:spcPts val="0"/>
                        </a:spcBef>
                        <a:spcAft>
                          <a:spcPts val="0"/>
                        </a:spcAft>
                        <a:buNone/>
                      </a:pPr>
                      <a:r>
                        <a:rPr b="1" lang="en" sz="1000">
                          <a:solidFill>
                            <a:schemeClr val="lt1"/>
                          </a:solidFill>
                          <a:latin typeface="Raleway"/>
                          <a:ea typeface="Raleway"/>
                          <a:cs typeface="Raleway"/>
                          <a:sym typeface="Raleway"/>
                        </a:rPr>
                        <a:t>0.19</a:t>
                      </a:r>
                      <a:endParaRPr/>
                    </a:p>
                  </a:txBody>
                  <a:tcPr marT="91425" marB="91425" marR="91425" marL="91425"/>
                </a:tc>
                <a:tc>
                  <a:txBody>
                    <a:bodyPr/>
                    <a:lstStyle/>
                    <a:p>
                      <a:pPr indent="0" lvl="0" marL="0" rtl="0" algn="l">
                        <a:spcBef>
                          <a:spcPts val="0"/>
                        </a:spcBef>
                        <a:spcAft>
                          <a:spcPts val="0"/>
                        </a:spcAft>
                        <a:buNone/>
                      </a:pPr>
                      <a:r>
                        <a:rPr b="1" lang="en" sz="1000">
                          <a:solidFill>
                            <a:schemeClr val="lt1"/>
                          </a:solidFill>
                          <a:latin typeface="Raleway"/>
                          <a:ea typeface="Raleway"/>
                          <a:cs typeface="Raleway"/>
                          <a:sym typeface="Raleway"/>
                        </a:rPr>
                        <a:t>0.29 </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5" name="Shape 155"/>
        <p:cNvGrpSpPr/>
        <p:nvPr/>
      </p:nvGrpSpPr>
      <p:grpSpPr>
        <a:xfrm>
          <a:off x="0" y="0"/>
          <a:ext cx="0" cy="0"/>
          <a:chOff x="0" y="0"/>
          <a:chExt cx="0" cy="0"/>
        </a:xfrm>
      </p:grpSpPr>
      <p:pic>
        <p:nvPicPr>
          <p:cNvPr id="156" name="Google Shape;156;p26"/>
          <p:cNvPicPr preferRelativeResize="0"/>
          <p:nvPr/>
        </p:nvPicPr>
        <p:blipFill>
          <a:blip r:embed="rId3">
            <a:alphaModFix/>
          </a:blip>
          <a:stretch>
            <a:fillRect/>
          </a:stretch>
        </p:blipFill>
        <p:spPr>
          <a:xfrm>
            <a:off x="-56500" y="162725"/>
            <a:ext cx="9019950" cy="4818049"/>
          </a:xfrm>
          <a:prstGeom prst="rect">
            <a:avLst/>
          </a:prstGeom>
          <a:noFill/>
          <a:ln>
            <a:noFill/>
          </a:ln>
        </p:spPr>
      </p:pic>
      <p:pic>
        <p:nvPicPr>
          <p:cNvPr descr="Piece of duct tape sticking a note to the slide" id="157" name="Google Shape;157;p26"/>
          <p:cNvPicPr preferRelativeResize="0"/>
          <p:nvPr/>
        </p:nvPicPr>
        <p:blipFill rotWithShape="1">
          <a:blip r:embed="rId4">
            <a:alphaModFix/>
          </a:blip>
          <a:srcRect b="10011" l="9244" r="2118" t="5926"/>
          <a:stretch/>
        </p:blipFill>
        <p:spPr>
          <a:xfrm rot="154827">
            <a:off x="3714312" y="241907"/>
            <a:ext cx="1715380" cy="609363"/>
          </a:xfrm>
          <a:prstGeom prst="rect">
            <a:avLst/>
          </a:prstGeom>
          <a:noFill/>
          <a:ln>
            <a:noFill/>
          </a:ln>
        </p:spPr>
      </p:pic>
      <p:sp>
        <p:nvSpPr>
          <p:cNvPr id="158" name="Google Shape;158;p26"/>
          <p:cNvSpPr txBox="1"/>
          <p:nvPr/>
        </p:nvSpPr>
        <p:spPr>
          <a:xfrm>
            <a:off x="670500" y="1003600"/>
            <a:ext cx="7333200" cy="800400"/>
          </a:xfrm>
          <a:prstGeom prst="rect">
            <a:avLst/>
          </a:prstGeom>
          <a:noFill/>
          <a:ln>
            <a:noFill/>
          </a:ln>
          <a:effectLst>
            <a:outerShdw blurRad="57150" rotWithShape="0" algn="bl" dir="5400000" dist="19050">
              <a:schemeClr val="lt2">
                <a:alpha val="50000"/>
              </a:scheme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Raleway"/>
                <a:ea typeface="Raleway"/>
                <a:cs typeface="Raleway"/>
                <a:sym typeface="Raleway"/>
              </a:rPr>
              <a:t>Survey On Air Price Prediction Using Machine Learning          Algorithms.</a:t>
            </a:r>
            <a:endParaRPr/>
          </a:p>
        </p:txBody>
      </p:sp>
      <p:sp>
        <p:nvSpPr>
          <p:cNvPr id="159" name="Google Shape;159;p26"/>
          <p:cNvSpPr txBox="1"/>
          <p:nvPr/>
        </p:nvSpPr>
        <p:spPr>
          <a:xfrm>
            <a:off x="727575" y="1804000"/>
            <a:ext cx="7564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2"/>
                </a:solidFill>
                <a:latin typeface="Raleway"/>
                <a:ea typeface="Raleway"/>
                <a:cs typeface="Raleway"/>
                <a:sym typeface="Raleway"/>
              </a:rPr>
              <a:t>Abhilash , Ranjana Y , Shilpa S, Zuveda A Khan</a:t>
            </a:r>
            <a:endParaRPr/>
          </a:p>
        </p:txBody>
      </p:sp>
      <p:sp>
        <p:nvSpPr>
          <p:cNvPr id="160" name="Google Shape;160;p26"/>
          <p:cNvSpPr txBox="1"/>
          <p:nvPr/>
        </p:nvSpPr>
        <p:spPr>
          <a:xfrm>
            <a:off x="351275" y="2142700"/>
            <a:ext cx="8204400" cy="233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Lato"/>
                <a:ea typeface="Lato"/>
                <a:cs typeface="Lato"/>
                <a:sym typeface="Lato"/>
              </a:rPr>
              <a:t>                                                           </a:t>
            </a:r>
            <a:r>
              <a:rPr b="1" lang="en" sz="2000">
                <a:solidFill>
                  <a:schemeClr val="dk1"/>
                </a:solidFill>
                <a:latin typeface="Lato"/>
                <a:ea typeface="Lato"/>
                <a:cs typeface="Lato"/>
                <a:sym typeface="Lato"/>
              </a:rPr>
              <a:t>DATA SET</a:t>
            </a:r>
            <a:endParaRPr b="1" sz="2000">
              <a:solidFill>
                <a:schemeClr val="dk1"/>
              </a:solidFill>
              <a:latin typeface="Lato"/>
              <a:ea typeface="Lato"/>
              <a:cs typeface="Lato"/>
              <a:sym typeface="Lato"/>
            </a:endParaRPr>
          </a:p>
          <a:p>
            <a:pPr indent="0" lvl="0" marL="457200" rtl="0" algn="l">
              <a:lnSpc>
                <a:spcPct val="115000"/>
              </a:lnSpc>
              <a:spcBef>
                <a:spcPts val="0"/>
              </a:spcBef>
              <a:spcAft>
                <a:spcPts val="0"/>
              </a:spcAft>
              <a:buNone/>
            </a:pPr>
            <a:r>
              <a:rPr b="1" lang="en" sz="1200">
                <a:solidFill>
                  <a:srgbClr val="666666"/>
                </a:solidFill>
                <a:latin typeface="Raleway"/>
                <a:ea typeface="Raleway"/>
                <a:cs typeface="Raleway"/>
                <a:sym typeface="Raleway"/>
              </a:rPr>
              <a:t>                     C</a:t>
            </a:r>
            <a:r>
              <a:rPr b="1" lang="en" sz="1200">
                <a:solidFill>
                  <a:srgbClr val="666666"/>
                </a:solidFill>
                <a:latin typeface="Raleway"/>
                <a:ea typeface="Raleway"/>
                <a:cs typeface="Raleway"/>
                <a:sym typeface="Raleway"/>
              </a:rPr>
              <a:t>ollected using scraping, Pricing Data From Sources And Data Mining</a:t>
            </a:r>
            <a:endParaRPr b="1" sz="1200">
              <a:solidFill>
                <a:srgbClr val="666666"/>
              </a:solidFill>
              <a:latin typeface="Raleway"/>
              <a:ea typeface="Raleway"/>
              <a:cs typeface="Raleway"/>
              <a:sym typeface="Raleway"/>
            </a:endParaRPr>
          </a:p>
          <a:p>
            <a:pPr indent="0" lvl="0" marL="457200" rtl="0" algn="l">
              <a:lnSpc>
                <a:spcPct val="115000"/>
              </a:lnSpc>
              <a:spcBef>
                <a:spcPts val="1000"/>
              </a:spcBef>
              <a:spcAft>
                <a:spcPts val="0"/>
              </a:spcAft>
              <a:buNone/>
            </a:pPr>
            <a:r>
              <a:rPr b="1" lang="en" sz="2000">
                <a:solidFill>
                  <a:schemeClr val="dk1"/>
                </a:solidFill>
                <a:latin typeface="Raleway"/>
                <a:ea typeface="Raleway"/>
                <a:cs typeface="Raleway"/>
                <a:sym typeface="Raleway"/>
              </a:rPr>
              <a:t>                                       MODELS USED</a:t>
            </a:r>
            <a:endParaRPr b="1" sz="2000">
              <a:solidFill>
                <a:schemeClr val="dk1"/>
              </a:solidFill>
              <a:latin typeface="Raleway"/>
              <a:ea typeface="Raleway"/>
              <a:cs typeface="Raleway"/>
              <a:sym typeface="Raleway"/>
            </a:endParaRPr>
          </a:p>
          <a:p>
            <a:pPr indent="0" lvl="0" marL="457200" rtl="0" algn="l">
              <a:lnSpc>
                <a:spcPct val="115000"/>
              </a:lnSpc>
              <a:spcBef>
                <a:spcPts val="1000"/>
              </a:spcBef>
              <a:spcAft>
                <a:spcPts val="0"/>
              </a:spcAft>
              <a:buNone/>
            </a:pPr>
            <a:r>
              <a:rPr b="1" lang="en" sz="2000">
                <a:solidFill>
                  <a:schemeClr val="dk1"/>
                </a:solidFill>
                <a:latin typeface="Raleway"/>
                <a:ea typeface="Raleway"/>
                <a:cs typeface="Raleway"/>
                <a:sym typeface="Raleway"/>
              </a:rPr>
              <a:t>                                       </a:t>
            </a:r>
            <a:r>
              <a:rPr b="1" lang="en">
                <a:solidFill>
                  <a:srgbClr val="666666"/>
                </a:solidFill>
                <a:latin typeface="Raleway"/>
                <a:ea typeface="Raleway"/>
                <a:cs typeface="Raleway"/>
                <a:sym typeface="Raleway"/>
              </a:rPr>
              <a:t>RIPPER</a:t>
            </a:r>
            <a:r>
              <a:rPr b="1" lang="en">
                <a:solidFill>
                  <a:srgbClr val="666666"/>
                </a:solidFill>
                <a:latin typeface="Raleway"/>
                <a:ea typeface="Raleway"/>
                <a:cs typeface="Raleway"/>
                <a:sym typeface="Raleway"/>
              </a:rPr>
              <a:t> MODEL</a:t>
            </a:r>
            <a:endParaRPr b="1">
              <a:solidFill>
                <a:srgbClr val="666666"/>
              </a:solidFill>
              <a:latin typeface="Raleway"/>
              <a:ea typeface="Raleway"/>
              <a:cs typeface="Raleway"/>
              <a:sym typeface="Raleway"/>
            </a:endParaRPr>
          </a:p>
          <a:p>
            <a:pPr indent="0" lvl="0" marL="0" rtl="0" algn="l">
              <a:spcBef>
                <a:spcPts val="1000"/>
              </a:spcBef>
              <a:spcAft>
                <a:spcPts val="0"/>
              </a:spcAft>
              <a:buNone/>
            </a:pPr>
            <a:r>
              <a:rPr b="1" lang="en" sz="1600">
                <a:solidFill>
                  <a:schemeClr val="dk1"/>
                </a:solidFill>
                <a:highlight>
                  <a:schemeClr val="lt1"/>
                </a:highlight>
              </a:rPr>
              <a:t>                             </a:t>
            </a:r>
            <a:r>
              <a:rPr b="1" lang="en" sz="2000">
                <a:solidFill>
                  <a:schemeClr val="dk1"/>
                </a:solidFill>
                <a:highlight>
                  <a:schemeClr val="lt1"/>
                </a:highlight>
              </a:rPr>
              <a:t>MAXIMUM ACCURACY ACHIEVED</a:t>
            </a:r>
            <a:endParaRPr>
              <a:solidFill>
                <a:srgbClr val="666666"/>
              </a:solidFill>
              <a:highlight>
                <a:schemeClr val="lt1"/>
              </a:highlight>
            </a:endParaRPr>
          </a:p>
          <a:p>
            <a:pPr indent="0" lvl="0" marL="0" rtl="0" algn="l">
              <a:spcBef>
                <a:spcPts val="0"/>
              </a:spcBef>
              <a:spcAft>
                <a:spcPts val="0"/>
              </a:spcAft>
              <a:buNone/>
            </a:pPr>
            <a:r>
              <a:rPr lang="en">
                <a:solidFill>
                  <a:srgbClr val="666666"/>
                </a:solidFill>
                <a:highlight>
                  <a:schemeClr val="lt1"/>
                </a:highlight>
              </a:rPr>
              <a:t> </a:t>
            </a:r>
            <a:r>
              <a:rPr b="1" lang="en">
                <a:solidFill>
                  <a:srgbClr val="666666"/>
                </a:solidFill>
                <a:highlight>
                  <a:schemeClr val="lt1"/>
                </a:highlight>
              </a:rPr>
              <a:t>                                                     0.745 (</a:t>
            </a:r>
            <a:r>
              <a:rPr b="1" lang="en" sz="1500">
                <a:solidFill>
                  <a:srgbClr val="666666"/>
                </a:solidFill>
                <a:highlight>
                  <a:schemeClr val="lt1"/>
                </a:highlight>
              </a:rPr>
              <a:t> R2 score)</a:t>
            </a:r>
            <a:endParaRPr b="1">
              <a:solidFill>
                <a:srgbClr val="666666"/>
              </a:solidFill>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164" name="Shape 164"/>
        <p:cNvGrpSpPr/>
        <p:nvPr/>
      </p:nvGrpSpPr>
      <p:grpSpPr>
        <a:xfrm>
          <a:off x="0" y="0"/>
          <a:ext cx="0" cy="0"/>
          <a:chOff x="0" y="0"/>
          <a:chExt cx="0" cy="0"/>
        </a:xfrm>
      </p:grpSpPr>
      <p:sp>
        <p:nvSpPr>
          <p:cNvPr id="165" name="Google Shape;165;p27"/>
          <p:cNvSpPr txBox="1"/>
          <p:nvPr/>
        </p:nvSpPr>
        <p:spPr>
          <a:xfrm>
            <a:off x="577100" y="526900"/>
            <a:ext cx="6862200" cy="381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lt1"/>
                </a:solidFill>
                <a:latin typeface="Lato"/>
                <a:ea typeface="Lato"/>
                <a:cs typeface="Lato"/>
                <a:sym typeface="Lato"/>
              </a:rPr>
              <a:t>Features Used:</a:t>
            </a:r>
            <a:endParaRPr b="1" sz="2200">
              <a:solidFill>
                <a:schemeClr val="lt1"/>
              </a:solidFill>
              <a:latin typeface="Lato"/>
              <a:ea typeface="Lato"/>
              <a:cs typeface="Lato"/>
              <a:sym typeface="Lato"/>
            </a:endParaRPr>
          </a:p>
          <a:p>
            <a:pPr indent="0" lvl="0" marL="0" rtl="0" algn="l">
              <a:spcBef>
                <a:spcPts val="0"/>
              </a:spcBef>
              <a:spcAft>
                <a:spcPts val="0"/>
              </a:spcAft>
              <a:buNone/>
            </a:pPr>
            <a:r>
              <a:t/>
            </a:r>
            <a:endParaRPr b="1" sz="22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AutoNum type="arabicPeriod"/>
            </a:pPr>
            <a:r>
              <a:rPr b="1" lang="en" sz="1600">
                <a:solidFill>
                  <a:schemeClr val="lt1"/>
                </a:solidFill>
                <a:latin typeface="Lato"/>
                <a:ea typeface="Lato"/>
                <a:cs typeface="Lato"/>
                <a:sym typeface="Lato"/>
              </a:rPr>
              <a:t>Measures Of Variable Importance.</a:t>
            </a:r>
            <a:endParaRPr b="1" sz="1600">
              <a:solidFill>
                <a:schemeClr val="lt1"/>
              </a:solidFill>
              <a:latin typeface="Lato"/>
              <a:ea typeface="Lato"/>
              <a:cs typeface="Lato"/>
              <a:sym typeface="Lato"/>
            </a:endParaRPr>
          </a:p>
          <a:p>
            <a:pPr indent="0" lvl="0" marL="457200" rtl="0" algn="l">
              <a:spcBef>
                <a:spcPts val="0"/>
              </a:spcBef>
              <a:spcAft>
                <a:spcPts val="0"/>
              </a:spcAft>
              <a:buNone/>
            </a:pPr>
            <a:r>
              <a:t/>
            </a:r>
            <a:endParaRPr b="1"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AutoNum type="arabicPeriod"/>
            </a:pPr>
            <a:r>
              <a:rPr b="1" lang="en" sz="1600">
                <a:solidFill>
                  <a:schemeClr val="lt1"/>
                </a:solidFill>
                <a:latin typeface="Lato"/>
                <a:ea typeface="Lato"/>
                <a:cs typeface="Lato"/>
                <a:sym typeface="Lato"/>
              </a:rPr>
              <a:t>Different Class Weighting.</a:t>
            </a:r>
            <a:endParaRPr b="1" sz="1600">
              <a:solidFill>
                <a:schemeClr val="lt1"/>
              </a:solidFill>
              <a:latin typeface="Lato"/>
              <a:ea typeface="Lato"/>
              <a:cs typeface="Lato"/>
              <a:sym typeface="Lato"/>
            </a:endParaRPr>
          </a:p>
          <a:p>
            <a:pPr indent="0" lvl="0" marL="457200" rtl="0" algn="l">
              <a:spcBef>
                <a:spcPts val="0"/>
              </a:spcBef>
              <a:spcAft>
                <a:spcPts val="0"/>
              </a:spcAft>
              <a:buNone/>
            </a:pPr>
            <a:r>
              <a:t/>
            </a:r>
            <a:endParaRPr b="1"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AutoNum type="arabicPeriod"/>
            </a:pPr>
            <a:r>
              <a:rPr b="1" lang="en" sz="1600">
                <a:solidFill>
                  <a:schemeClr val="lt1"/>
                </a:solidFill>
                <a:latin typeface="Lato"/>
                <a:ea typeface="Lato"/>
                <a:cs typeface="Lato"/>
                <a:sym typeface="Lato"/>
              </a:rPr>
              <a:t>Missing Variable Imputation.</a:t>
            </a:r>
            <a:endParaRPr b="1" sz="1600">
              <a:solidFill>
                <a:schemeClr val="lt1"/>
              </a:solidFill>
              <a:latin typeface="Lato"/>
              <a:ea typeface="Lato"/>
              <a:cs typeface="Lato"/>
              <a:sym typeface="Lato"/>
            </a:endParaRPr>
          </a:p>
          <a:p>
            <a:pPr indent="0" lvl="0" marL="457200" rtl="0" algn="l">
              <a:spcBef>
                <a:spcPts val="0"/>
              </a:spcBef>
              <a:spcAft>
                <a:spcPts val="0"/>
              </a:spcAft>
              <a:buNone/>
            </a:pPr>
            <a:r>
              <a:t/>
            </a:r>
            <a:endParaRPr b="1"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AutoNum type="arabicPeriod"/>
            </a:pPr>
            <a:r>
              <a:rPr b="1" lang="en" sz="1600">
                <a:solidFill>
                  <a:schemeClr val="lt1"/>
                </a:solidFill>
                <a:latin typeface="Lato"/>
                <a:ea typeface="Lato"/>
                <a:cs typeface="Lato"/>
                <a:sym typeface="Lato"/>
              </a:rPr>
              <a:t>Visualisation.</a:t>
            </a:r>
            <a:endParaRPr b="1" sz="1600">
              <a:solidFill>
                <a:schemeClr val="lt1"/>
              </a:solidFill>
              <a:latin typeface="Lato"/>
              <a:ea typeface="Lato"/>
              <a:cs typeface="Lato"/>
              <a:sym typeface="Lato"/>
            </a:endParaRPr>
          </a:p>
          <a:p>
            <a:pPr indent="0" lvl="0" marL="457200" rtl="0" algn="l">
              <a:spcBef>
                <a:spcPts val="0"/>
              </a:spcBef>
              <a:spcAft>
                <a:spcPts val="0"/>
              </a:spcAft>
              <a:buNone/>
            </a:pPr>
            <a:r>
              <a:t/>
            </a:r>
            <a:endParaRPr b="1"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AutoNum type="arabicPeriod"/>
            </a:pPr>
            <a:r>
              <a:rPr b="1" lang="en" sz="1600">
                <a:solidFill>
                  <a:schemeClr val="lt1"/>
                </a:solidFill>
                <a:latin typeface="Lato"/>
                <a:ea typeface="Lato"/>
                <a:cs typeface="Lato"/>
                <a:sym typeface="Lato"/>
              </a:rPr>
              <a:t>Outlier Detection.</a:t>
            </a:r>
            <a:endParaRPr b="1" sz="1600">
              <a:solidFill>
                <a:schemeClr val="lt1"/>
              </a:solidFill>
              <a:latin typeface="Lato"/>
              <a:ea typeface="Lato"/>
              <a:cs typeface="Lato"/>
              <a:sym typeface="Lato"/>
            </a:endParaRPr>
          </a:p>
          <a:p>
            <a:pPr indent="0" lvl="0" marL="457200" rtl="0" algn="l">
              <a:spcBef>
                <a:spcPts val="0"/>
              </a:spcBef>
              <a:spcAft>
                <a:spcPts val="0"/>
              </a:spcAft>
              <a:buNone/>
            </a:pPr>
            <a:r>
              <a:t/>
            </a:r>
            <a:endParaRPr b="1"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AutoNum type="arabicPeriod"/>
            </a:pPr>
            <a:r>
              <a:rPr b="1" lang="en" sz="1600">
                <a:solidFill>
                  <a:schemeClr val="lt1"/>
                </a:solidFill>
                <a:latin typeface="Lato"/>
                <a:ea typeface="Lato"/>
                <a:cs typeface="Lato"/>
                <a:sym typeface="Lato"/>
              </a:rPr>
              <a:t>Unsupervised Learning.</a:t>
            </a:r>
            <a:endParaRPr b="1" sz="1600">
              <a:solidFill>
                <a:schemeClr val="lt1"/>
              </a:solidFill>
              <a:latin typeface="Lato"/>
              <a:ea typeface="Lato"/>
              <a:cs typeface="Lato"/>
              <a:sym typeface="Lato"/>
            </a:endParaRPr>
          </a:p>
          <a:p>
            <a:pPr indent="0" lvl="0" marL="0" rtl="0" algn="l">
              <a:spcBef>
                <a:spcPts val="0"/>
              </a:spcBef>
              <a:spcAft>
                <a:spcPts val="0"/>
              </a:spcAft>
              <a:buNone/>
            </a:pPr>
            <a:r>
              <a:t/>
            </a:r>
            <a:endParaRPr b="1" sz="1600">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169" name="Shape 169"/>
        <p:cNvGrpSpPr/>
        <p:nvPr/>
      </p:nvGrpSpPr>
      <p:grpSpPr>
        <a:xfrm>
          <a:off x="0" y="0"/>
          <a:ext cx="0" cy="0"/>
          <a:chOff x="0" y="0"/>
          <a:chExt cx="0" cy="0"/>
        </a:xfrm>
      </p:grpSpPr>
      <p:pic>
        <p:nvPicPr>
          <p:cNvPr id="170" name="Google Shape;170;p28"/>
          <p:cNvPicPr preferRelativeResize="0"/>
          <p:nvPr/>
        </p:nvPicPr>
        <p:blipFill>
          <a:blip r:embed="rId3">
            <a:alphaModFix/>
          </a:blip>
          <a:stretch>
            <a:fillRect/>
          </a:stretch>
        </p:blipFill>
        <p:spPr>
          <a:xfrm>
            <a:off x="152400" y="152400"/>
            <a:ext cx="8930275" cy="4928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174" name="Shape 174"/>
        <p:cNvGrpSpPr/>
        <p:nvPr/>
      </p:nvGrpSpPr>
      <p:grpSpPr>
        <a:xfrm>
          <a:off x="0" y="0"/>
          <a:ext cx="0" cy="0"/>
          <a:chOff x="0" y="0"/>
          <a:chExt cx="0" cy="0"/>
        </a:xfrm>
      </p:grpSpPr>
      <p:sp>
        <p:nvSpPr>
          <p:cNvPr id="175" name="Google Shape;175;p29"/>
          <p:cNvSpPr txBox="1"/>
          <p:nvPr/>
        </p:nvSpPr>
        <p:spPr>
          <a:xfrm>
            <a:off x="150550" y="313625"/>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lt1"/>
                </a:solidFill>
                <a:latin typeface="Lato"/>
                <a:ea typeface="Lato"/>
                <a:cs typeface="Lato"/>
                <a:sym typeface="Lato"/>
              </a:rPr>
              <a:t>Key Highlights:</a:t>
            </a:r>
            <a:endParaRPr b="1" sz="2200">
              <a:solidFill>
                <a:schemeClr val="lt1"/>
              </a:solidFill>
              <a:latin typeface="Lato"/>
              <a:ea typeface="Lato"/>
              <a:cs typeface="Lato"/>
              <a:sym typeface="Lato"/>
            </a:endParaRPr>
          </a:p>
        </p:txBody>
      </p:sp>
      <p:sp>
        <p:nvSpPr>
          <p:cNvPr id="176" name="Google Shape;176;p29"/>
          <p:cNvSpPr txBox="1"/>
          <p:nvPr/>
        </p:nvSpPr>
        <p:spPr>
          <a:xfrm>
            <a:off x="381950" y="1012450"/>
            <a:ext cx="8631000" cy="257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50">
                <a:solidFill>
                  <a:schemeClr val="dk2"/>
                </a:solidFill>
                <a:highlight>
                  <a:srgbClr val="D9D9D9"/>
                </a:highlight>
              </a:rPr>
              <a:t>1</a:t>
            </a:r>
            <a:r>
              <a:rPr b="1" lang="en" sz="1550">
                <a:solidFill>
                  <a:schemeClr val="dk2"/>
                </a:solidFill>
                <a:highlight>
                  <a:srgbClr val="D9D9D9"/>
                </a:highlight>
              </a:rPr>
              <a:t>.It was difficult for the customer to purchase air ticket due to the high complexity of the pricing models applied by the airlines because the prices change dynamically.Many features that can vary the base price of a ticket was not considered.</a:t>
            </a:r>
            <a:endParaRPr b="1" sz="1550">
              <a:solidFill>
                <a:schemeClr val="dk2"/>
              </a:solidFill>
              <a:highlight>
                <a:srgbClr val="D9D9D9"/>
              </a:highlight>
            </a:endParaRPr>
          </a:p>
          <a:p>
            <a:pPr indent="0" lvl="0" marL="0" rtl="0" algn="l">
              <a:spcBef>
                <a:spcPts val="0"/>
              </a:spcBef>
              <a:spcAft>
                <a:spcPts val="0"/>
              </a:spcAft>
              <a:buNone/>
            </a:pPr>
            <a:r>
              <a:t/>
            </a:r>
            <a:endParaRPr b="1" sz="1550">
              <a:solidFill>
                <a:schemeClr val="dk2"/>
              </a:solidFill>
              <a:highlight>
                <a:srgbClr val="D9D9D9"/>
              </a:highlight>
            </a:endParaRPr>
          </a:p>
          <a:p>
            <a:pPr indent="0" lvl="0" marL="0" rtl="0" algn="l">
              <a:spcBef>
                <a:spcPts val="0"/>
              </a:spcBef>
              <a:spcAft>
                <a:spcPts val="0"/>
              </a:spcAft>
              <a:buNone/>
            </a:pPr>
            <a:r>
              <a:rPr b="1" lang="en" sz="1550">
                <a:solidFill>
                  <a:schemeClr val="dk2"/>
                </a:solidFill>
                <a:highlight>
                  <a:srgbClr val="D9D9D9"/>
                </a:highlight>
              </a:rPr>
              <a:t>2.There were problems that was encountered during manual data collection and previous works done in the field of airfare price prediction.</a:t>
            </a:r>
            <a:endParaRPr b="1" sz="1550">
              <a:solidFill>
                <a:schemeClr val="dk2"/>
              </a:solidFill>
              <a:highlight>
                <a:srgbClr val="D9D9D9"/>
              </a:highlight>
            </a:endParaRPr>
          </a:p>
          <a:p>
            <a:pPr indent="0" lvl="0" marL="0" rtl="0" algn="l">
              <a:spcBef>
                <a:spcPts val="0"/>
              </a:spcBef>
              <a:spcAft>
                <a:spcPts val="0"/>
              </a:spcAft>
              <a:buNone/>
            </a:pPr>
            <a:r>
              <a:t/>
            </a:r>
            <a:endParaRPr b="1" sz="1550">
              <a:solidFill>
                <a:schemeClr val="dk2"/>
              </a:solidFill>
              <a:highlight>
                <a:srgbClr val="D9D9D9"/>
              </a:highlight>
            </a:endParaRPr>
          </a:p>
          <a:p>
            <a:pPr indent="0" lvl="0" marL="0" rtl="0" algn="l">
              <a:spcBef>
                <a:spcPts val="0"/>
              </a:spcBef>
              <a:spcAft>
                <a:spcPts val="0"/>
              </a:spcAft>
              <a:buNone/>
            </a:pPr>
            <a:r>
              <a:rPr b="1" lang="en" sz="1550">
                <a:solidFill>
                  <a:schemeClr val="dk2"/>
                </a:solidFill>
                <a:highlight>
                  <a:srgbClr val="D9D9D9"/>
                </a:highlight>
              </a:rPr>
              <a:t>3.From the experiments we concluded which features influence the airfare prediction at most.Future this project could be extended to predict the airfare prices with higher performance considering few other features.</a:t>
            </a:r>
            <a:endParaRPr b="1" sz="1700">
              <a:highlight>
                <a:srgbClr val="D9D9D9"/>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0" name="Shape 180"/>
        <p:cNvGrpSpPr/>
        <p:nvPr/>
      </p:nvGrpSpPr>
      <p:grpSpPr>
        <a:xfrm>
          <a:off x="0" y="0"/>
          <a:ext cx="0" cy="0"/>
          <a:chOff x="0" y="0"/>
          <a:chExt cx="0" cy="0"/>
        </a:xfrm>
      </p:grpSpPr>
      <p:sp>
        <p:nvSpPr>
          <p:cNvPr id="181" name="Google Shape;181;p30"/>
          <p:cNvSpPr txBox="1"/>
          <p:nvPr/>
        </p:nvSpPr>
        <p:spPr>
          <a:xfrm>
            <a:off x="391650" y="391200"/>
            <a:ext cx="836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82" name="Google Shape;182;p30"/>
          <p:cNvSpPr txBox="1"/>
          <p:nvPr/>
        </p:nvSpPr>
        <p:spPr>
          <a:xfrm flipH="1">
            <a:off x="767700" y="791425"/>
            <a:ext cx="70191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highlight>
                <a:schemeClr val="lt1"/>
              </a:highlight>
              <a:latin typeface="Lato"/>
              <a:ea typeface="Lato"/>
              <a:cs typeface="Lato"/>
              <a:sym typeface="Lato"/>
            </a:endParaRPr>
          </a:p>
        </p:txBody>
      </p:sp>
      <p:sp>
        <p:nvSpPr>
          <p:cNvPr id="183" name="Google Shape;183;p30"/>
          <p:cNvSpPr txBox="1"/>
          <p:nvPr/>
        </p:nvSpPr>
        <p:spPr>
          <a:xfrm>
            <a:off x="557225" y="535775"/>
            <a:ext cx="8068800" cy="4082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descr="Piece of duct tape sticking a note to the slide" id="184" name="Google Shape;184;p30"/>
          <p:cNvPicPr preferRelativeResize="0"/>
          <p:nvPr/>
        </p:nvPicPr>
        <p:blipFill rotWithShape="1">
          <a:blip r:embed="rId3">
            <a:alphaModFix/>
          </a:blip>
          <a:srcRect b="10011" l="9244" r="2118" t="5926"/>
          <a:stretch/>
        </p:blipFill>
        <p:spPr>
          <a:xfrm rot="154828">
            <a:off x="3536000" y="147301"/>
            <a:ext cx="2072000" cy="736050"/>
          </a:xfrm>
          <a:prstGeom prst="rect">
            <a:avLst/>
          </a:prstGeom>
          <a:noFill/>
          <a:ln>
            <a:noFill/>
          </a:ln>
        </p:spPr>
      </p:pic>
      <p:sp>
        <p:nvSpPr>
          <p:cNvPr id="185" name="Google Shape;185;p30"/>
          <p:cNvSpPr txBox="1"/>
          <p:nvPr/>
        </p:nvSpPr>
        <p:spPr>
          <a:xfrm>
            <a:off x="1082075" y="878700"/>
            <a:ext cx="7019100" cy="8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Lato"/>
                <a:ea typeface="Lato"/>
                <a:cs typeface="Lato"/>
                <a:sym typeface="Lato"/>
              </a:rPr>
              <a:t>Predicting Airfare Prices</a:t>
            </a:r>
            <a:endParaRPr b="1" sz="2000">
              <a:latin typeface="Lato"/>
              <a:ea typeface="Lato"/>
              <a:cs typeface="Lato"/>
              <a:sym typeface="Lato"/>
            </a:endParaRPr>
          </a:p>
          <a:p>
            <a:pPr indent="0" lvl="0" marL="0" rtl="0" algn="l">
              <a:spcBef>
                <a:spcPts val="0"/>
              </a:spcBef>
              <a:spcAft>
                <a:spcPts val="0"/>
              </a:spcAft>
              <a:buNone/>
            </a:pPr>
            <a:r>
              <a:t/>
            </a:r>
            <a:endParaRPr b="1" sz="10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Manolis Papadakis</a:t>
            </a:r>
            <a:endParaRPr sz="1300">
              <a:latin typeface="Lato"/>
              <a:ea typeface="Lato"/>
              <a:cs typeface="Lato"/>
              <a:sym typeface="Lato"/>
            </a:endParaRPr>
          </a:p>
        </p:txBody>
      </p:sp>
      <p:sp>
        <p:nvSpPr>
          <p:cNvPr id="186" name="Google Shape;186;p30"/>
          <p:cNvSpPr txBox="1"/>
          <p:nvPr/>
        </p:nvSpPr>
        <p:spPr>
          <a:xfrm>
            <a:off x="1114425" y="1703775"/>
            <a:ext cx="6868500" cy="2550300"/>
          </a:xfrm>
          <a:prstGeom prst="rect">
            <a:avLst/>
          </a:prstGeom>
          <a:noFill/>
          <a:ln>
            <a:noFill/>
          </a:ln>
        </p:spPr>
        <p:txBody>
          <a:bodyPr anchorCtr="0" anchor="t" bIns="91425" lIns="91425" spcFirstLastPara="1" rIns="91425" wrap="square" tIns="91425">
            <a:noAutofit/>
          </a:bodyPr>
          <a:lstStyle/>
          <a:p>
            <a:pPr indent="457200" lvl="0" marL="2286000" rtl="0" algn="l">
              <a:spcBef>
                <a:spcPts val="0"/>
              </a:spcBef>
              <a:spcAft>
                <a:spcPts val="0"/>
              </a:spcAft>
              <a:buClr>
                <a:schemeClr val="dk2"/>
              </a:buClr>
              <a:buSzPts val="1100"/>
              <a:buFont typeface="Arial"/>
              <a:buNone/>
            </a:pPr>
            <a:r>
              <a:rPr b="1" lang="en" sz="2000">
                <a:solidFill>
                  <a:schemeClr val="dk1"/>
                </a:solidFill>
                <a:latin typeface="Lato"/>
                <a:ea typeface="Lato"/>
                <a:cs typeface="Lato"/>
                <a:sym typeface="Lato"/>
              </a:rPr>
              <a:t>DATA SET</a:t>
            </a:r>
            <a:endParaRPr b="1" sz="2000">
              <a:solidFill>
                <a:schemeClr val="dk1"/>
              </a:solidFill>
              <a:latin typeface="Lato"/>
              <a:ea typeface="Lato"/>
              <a:cs typeface="Lato"/>
              <a:sym typeface="Lato"/>
            </a:endParaRPr>
          </a:p>
          <a:p>
            <a:pPr indent="0" lvl="0" marL="457200" rtl="0" algn="l">
              <a:lnSpc>
                <a:spcPct val="115000"/>
              </a:lnSpc>
              <a:spcBef>
                <a:spcPts val="0"/>
              </a:spcBef>
              <a:spcAft>
                <a:spcPts val="0"/>
              </a:spcAft>
              <a:buClr>
                <a:schemeClr val="dk2"/>
              </a:buClr>
              <a:buSzPts val="1100"/>
              <a:buFont typeface="Arial"/>
              <a:buNone/>
            </a:pPr>
            <a:r>
              <a:rPr b="1" lang="en" sz="1200">
                <a:solidFill>
                  <a:srgbClr val="666666"/>
                </a:solidFill>
                <a:latin typeface="Raleway"/>
                <a:ea typeface="Raleway"/>
                <a:cs typeface="Raleway"/>
                <a:sym typeface="Raleway"/>
              </a:rPr>
              <a:t>                     Collected using scraping Bing Travel Website to collect data for 43 days  </a:t>
            </a:r>
            <a:endParaRPr b="1" sz="1200">
              <a:solidFill>
                <a:srgbClr val="666666"/>
              </a:solidFill>
              <a:latin typeface="Raleway"/>
              <a:ea typeface="Raleway"/>
              <a:cs typeface="Raleway"/>
              <a:sym typeface="Raleway"/>
            </a:endParaRPr>
          </a:p>
          <a:p>
            <a:pPr indent="0" lvl="0" marL="457200" rtl="0" algn="l">
              <a:lnSpc>
                <a:spcPct val="115000"/>
              </a:lnSpc>
              <a:spcBef>
                <a:spcPts val="1000"/>
              </a:spcBef>
              <a:spcAft>
                <a:spcPts val="0"/>
              </a:spcAft>
              <a:buNone/>
            </a:pPr>
            <a:r>
              <a:rPr b="1" lang="en" sz="2000">
                <a:solidFill>
                  <a:schemeClr val="dk1"/>
                </a:solidFill>
                <a:latin typeface="Raleway"/>
                <a:ea typeface="Raleway"/>
                <a:cs typeface="Raleway"/>
                <a:sym typeface="Raleway"/>
              </a:rPr>
              <a:t>                           ALGORITHMS USED </a:t>
            </a:r>
            <a:endParaRPr b="1" sz="2000">
              <a:solidFill>
                <a:schemeClr val="dk1"/>
              </a:solidFill>
              <a:latin typeface="Lato"/>
              <a:ea typeface="Lato"/>
              <a:cs typeface="Lato"/>
              <a:sym typeface="Lato"/>
            </a:endParaRPr>
          </a:p>
          <a:p>
            <a:pPr indent="0" lvl="0" marL="457200" rtl="0" algn="l">
              <a:lnSpc>
                <a:spcPct val="115000"/>
              </a:lnSpc>
              <a:spcBef>
                <a:spcPts val="1000"/>
              </a:spcBef>
              <a:spcAft>
                <a:spcPts val="0"/>
              </a:spcAft>
              <a:buClr>
                <a:schemeClr val="dk2"/>
              </a:buClr>
              <a:buSzPts val="1100"/>
              <a:buFont typeface="Arial"/>
              <a:buNone/>
            </a:pPr>
            <a:r>
              <a:rPr b="1" lang="en" sz="1200">
                <a:solidFill>
                  <a:srgbClr val="666666"/>
                </a:solidFill>
                <a:latin typeface="Raleway"/>
                <a:ea typeface="Raleway"/>
                <a:cs typeface="Raleway"/>
                <a:sym typeface="Raleway"/>
              </a:rPr>
              <a:t>                     Ripple Down Rule Learner, Logistic Regression &amp; Linear SVM algorithms</a:t>
            </a:r>
            <a:r>
              <a:rPr b="1" lang="en" sz="2000">
                <a:solidFill>
                  <a:schemeClr val="dk1"/>
                </a:solidFill>
                <a:latin typeface="Raleway"/>
                <a:ea typeface="Raleway"/>
                <a:cs typeface="Raleway"/>
                <a:sym typeface="Raleway"/>
              </a:rPr>
              <a:t>                    </a:t>
            </a:r>
            <a:endParaRPr b="1">
              <a:solidFill>
                <a:srgbClr val="666666"/>
              </a:solidFill>
              <a:latin typeface="Raleway"/>
              <a:ea typeface="Raleway"/>
              <a:cs typeface="Raleway"/>
              <a:sym typeface="Raleway"/>
            </a:endParaRPr>
          </a:p>
          <a:p>
            <a:pPr indent="0" lvl="0" marL="0" rtl="0" algn="l">
              <a:spcBef>
                <a:spcPts val="1000"/>
              </a:spcBef>
              <a:spcAft>
                <a:spcPts val="0"/>
              </a:spcAft>
              <a:buNone/>
            </a:pPr>
            <a:r>
              <a:rPr b="1" lang="en" sz="1600">
                <a:solidFill>
                  <a:schemeClr val="dk1"/>
                </a:solidFill>
                <a:highlight>
                  <a:schemeClr val="lt1"/>
                </a:highlight>
              </a:rPr>
              <a:t>                            </a:t>
            </a:r>
            <a:r>
              <a:rPr b="1" lang="en" sz="2000">
                <a:solidFill>
                  <a:schemeClr val="dk1"/>
                </a:solidFill>
                <a:highlight>
                  <a:schemeClr val="lt1"/>
                </a:highlight>
              </a:rPr>
              <a:t>MAXIMUM ACCURACY ACHIEVED</a:t>
            </a:r>
            <a:endParaRPr b="1" sz="2000">
              <a:solidFill>
                <a:schemeClr val="dk1"/>
              </a:solidFill>
              <a:highlight>
                <a:schemeClr val="lt1"/>
              </a:highlight>
            </a:endParaRPr>
          </a:p>
          <a:p>
            <a:pPr indent="0" lvl="0" marL="0" rtl="0" algn="l">
              <a:spcBef>
                <a:spcPts val="0"/>
              </a:spcBef>
              <a:spcAft>
                <a:spcPts val="0"/>
              </a:spcAft>
              <a:buNone/>
            </a:pPr>
            <a:r>
              <a:rPr b="1" lang="en" sz="2000">
                <a:solidFill>
                  <a:schemeClr val="dk1"/>
                </a:solidFill>
                <a:highlight>
                  <a:schemeClr val="lt1"/>
                </a:highlight>
              </a:rPr>
              <a:t>                 </a:t>
            </a:r>
            <a:r>
              <a:rPr b="1" lang="en">
                <a:solidFill>
                  <a:srgbClr val="666666"/>
                </a:solidFill>
                <a:highlight>
                  <a:schemeClr val="lt1"/>
                </a:highlight>
              </a:rPr>
              <a:t>74.5% (</a:t>
            </a:r>
            <a:r>
              <a:rPr b="1" lang="en" sz="1500">
                <a:solidFill>
                  <a:srgbClr val="666666"/>
                </a:solidFill>
                <a:highlight>
                  <a:schemeClr val="lt1"/>
                </a:highlight>
              </a:rPr>
              <a:t>using </a:t>
            </a:r>
            <a:r>
              <a:rPr b="1" lang="en" sz="1500">
                <a:solidFill>
                  <a:srgbClr val="666666"/>
                </a:solidFill>
                <a:latin typeface="Raleway"/>
                <a:ea typeface="Raleway"/>
                <a:cs typeface="Raleway"/>
                <a:sym typeface="Raleway"/>
              </a:rPr>
              <a:t>Ripple Down Rule Learner Algorithm)</a:t>
            </a:r>
            <a:endParaRPr b="1" sz="1700">
              <a:solidFill>
                <a:srgbClr val="666666"/>
              </a:solidFill>
              <a:highlight>
                <a:schemeClr val="lt1"/>
              </a:highlight>
            </a:endParaRPr>
          </a:p>
          <a:p>
            <a:pPr indent="0" lvl="0" marL="0" rtl="0" algn="l">
              <a:spcBef>
                <a:spcPts val="0"/>
              </a:spcBef>
              <a:spcAft>
                <a:spcPts val="0"/>
              </a:spcAft>
              <a:buClr>
                <a:schemeClr val="dk2"/>
              </a:buClr>
              <a:buSzPts val="1100"/>
              <a:buFont typeface="Arial"/>
              <a:buNone/>
            </a:pPr>
            <a:r>
              <a:t/>
            </a:r>
            <a:endParaRPr b="1" sz="1200">
              <a:solidFill>
                <a:srgbClr val="666666"/>
              </a:solidFill>
              <a:latin typeface="Raleway"/>
              <a:ea typeface="Raleway"/>
              <a:cs typeface="Raleway"/>
              <a:sym typeface="Raleway"/>
            </a:endParaRPr>
          </a:p>
          <a:p>
            <a:pPr indent="0" lvl="0" marL="0" rtl="0" algn="l">
              <a:spcBef>
                <a:spcPts val="0"/>
              </a:spcBef>
              <a:spcAft>
                <a:spcPts val="0"/>
              </a:spcAft>
              <a:buClr>
                <a:schemeClr val="dk2"/>
              </a:buClr>
              <a:buSzPts val="1100"/>
              <a:buFont typeface="Arial"/>
              <a:buNone/>
            </a:pPr>
            <a:r>
              <a:rPr lang="en">
                <a:solidFill>
                  <a:srgbClr val="666666"/>
                </a:solidFill>
                <a:highlight>
                  <a:schemeClr val="lt1"/>
                </a:highlight>
              </a:rPr>
              <a:t> </a:t>
            </a:r>
            <a:r>
              <a:rPr b="1" lang="en">
                <a:solidFill>
                  <a:srgbClr val="666666"/>
                </a:solidFill>
                <a:highlight>
                  <a:schemeClr val="lt1"/>
                </a:highlight>
              </a:rPr>
              <a:t>                                                     </a:t>
            </a:r>
            <a:endParaRPr b="1">
              <a:solidFill>
                <a:srgbClr val="666666"/>
              </a:solidFill>
              <a:highlight>
                <a:schemeClr val="lt1"/>
              </a:highlight>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90" name="Shape 190"/>
        <p:cNvGrpSpPr/>
        <p:nvPr/>
      </p:nvGrpSpPr>
      <p:grpSpPr>
        <a:xfrm>
          <a:off x="0" y="0"/>
          <a:ext cx="0" cy="0"/>
          <a:chOff x="0" y="0"/>
          <a:chExt cx="0" cy="0"/>
        </a:xfrm>
      </p:grpSpPr>
      <p:sp>
        <p:nvSpPr>
          <p:cNvPr id="191" name="Google Shape;191;p31"/>
          <p:cNvSpPr txBox="1"/>
          <p:nvPr/>
        </p:nvSpPr>
        <p:spPr>
          <a:xfrm>
            <a:off x="655150" y="234700"/>
            <a:ext cx="6199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FFFF"/>
                </a:solidFill>
                <a:latin typeface="Lato"/>
                <a:ea typeface="Lato"/>
                <a:cs typeface="Lato"/>
                <a:sym typeface="Lato"/>
              </a:rPr>
              <a:t>Features used in this Model</a:t>
            </a:r>
            <a:endParaRPr b="1" sz="1900">
              <a:solidFill>
                <a:srgbClr val="FFFFFF"/>
              </a:solidFill>
              <a:latin typeface="Lato"/>
              <a:ea typeface="Lato"/>
              <a:cs typeface="Lato"/>
              <a:sym typeface="Lato"/>
            </a:endParaRPr>
          </a:p>
        </p:txBody>
      </p:sp>
      <p:sp>
        <p:nvSpPr>
          <p:cNvPr id="192" name="Google Shape;192;p31"/>
          <p:cNvSpPr txBox="1"/>
          <p:nvPr/>
        </p:nvSpPr>
        <p:spPr>
          <a:xfrm>
            <a:off x="332475" y="831175"/>
            <a:ext cx="73536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FFFF"/>
                </a:solidFill>
                <a:latin typeface="Lato"/>
                <a:ea typeface="Lato"/>
                <a:cs typeface="Lato"/>
                <a:sym typeface="Lato"/>
              </a:rPr>
              <a:t>Proposed Features</a:t>
            </a:r>
            <a:endParaRPr sz="1700">
              <a:solidFill>
                <a:srgbClr val="FFFFFF"/>
              </a:solidFill>
              <a:latin typeface="Lato"/>
              <a:ea typeface="Lato"/>
              <a:cs typeface="Lato"/>
              <a:sym typeface="Lato"/>
            </a:endParaRPr>
          </a:p>
          <a:p>
            <a:pPr indent="0" lvl="0" marL="0" rtl="0" algn="l">
              <a:spcBef>
                <a:spcPts val="0"/>
              </a:spcBef>
              <a:spcAft>
                <a:spcPts val="0"/>
              </a:spcAft>
              <a:buNone/>
            </a:pPr>
            <a:r>
              <a:t/>
            </a:r>
            <a:endParaRPr sz="17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AutoNum type="arabicPeriod"/>
            </a:pPr>
            <a:r>
              <a:rPr lang="en" sz="1300">
                <a:solidFill>
                  <a:srgbClr val="FFFFFF"/>
                </a:solidFill>
                <a:latin typeface="Lato"/>
                <a:ea typeface="Lato"/>
                <a:cs typeface="Lato"/>
                <a:sym typeface="Lato"/>
              </a:rPr>
              <a:t>number of unsold seats (and recent fluctuations on that number), as a measure of demand </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AutoNum type="arabicPeriod"/>
            </a:pPr>
            <a:r>
              <a:rPr lang="en" sz="1300">
                <a:solidFill>
                  <a:srgbClr val="FFFFFF"/>
                </a:solidFill>
                <a:latin typeface="Lato"/>
                <a:ea typeface="Lato"/>
                <a:cs typeface="Lato"/>
                <a:sym typeface="Lato"/>
              </a:rPr>
              <a:t> state of competing options on the same route (number of available seats on similar flights, current price for those flights, recent price fluctuations)</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AutoNum type="arabicPeriod"/>
            </a:pPr>
            <a:r>
              <a:rPr lang="en" sz="1300">
                <a:solidFill>
                  <a:srgbClr val="FFFFFF"/>
                </a:solidFill>
                <a:latin typeface="Lato"/>
                <a:ea typeface="Lato"/>
                <a:cs typeface="Lato"/>
                <a:sym typeface="Lato"/>
              </a:rPr>
              <a:t>date/time of booking, especially days left until departure</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AutoNum type="arabicPeriod"/>
            </a:pPr>
            <a:r>
              <a:rPr lang="en" sz="1300">
                <a:solidFill>
                  <a:srgbClr val="FFFFFF"/>
                </a:solidFill>
                <a:latin typeface="Lato"/>
                <a:ea typeface="Lato"/>
                <a:cs typeface="Lato"/>
                <a:sym typeface="Lato"/>
              </a:rPr>
              <a:t> recent price for the same ticket, and recent fluctuations of the price </a:t>
            </a:r>
            <a:endParaRPr sz="1300">
              <a:solidFill>
                <a:srgbClr val="FFFFFF"/>
              </a:solidFill>
              <a:latin typeface="Lato"/>
              <a:ea typeface="Lato"/>
              <a:cs typeface="Lato"/>
              <a:sym typeface="Lato"/>
            </a:endParaRPr>
          </a:p>
        </p:txBody>
      </p:sp>
      <p:sp>
        <p:nvSpPr>
          <p:cNvPr id="193" name="Google Shape;193;p31"/>
          <p:cNvSpPr txBox="1"/>
          <p:nvPr/>
        </p:nvSpPr>
        <p:spPr>
          <a:xfrm>
            <a:off x="332475" y="2953125"/>
            <a:ext cx="6776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FFFF"/>
                </a:solidFill>
                <a:latin typeface="Lato"/>
                <a:ea typeface="Lato"/>
                <a:cs typeface="Lato"/>
                <a:sym typeface="Lato"/>
              </a:rPr>
              <a:t> Practically usable Features</a:t>
            </a:r>
            <a:endParaRPr sz="1700">
              <a:solidFill>
                <a:srgbClr val="FFFFFF"/>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7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AutoNum type="arabicPeriod"/>
            </a:pPr>
            <a:r>
              <a:rPr lang="en" sz="1300">
                <a:solidFill>
                  <a:srgbClr val="FFFFFF"/>
                </a:solidFill>
                <a:latin typeface="Lato"/>
                <a:ea typeface="Lato"/>
                <a:cs typeface="Lato"/>
                <a:sym typeface="Lato"/>
              </a:rPr>
              <a:t>date/time of booking, especially days left until departure</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AutoNum type="arabicPeriod"/>
            </a:pPr>
            <a:r>
              <a:rPr lang="en" sz="1300">
                <a:solidFill>
                  <a:srgbClr val="FFFFFF"/>
                </a:solidFill>
                <a:latin typeface="Lato"/>
                <a:ea typeface="Lato"/>
                <a:cs typeface="Lato"/>
                <a:sym typeface="Lato"/>
              </a:rPr>
              <a:t> recent price for the same ticket, and recent fluctuations of the price</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535775" y="36977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Research Papers used</a:t>
            </a:r>
            <a:endParaRPr sz="2400"/>
          </a:p>
        </p:txBody>
      </p:sp>
      <p:graphicFrame>
        <p:nvGraphicFramePr>
          <p:cNvPr id="80" name="Google Shape;80;p14"/>
          <p:cNvGraphicFramePr/>
          <p:nvPr/>
        </p:nvGraphicFramePr>
        <p:xfrm>
          <a:off x="1319729" y="1308079"/>
          <a:ext cx="3000000" cy="3000000"/>
        </p:xfrm>
        <a:graphic>
          <a:graphicData uri="http://schemas.openxmlformats.org/drawingml/2006/table">
            <a:tbl>
              <a:tblPr>
                <a:noFill/>
                <a:tableStyleId>{71478A73-0349-444D-A28E-185A9CB486B0}</a:tableStyleId>
              </a:tblPr>
              <a:tblGrid>
                <a:gridCol w="2413000"/>
                <a:gridCol w="2413000"/>
                <a:gridCol w="2413000"/>
              </a:tblGrid>
              <a:tr h="381000">
                <a:tc>
                  <a:txBody>
                    <a:bodyPr/>
                    <a:lstStyle/>
                    <a:p>
                      <a:pPr indent="0" lvl="0" marL="0" rtl="0" algn="l">
                        <a:spcBef>
                          <a:spcPts val="0"/>
                        </a:spcBef>
                        <a:spcAft>
                          <a:spcPts val="0"/>
                        </a:spcAft>
                        <a:buNone/>
                      </a:pPr>
                      <a:r>
                        <a:rPr lang="en" sz="1200">
                          <a:solidFill>
                            <a:schemeClr val="dk2"/>
                          </a:solidFill>
                          <a:highlight>
                            <a:srgbClr val="FFFFFF"/>
                          </a:highlight>
                        </a:rPr>
                        <a:t>Predicting Flight Prices in India </a:t>
                      </a:r>
                      <a:endParaRPr sz="1200"/>
                    </a:p>
                  </a:txBody>
                  <a:tcPr marT="91425" marB="91425" marR="91425" marL="91425"/>
                </a:tc>
                <a:tc>
                  <a:txBody>
                    <a:bodyPr/>
                    <a:lstStyle/>
                    <a:p>
                      <a:pPr indent="0" lvl="0" marL="0" rtl="0" algn="ctr">
                        <a:spcBef>
                          <a:spcPts val="0"/>
                        </a:spcBef>
                        <a:spcAft>
                          <a:spcPts val="0"/>
                        </a:spcAft>
                        <a:buNone/>
                      </a:pPr>
                      <a:r>
                        <a:rPr lang="en"/>
                        <a:t>2017</a:t>
                      </a:r>
                      <a:endParaRPr/>
                    </a:p>
                  </a:txBody>
                  <a:tcPr marT="91425" marB="91425" marR="91425" marL="91425"/>
                </a:tc>
                <a:tc>
                  <a:txBody>
                    <a:bodyPr/>
                    <a:lstStyle/>
                    <a:p>
                      <a:pPr indent="0" lvl="0" marL="0" rtl="0" algn="l">
                        <a:spcBef>
                          <a:spcPts val="0"/>
                        </a:spcBef>
                        <a:spcAft>
                          <a:spcPts val="0"/>
                        </a:spcAft>
                        <a:buNone/>
                      </a:pPr>
                      <a:r>
                        <a:rPr lang="en" u="sng">
                          <a:solidFill>
                            <a:schemeClr val="hlink"/>
                          </a:solidFill>
                          <a:hlinkClick r:id="rId3"/>
                        </a:rPr>
                        <a:t>Click here</a:t>
                      </a:r>
                      <a:endParaRPr/>
                    </a:p>
                  </a:txBody>
                  <a:tcPr marT="91425" marB="91425" marR="91425" marL="91425"/>
                </a:tc>
              </a:tr>
              <a:tr h="381000">
                <a:tc>
                  <a:txBody>
                    <a:bodyPr/>
                    <a:lstStyle/>
                    <a:p>
                      <a:pPr indent="0" lvl="0" marL="0" rtl="0" algn="ctr">
                        <a:spcBef>
                          <a:spcPts val="0"/>
                        </a:spcBef>
                        <a:spcAft>
                          <a:spcPts val="0"/>
                        </a:spcAft>
                        <a:buNone/>
                      </a:pPr>
                      <a:r>
                        <a:rPr lang="en" sz="1200">
                          <a:solidFill>
                            <a:schemeClr val="dk2"/>
                          </a:solidFill>
                          <a:highlight>
                            <a:srgbClr val="FFFFFF"/>
                          </a:highlight>
                        </a:rPr>
                        <a:t>A Framework for Airfare Price Prediction: A Machine Learning Approach</a:t>
                      </a:r>
                      <a:endParaRPr sz="1200"/>
                    </a:p>
                  </a:txBody>
                  <a:tcPr marT="91425" marB="91425" marR="91425" marL="91425"/>
                </a:tc>
                <a:tc>
                  <a:txBody>
                    <a:bodyPr/>
                    <a:lstStyle/>
                    <a:p>
                      <a:pPr indent="0" lvl="0" marL="0" rtl="0" algn="ctr">
                        <a:spcBef>
                          <a:spcPts val="0"/>
                        </a:spcBef>
                        <a:spcAft>
                          <a:spcPts val="0"/>
                        </a:spcAft>
                        <a:buNone/>
                      </a:pPr>
                      <a:r>
                        <a:rPr lang="en"/>
                        <a:t>2019</a:t>
                      </a:r>
                      <a:endParaRPr/>
                    </a:p>
                  </a:txBody>
                  <a:tcPr marT="91425" marB="91425" marR="91425" marL="91425"/>
                </a:tc>
                <a:tc>
                  <a:txBody>
                    <a:bodyPr/>
                    <a:lstStyle/>
                    <a:p>
                      <a:pPr indent="0" lvl="0" marL="0" rtl="0" algn="l">
                        <a:spcBef>
                          <a:spcPts val="0"/>
                        </a:spcBef>
                        <a:spcAft>
                          <a:spcPts val="0"/>
                        </a:spcAft>
                        <a:buNone/>
                      </a:pPr>
                      <a:r>
                        <a:rPr lang="en" u="sng">
                          <a:solidFill>
                            <a:schemeClr val="hlink"/>
                          </a:solidFill>
                          <a:hlinkClick r:id="rId4"/>
                        </a:rPr>
                        <a:t>Click here</a:t>
                      </a:r>
                      <a:endParaRPr/>
                    </a:p>
                  </a:txBody>
                  <a:tcPr marT="91425" marB="91425" marR="91425" marL="91425"/>
                </a:tc>
              </a:tr>
              <a:tr h="381000">
                <a:tc>
                  <a:txBody>
                    <a:bodyPr/>
                    <a:lstStyle/>
                    <a:p>
                      <a:pPr indent="0" lvl="0" marL="0" rtl="0" algn="ctr">
                        <a:spcBef>
                          <a:spcPts val="0"/>
                        </a:spcBef>
                        <a:spcAft>
                          <a:spcPts val="0"/>
                        </a:spcAft>
                        <a:buNone/>
                      </a:pPr>
                      <a:r>
                        <a:rPr lang="en" sz="1200"/>
                        <a:t>Predicting The Price Of A Flight Ticket With The Use Of Machine Learning Algorithms</a:t>
                      </a:r>
                      <a:endParaRPr sz="1200"/>
                    </a:p>
                  </a:txBody>
                  <a:tcPr marT="91425" marB="91425" marR="91425" marL="91425"/>
                </a:tc>
                <a:tc>
                  <a:txBody>
                    <a:bodyPr/>
                    <a:lstStyle/>
                    <a:p>
                      <a:pPr indent="0" lvl="0" marL="0" rtl="0" algn="ctr">
                        <a:spcBef>
                          <a:spcPts val="0"/>
                        </a:spcBef>
                        <a:spcAft>
                          <a:spcPts val="0"/>
                        </a:spcAft>
                        <a:buNone/>
                      </a:pPr>
                      <a:r>
                        <a:rPr lang="en"/>
                        <a:t>2019</a:t>
                      </a:r>
                      <a:endParaRPr/>
                    </a:p>
                  </a:txBody>
                  <a:tcPr marT="91425" marB="91425" marR="91425" marL="91425"/>
                </a:tc>
                <a:tc>
                  <a:txBody>
                    <a:bodyPr/>
                    <a:lstStyle/>
                    <a:p>
                      <a:pPr indent="0" lvl="0" marL="0" rtl="0" algn="l">
                        <a:spcBef>
                          <a:spcPts val="0"/>
                        </a:spcBef>
                        <a:spcAft>
                          <a:spcPts val="0"/>
                        </a:spcAft>
                        <a:buNone/>
                      </a:pPr>
                      <a:r>
                        <a:rPr lang="en" u="sng">
                          <a:solidFill>
                            <a:schemeClr val="hlink"/>
                          </a:solidFill>
                          <a:hlinkClick r:id="rId5"/>
                        </a:rPr>
                        <a:t>Click here</a:t>
                      </a:r>
                      <a:endParaRPr/>
                    </a:p>
                  </a:txBody>
                  <a:tcPr marT="91425" marB="91425" marR="91425" marL="91425"/>
                </a:tc>
              </a:tr>
              <a:tr h="381000">
                <a:tc>
                  <a:txBody>
                    <a:bodyPr/>
                    <a:lstStyle/>
                    <a:p>
                      <a:pPr indent="0" lvl="0" marL="0" rtl="0" algn="ctr">
                        <a:spcBef>
                          <a:spcPts val="0"/>
                        </a:spcBef>
                        <a:spcAft>
                          <a:spcPts val="0"/>
                        </a:spcAft>
                        <a:buNone/>
                      </a:pPr>
                      <a:r>
                        <a:rPr lang="en" sz="1200"/>
                        <a:t>Survey on Air Price Prediction using Machine Learning Algorithms</a:t>
                      </a:r>
                      <a:endParaRPr sz="1200"/>
                    </a:p>
                  </a:txBody>
                  <a:tcPr marT="91425" marB="91425" marR="91425" marL="91425"/>
                </a:tc>
                <a:tc>
                  <a:txBody>
                    <a:bodyPr/>
                    <a:lstStyle/>
                    <a:p>
                      <a:pPr indent="0" lvl="0" marL="0" rtl="0" algn="ctr">
                        <a:spcBef>
                          <a:spcPts val="0"/>
                        </a:spcBef>
                        <a:spcAft>
                          <a:spcPts val="0"/>
                        </a:spcAft>
                        <a:buNone/>
                      </a:pPr>
                      <a:r>
                        <a:rPr lang="en"/>
                        <a:t>2019</a:t>
                      </a:r>
                      <a:endParaRPr/>
                    </a:p>
                  </a:txBody>
                  <a:tcPr marT="91425" marB="91425" marR="91425" marL="91425"/>
                </a:tc>
                <a:tc>
                  <a:txBody>
                    <a:bodyPr/>
                    <a:lstStyle/>
                    <a:p>
                      <a:pPr indent="0" lvl="0" marL="0" rtl="0" algn="l">
                        <a:spcBef>
                          <a:spcPts val="0"/>
                        </a:spcBef>
                        <a:spcAft>
                          <a:spcPts val="0"/>
                        </a:spcAft>
                        <a:buNone/>
                      </a:pPr>
                      <a:r>
                        <a:rPr lang="en" u="sng">
                          <a:solidFill>
                            <a:schemeClr val="hlink"/>
                          </a:solidFill>
                          <a:hlinkClick r:id="rId6"/>
                        </a:rPr>
                        <a:t>Click here</a:t>
                      </a:r>
                      <a:endParaRPr/>
                    </a:p>
                  </a:txBody>
                  <a:tcPr marT="91425" marB="91425" marR="91425" marL="91425"/>
                </a:tc>
              </a:tr>
              <a:tr h="381000">
                <a:tc>
                  <a:txBody>
                    <a:bodyPr/>
                    <a:lstStyle/>
                    <a:p>
                      <a:pPr indent="0" lvl="0" marL="0" rtl="0" algn="l">
                        <a:spcBef>
                          <a:spcPts val="0"/>
                        </a:spcBef>
                        <a:spcAft>
                          <a:spcPts val="0"/>
                        </a:spcAft>
                        <a:buNone/>
                      </a:pPr>
                      <a:r>
                        <a:rPr lang="en" sz="1200"/>
                        <a:t>Predicting Airfare Prices Manolis Papadakis(Stanford)</a:t>
                      </a:r>
                      <a:endParaRPr sz="1200"/>
                    </a:p>
                  </a:txBody>
                  <a:tcPr marT="91425" marB="91425" marR="91425" marL="91425"/>
                </a:tc>
                <a:tc>
                  <a:txBody>
                    <a:bodyPr/>
                    <a:lstStyle/>
                    <a:p>
                      <a:pPr indent="0" lvl="0" marL="0" rtl="0" algn="ctr">
                        <a:spcBef>
                          <a:spcPts val="0"/>
                        </a:spcBef>
                        <a:spcAft>
                          <a:spcPts val="0"/>
                        </a:spcAft>
                        <a:buNone/>
                      </a:pPr>
                      <a:r>
                        <a:rPr lang="en"/>
                        <a:t>NA</a:t>
                      </a:r>
                      <a:endParaRPr/>
                    </a:p>
                  </a:txBody>
                  <a:tcPr marT="91425" marB="91425" marR="91425" marL="91425"/>
                </a:tc>
                <a:tc>
                  <a:txBody>
                    <a:bodyPr/>
                    <a:lstStyle/>
                    <a:p>
                      <a:pPr indent="0" lvl="0" marL="0" rtl="0" algn="l">
                        <a:spcBef>
                          <a:spcPts val="0"/>
                        </a:spcBef>
                        <a:spcAft>
                          <a:spcPts val="0"/>
                        </a:spcAft>
                        <a:buNone/>
                      </a:pPr>
                      <a:r>
                        <a:rPr lang="en" u="sng">
                          <a:solidFill>
                            <a:schemeClr val="hlink"/>
                          </a:solidFill>
                          <a:hlinkClick r:id="rId7"/>
                        </a:rPr>
                        <a:t>Click here</a:t>
                      </a:r>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7" name="Shape 197"/>
        <p:cNvGrpSpPr/>
        <p:nvPr/>
      </p:nvGrpSpPr>
      <p:grpSpPr>
        <a:xfrm>
          <a:off x="0" y="0"/>
          <a:ext cx="0" cy="0"/>
          <a:chOff x="0" y="0"/>
          <a:chExt cx="0" cy="0"/>
        </a:xfrm>
      </p:grpSpPr>
      <p:pic>
        <p:nvPicPr>
          <p:cNvPr id="198" name="Google Shape;198;p32"/>
          <p:cNvPicPr preferRelativeResize="0"/>
          <p:nvPr/>
        </p:nvPicPr>
        <p:blipFill>
          <a:blip r:embed="rId3">
            <a:alphaModFix/>
          </a:blip>
          <a:stretch>
            <a:fillRect/>
          </a:stretch>
        </p:blipFill>
        <p:spPr>
          <a:xfrm>
            <a:off x="576925" y="1809025"/>
            <a:ext cx="7705475" cy="2415950"/>
          </a:xfrm>
          <a:prstGeom prst="rect">
            <a:avLst/>
          </a:prstGeom>
          <a:noFill/>
          <a:ln>
            <a:noFill/>
          </a:ln>
        </p:spPr>
      </p:pic>
      <p:sp>
        <p:nvSpPr>
          <p:cNvPr id="199" name="Google Shape;199;p32"/>
          <p:cNvSpPr txBox="1"/>
          <p:nvPr/>
        </p:nvSpPr>
        <p:spPr>
          <a:xfrm>
            <a:off x="684500" y="293350"/>
            <a:ext cx="6463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FFFFFF"/>
                </a:solidFill>
                <a:latin typeface="Lato"/>
                <a:ea typeface="Lato"/>
                <a:cs typeface="Lato"/>
                <a:sym typeface="Lato"/>
              </a:rPr>
              <a:t>Key Highlights</a:t>
            </a:r>
            <a:endParaRPr b="1" sz="2500">
              <a:solidFill>
                <a:srgbClr val="FFFFFF"/>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ctrTitle"/>
          </p:nvPr>
        </p:nvSpPr>
        <p:spPr>
          <a:xfrm>
            <a:off x="364125" y="57577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Thankyou!</a:t>
            </a:r>
            <a:endParaRPr/>
          </a:p>
          <a:p>
            <a:pPr indent="0" lvl="0" marL="0" rtl="0" algn="l">
              <a:spcBef>
                <a:spcPts val="0"/>
              </a:spcBef>
              <a:spcAft>
                <a:spcPts val="0"/>
              </a:spcAft>
              <a:buNone/>
            </a:pPr>
            <a:r>
              <a:rPr b="0" i="1" lang="en" sz="3400"/>
              <a:t>Group 2</a:t>
            </a:r>
            <a:endParaRPr b="0" i="1" sz="3400"/>
          </a:p>
        </p:txBody>
      </p:sp>
      <p:sp>
        <p:nvSpPr>
          <p:cNvPr id="205" name="Google Shape;205;p3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Group Members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a:t>
            </a:r>
            <a:r>
              <a:rPr lang="en"/>
              <a:t>Saksham Sharma</a:t>
            </a:r>
            <a:endParaRPr/>
          </a:p>
          <a:p>
            <a:pPr indent="0" lvl="0" marL="0" rtl="0" algn="l">
              <a:spcBef>
                <a:spcPts val="0"/>
              </a:spcBef>
              <a:spcAft>
                <a:spcPts val="0"/>
              </a:spcAft>
              <a:buNone/>
            </a:pPr>
            <a:r>
              <a:rPr lang="en"/>
              <a:t>2. </a:t>
            </a:r>
            <a:r>
              <a:rPr lang="en"/>
              <a:t>Aditya Raj Singh</a:t>
            </a:r>
            <a:endParaRPr/>
          </a:p>
          <a:p>
            <a:pPr indent="0" lvl="0" marL="0" rtl="0" algn="l">
              <a:spcBef>
                <a:spcPts val="0"/>
              </a:spcBef>
              <a:spcAft>
                <a:spcPts val="0"/>
              </a:spcAft>
              <a:buNone/>
            </a:pPr>
            <a:r>
              <a:rPr lang="en"/>
              <a:t>3. Ritik Nageshwar</a:t>
            </a:r>
            <a:endParaRPr/>
          </a:p>
          <a:p>
            <a:pPr indent="0" lvl="0" marL="0" rtl="0" algn="l">
              <a:spcBef>
                <a:spcPts val="0"/>
              </a:spcBef>
              <a:spcAft>
                <a:spcPts val="0"/>
              </a:spcAft>
              <a:buNone/>
            </a:pPr>
            <a:r>
              <a:rPr lang="en"/>
              <a:t>4. Akhil Sahani</a:t>
            </a:r>
            <a:endParaRPr/>
          </a:p>
          <a:p>
            <a:pPr indent="0" lvl="0" marL="0" rtl="0" algn="l">
              <a:spcBef>
                <a:spcPts val="0"/>
              </a:spcBef>
              <a:spcAft>
                <a:spcPts val="0"/>
              </a:spcAft>
              <a:buNone/>
            </a:pPr>
            <a:r>
              <a:rPr lang="en"/>
              <a:t>5. Yash Sukhdeve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5"/>
          <p:cNvSpPr txBox="1"/>
          <p:nvPr/>
        </p:nvSpPr>
        <p:spPr>
          <a:xfrm>
            <a:off x="767925" y="545425"/>
            <a:ext cx="7678200" cy="408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86" name="Google Shape;86;p15"/>
          <p:cNvPicPr preferRelativeResize="0"/>
          <p:nvPr/>
        </p:nvPicPr>
        <p:blipFill>
          <a:blip r:embed="rId3">
            <a:alphaModFix/>
          </a:blip>
          <a:stretch>
            <a:fillRect/>
          </a:stretch>
        </p:blipFill>
        <p:spPr>
          <a:xfrm>
            <a:off x="333075" y="375075"/>
            <a:ext cx="8426673" cy="4383174"/>
          </a:xfrm>
          <a:prstGeom prst="rect">
            <a:avLst/>
          </a:prstGeom>
          <a:noFill/>
          <a:ln>
            <a:noFill/>
          </a:ln>
        </p:spPr>
      </p:pic>
      <p:pic>
        <p:nvPicPr>
          <p:cNvPr descr="Piece of duct tape sticking a note to the slide" id="87" name="Google Shape;87;p15"/>
          <p:cNvPicPr preferRelativeResize="0"/>
          <p:nvPr/>
        </p:nvPicPr>
        <p:blipFill rotWithShape="1">
          <a:blip r:embed="rId4">
            <a:alphaModFix/>
          </a:blip>
          <a:srcRect b="10011" l="9244" r="2118" t="5926"/>
          <a:stretch/>
        </p:blipFill>
        <p:spPr>
          <a:xfrm rot="154827">
            <a:off x="3714312" y="241907"/>
            <a:ext cx="1715380" cy="609363"/>
          </a:xfrm>
          <a:prstGeom prst="rect">
            <a:avLst/>
          </a:prstGeom>
          <a:noFill/>
          <a:ln>
            <a:noFill/>
          </a:ln>
        </p:spPr>
      </p:pic>
      <p:sp>
        <p:nvSpPr>
          <p:cNvPr id="88" name="Google Shape;88;p15"/>
          <p:cNvSpPr txBox="1"/>
          <p:nvPr/>
        </p:nvSpPr>
        <p:spPr>
          <a:xfrm>
            <a:off x="814713" y="974725"/>
            <a:ext cx="7463400" cy="362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666666"/>
                </a:solidFill>
                <a:latin typeface="Lato"/>
                <a:ea typeface="Lato"/>
                <a:cs typeface="Lato"/>
                <a:sym typeface="Lato"/>
              </a:rPr>
              <a:t>          Predicting Flight Prices in India</a:t>
            </a:r>
            <a:endParaRPr b="1" sz="2000">
              <a:solidFill>
                <a:srgbClr val="666666"/>
              </a:solidFill>
              <a:latin typeface="Lato"/>
              <a:ea typeface="Lato"/>
              <a:cs typeface="Lato"/>
              <a:sym typeface="Lato"/>
            </a:endParaRPr>
          </a:p>
          <a:p>
            <a:pPr indent="0" lvl="0" marL="0" rtl="0" algn="ctr">
              <a:spcBef>
                <a:spcPts val="0"/>
              </a:spcBef>
              <a:spcAft>
                <a:spcPts val="0"/>
              </a:spcAft>
              <a:buNone/>
            </a:pPr>
            <a:r>
              <a:rPr lang="en">
                <a:solidFill>
                  <a:srgbClr val="666666"/>
                </a:solidFill>
                <a:latin typeface="Lato"/>
                <a:ea typeface="Lato"/>
                <a:cs typeface="Lato"/>
                <a:sym typeface="Lato"/>
              </a:rPr>
              <a:t>Achyut Joshi, Himanshu Sikaria, Tarun Devireddy, Dr. Vivek Vijay</a:t>
            </a:r>
            <a:endParaRPr>
              <a:solidFill>
                <a:srgbClr val="666666"/>
              </a:solidFill>
              <a:latin typeface="Lato"/>
              <a:ea typeface="Lato"/>
              <a:cs typeface="Lato"/>
              <a:sym typeface="Lato"/>
            </a:endParaRPr>
          </a:p>
          <a:p>
            <a:pPr indent="0" lvl="0" marL="0" rtl="0" algn="ctr">
              <a:spcBef>
                <a:spcPts val="0"/>
              </a:spcBef>
              <a:spcAft>
                <a:spcPts val="0"/>
              </a:spcAft>
              <a:buNone/>
            </a:pPr>
            <a:r>
              <a:t/>
            </a:r>
            <a:endParaRPr>
              <a:solidFill>
                <a:srgbClr val="666666"/>
              </a:solidFill>
              <a:latin typeface="Lato"/>
              <a:ea typeface="Lato"/>
              <a:cs typeface="Lato"/>
              <a:sym typeface="Lato"/>
            </a:endParaRPr>
          </a:p>
          <a:p>
            <a:pPr indent="0" lvl="0" marL="0" rtl="0" algn="ctr">
              <a:spcBef>
                <a:spcPts val="0"/>
              </a:spcBef>
              <a:spcAft>
                <a:spcPts val="0"/>
              </a:spcAft>
              <a:buNone/>
            </a:pPr>
            <a:r>
              <a:rPr b="1" lang="en" sz="2000">
                <a:solidFill>
                  <a:schemeClr val="dk1"/>
                </a:solidFill>
                <a:latin typeface="Lato"/>
                <a:ea typeface="Lato"/>
                <a:cs typeface="Lato"/>
                <a:sym typeface="Lato"/>
              </a:rPr>
              <a:t>DATA SET</a:t>
            </a:r>
            <a:endParaRPr b="1" sz="2000">
              <a:solidFill>
                <a:schemeClr val="dk1"/>
              </a:solidFill>
              <a:latin typeface="Lato"/>
              <a:ea typeface="Lato"/>
              <a:cs typeface="Lato"/>
              <a:sym typeface="Lato"/>
            </a:endParaRPr>
          </a:p>
          <a:p>
            <a:pPr indent="0" lvl="0" marL="457200" rtl="0" algn="ctr">
              <a:lnSpc>
                <a:spcPct val="115000"/>
              </a:lnSpc>
              <a:spcBef>
                <a:spcPts val="0"/>
              </a:spcBef>
              <a:spcAft>
                <a:spcPts val="0"/>
              </a:spcAft>
              <a:buNone/>
            </a:pPr>
            <a:r>
              <a:rPr b="1" lang="en" sz="1200">
                <a:solidFill>
                  <a:srgbClr val="666666"/>
                </a:solidFill>
                <a:latin typeface="Raleway"/>
                <a:ea typeface="Raleway"/>
                <a:cs typeface="Raleway"/>
                <a:sym typeface="Raleway"/>
              </a:rPr>
              <a:t>collected using scraping, many airlines companies data from their sources.</a:t>
            </a:r>
            <a:endParaRPr b="1" sz="1200">
              <a:solidFill>
                <a:srgbClr val="666666"/>
              </a:solidFill>
              <a:latin typeface="Raleway"/>
              <a:ea typeface="Raleway"/>
              <a:cs typeface="Raleway"/>
              <a:sym typeface="Raleway"/>
            </a:endParaRPr>
          </a:p>
          <a:p>
            <a:pPr indent="0" lvl="0" marL="457200" rtl="0" algn="l">
              <a:lnSpc>
                <a:spcPct val="115000"/>
              </a:lnSpc>
              <a:spcBef>
                <a:spcPts val="1000"/>
              </a:spcBef>
              <a:spcAft>
                <a:spcPts val="0"/>
              </a:spcAft>
              <a:buNone/>
            </a:pPr>
            <a:r>
              <a:rPr b="1" lang="en" sz="2000">
                <a:solidFill>
                  <a:schemeClr val="dk1"/>
                </a:solidFill>
                <a:latin typeface="Raleway"/>
                <a:ea typeface="Raleway"/>
                <a:cs typeface="Raleway"/>
                <a:sym typeface="Raleway"/>
              </a:rPr>
              <a:t>                                       MODELS USED</a:t>
            </a:r>
            <a:endParaRPr b="1" sz="2000">
              <a:solidFill>
                <a:schemeClr val="dk1"/>
              </a:solidFill>
              <a:latin typeface="Raleway"/>
              <a:ea typeface="Raleway"/>
              <a:cs typeface="Raleway"/>
              <a:sym typeface="Raleway"/>
            </a:endParaRPr>
          </a:p>
          <a:p>
            <a:pPr indent="0" lvl="0" marL="457200" rtl="0" algn="l">
              <a:lnSpc>
                <a:spcPct val="115000"/>
              </a:lnSpc>
              <a:spcBef>
                <a:spcPts val="1000"/>
              </a:spcBef>
              <a:spcAft>
                <a:spcPts val="0"/>
              </a:spcAft>
              <a:buNone/>
            </a:pPr>
            <a:r>
              <a:rPr b="1" lang="en" sz="2000">
                <a:solidFill>
                  <a:schemeClr val="dk1"/>
                </a:solidFill>
                <a:latin typeface="Raleway"/>
                <a:ea typeface="Raleway"/>
                <a:cs typeface="Raleway"/>
                <a:sym typeface="Raleway"/>
              </a:rPr>
              <a:t>                                       </a:t>
            </a:r>
            <a:r>
              <a:rPr b="1" lang="en">
                <a:solidFill>
                  <a:srgbClr val="666666"/>
                </a:solidFill>
                <a:latin typeface="Raleway"/>
                <a:ea typeface="Raleway"/>
                <a:cs typeface="Raleway"/>
                <a:sym typeface="Raleway"/>
              </a:rPr>
              <a:t>MULTIPLE MODELS</a:t>
            </a:r>
            <a:endParaRPr b="1">
              <a:solidFill>
                <a:srgbClr val="666666"/>
              </a:solidFill>
              <a:latin typeface="Raleway"/>
              <a:ea typeface="Raleway"/>
              <a:cs typeface="Raleway"/>
              <a:sym typeface="Raleway"/>
            </a:endParaRPr>
          </a:p>
          <a:p>
            <a:pPr indent="0" lvl="0" marL="0" rtl="0" algn="l">
              <a:spcBef>
                <a:spcPts val="1000"/>
              </a:spcBef>
              <a:spcAft>
                <a:spcPts val="0"/>
              </a:spcAft>
              <a:buNone/>
            </a:pPr>
            <a:r>
              <a:rPr b="1" lang="en" sz="1600">
                <a:solidFill>
                  <a:schemeClr val="dk1"/>
                </a:solidFill>
                <a:highlight>
                  <a:schemeClr val="lt1"/>
                </a:highlight>
              </a:rPr>
              <a:t>                             </a:t>
            </a:r>
            <a:r>
              <a:rPr b="1" lang="en" sz="2000">
                <a:solidFill>
                  <a:schemeClr val="dk1"/>
                </a:solidFill>
                <a:highlight>
                  <a:schemeClr val="lt1"/>
                </a:highlight>
              </a:rPr>
              <a:t>MAXIMUM ACCURACY ACHIEVED</a:t>
            </a:r>
            <a:endParaRPr>
              <a:solidFill>
                <a:srgbClr val="666666"/>
              </a:solidFill>
              <a:highlight>
                <a:schemeClr val="lt1"/>
              </a:highlight>
            </a:endParaRPr>
          </a:p>
          <a:p>
            <a:pPr indent="0" lvl="0" marL="0" rtl="0" algn="l">
              <a:spcBef>
                <a:spcPts val="0"/>
              </a:spcBef>
              <a:spcAft>
                <a:spcPts val="0"/>
              </a:spcAft>
              <a:buNone/>
            </a:pPr>
            <a:r>
              <a:rPr lang="en">
                <a:solidFill>
                  <a:srgbClr val="666666"/>
                </a:solidFill>
                <a:highlight>
                  <a:schemeClr val="lt1"/>
                </a:highlight>
              </a:rPr>
              <a:t> </a:t>
            </a:r>
            <a:r>
              <a:rPr b="1" lang="en">
                <a:solidFill>
                  <a:srgbClr val="666666"/>
                </a:solidFill>
                <a:highlight>
                  <a:schemeClr val="lt1"/>
                </a:highlight>
              </a:rPr>
              <a:t>                                            0.818 ( </a:t>
            </a:r>
            <a:r>
              <a:rPr b="1" lang="en" sz="1500">
                <a:solidFill>
                  <a:srgbClr val="666666"/>
                </a:solidFill>
                <a:highlight>
                  <a:schemeClr val="lt1"/>
                </a:highlight>
              </a:rPr>
              <a:t>Adjusted R squared score)</a:t>
            </a:r>
            <a:endParaRPr b="1">
              <a:solidFill>
                <a:srgbClr val="666666"/>
              </a:solidFill>
              <a:highlight>
                <a:schemeClr val="lt1"/>
              </a:highlight>
            </a:endParaRPr>
          </a:p>
          <a:p>
            <a:pPr indent="0" lvl="0" marL="0" rtl="0" algn="l">
              <a:spcBef>
                <a:spcPts val="0"/>
              </a:spcBef>
              <a:spcAft>
                <a:spcPts val="0"/>
              </a:spcAft>
              <a:buNone/>
            </a:pPr>
            <a:r>
              <a:t/>
            </a:r>
            <a:endParaRPr b="1" sz="2000">
              <a:solidFill>
                <a:srgbClr val="666666"/>
              </a:solidFill>
              <a:highlight>
                <a:schemeClr val="lt1"/>
              </a:highlight>
            </a:endParaRPr>
          </a:p>
          <a:p>
            <a:pPr indent="0" lvl="0" marL="2286000" rtl="0" algn="l">
              <a:spcBef>
                <a:spcPts val="0"/>
              </a:spcBef>
              <a:spcAft>
                <a:spcPts val="0"/>
              </a:spcAft>
              <a:buNone/>
            </a:pPr>
            <a:r>
              <a:t/>
            </a:r>
            <a:endParaRPr b="1" sz="1600">
              <a:solidFill>
                <a:schemeClr val="dk1"/>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92" name="Shape 92"/>
        <p:cNvGrpSpPr/>
        <p:nvPr/>
      </p:nvGrpSpPr>
      <p:grpSpPr>
        <a:xfrm>
          <a:off x="0" y="0"/>
          <a:ext cx="0" cy="0"/>
          <a:chOff x="0" y="0"/>
          <a:chExt cx="0" cy="0"/>
        </a:xfrm>
      </p:grpSpPr>
      <p:sp>
        <p:nvSpPr>
          <p:cNvPr id="93" name="Google Shape;93;p16"/>
          <p:cNvSpPr txBox="1"/>
          <p:nvPr/>
        </p:nvSpPr>
        <p:spPr>
          <a:xfrm>
            <a:off x="520250" y="693900"/>
            <a:ext cx="6480900" cy="375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FFFFF"/>
                </a:solidFill>
                <a:latin typeface="Lato"/>
                <a:ea typeface="Lato"/>
                <a:cs typeface="Lato"/>
                <a:sym typeface="Lato"/>
              </a:rPr>
              <a:t>Features Used:</a:t>
            </a:r>
            <a:endParaRPr b="1"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AutoNum type="arabicPeriod"/>
            </a:pPr>
            <a:r>
              <a:rPr b="1" lang="en" sz="1600">
                <a:solidFill>
                  <a:srgbClr val="FFFFFF"/>
                </a:solidFill>
                <a:latin typeface="Lato"/>
                <a:ea typeface="Lato"/>
                <a:cs typeface="Lato"/>
                <a:sym typeface="Lato"/>
              </a:rPr>
              <a:t>Origin City</a:t>
            </a:r>
            <a:endParaRPr b="1"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AutoNum type="arabicPeriod"/>
            </a:pPr>
            <a:r>
              <a:rPr b="1" lang="en" sz="1600">
                <a:solidFill>
                  <a:srgbClr val="FFFFFF"/>
                </a:solidFill>
                <a:latin typeface="Lato"/>
                <a:ea typeface="Lato"/>
                <a:cs typeface="Lato"/>
                <a:sym typeface="Lato"/>
              </a:rPr>
              <a:t>Destination City</a:t>
            </a:r>
            <a:endParaRPr b="1"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AutoNum type="arabicPeriod"/>
            </a:pPr>
            <a:r>
              <a:rPr b="1" lang="en" sz="1600">
                <a:solidFill>
                  <a:srgbClr val="FFFFFF"/>
                </a:solidFill>
                <a:latin typeface="Lato"/>
                <a:ea typeface="Lato"/>
                <a:cs typeface="Lato"/>
                <a:sym typeface="Lato"/>
              </a:rPr>
              <a:t>Departure Date</a:t>
            </a:r>
            <a:endParaRPr b="1"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AutoNum type="arabicPeriod"/>
            </a:pPr>
            <a:r>
              <a:rPr b="1" lang="en" sz="1600">
                <a:solidFill>
                  <a:srgbClr val="FFFFFF"/>
                </a:solidFill>
                <a:latin typeface="Lato"/>
                <a:ea typeface="Lato"/>
                <a:cs typeface="Lato"/>
                <a:sym typeface="Lato"/>
              </a:rPr>
              <a:t>Departure Time</a:t>
            </a:r>
            <a:endParaRPr b="1"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AutoNum type="arabicPeriod"/>
            </a:pPr>
            <a:r>
              <a:rPr b="1" lang="en" sz="1600">
                <a:solidFill>
                  <a:srgbClr val="FFFFFF"/>
                </a:solidFill>
                <a:latin typeface="Lato"/>
                <a:ea typeface="Lato"/>
                <a:cs typeface="Lato"/>
                <a:sym typeface="Lato"/>
              </a:rPr>
              <a:t>Arrival Time</a:t>
            </a:r>
            <a:endParaRPr b="1"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AutoNum type="arabicPeriod"/>
            </a:pPr>
            <a:r>
              <a:rPr b="1" lang="en" sz="1600">
                <a:solidFill>
                  <a:srgbClr val="FFFFFF"/>
                </a:solidFill>
                <a:latin typeface="Lato"/>
                <a:ea typeface="Lato"/>
                <a:cs typeface="Lato"/>
                <a:sym typeface="Lato"/>
              </a:rPr>
              <a:t>Total Fare</a:t>
            </a:r>
            <a:endParaRPr b="1"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AutoNum type="arabicPeriod"/>
            </a:pPr>
            <a:r>
              <a:rPr b="1" lang="en" sz="1600">
                <a:solidFill>
                  <a:srgbClr val="FFFFFF"/>
                </a:solidFill>
                <a:latin typeface="Lato"/>
                <a:ea typeface="Lato"/>
                <a:cs typeface="Lato"/>
                <a:sym typeface="Lato"/>
              </a:rPr>
              <a:t>Airway Carrier</a:t>
            </a:r>
            <a:endParaRPr b="1"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AutoNum type="arabicPeriod"/>
            </a:pPr>
            <a:r>
              <a:rPr b="1" lang="en" sz="1600">
                <a:solidFill>
                  <a:srgbClr val="FFFFFF"/>
                </a:solidFill>
                <a:latin typeface="Lato"/>
                <a:ea typeface="Lato"/>
                <a:cs typeface="Lato"/>
                <a:sym typeface="Lato"/>
              </a:rPr>
              <a:t>Duration</a:t>
            </a:r>
            <a:endParaRPr b="1"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AutoNum type="arabicPeriod"/>
            </a:pPr>
            <a:r>
              <a:rPr b="1" lang="en" sz="1600">
                <a:solidFill>
                  <a:srgbClr val="FFFFFF"/>
                </a:solidFill>
                <a:latin typeface="Lato"/>
                <a:ea typeface="Lato"/>
                <a:cs typeface="Lato"/>
                <a:sym typeface="Lato"/>
              </a:rPr>
              <a:t>Class Type - Economy/Business</a:t>
            </a:r>
            <a:endParaRPr b="1"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AutoNum type="arabicPeriod"/>
            </a:pPr>
            <a:r>
              <a:rPr b="1" lang="en" sz="1600">
                <a:solidFill>
                  <a:srgbClr val="FFFFFF"/>
                </a:solidFill>
                <a:latin typeface="Lato"/>
                <a:ea typeface="Lato"/>
                <a:cs typeface="Lato"/>
                <a:sym typeface="Lato"/>
              </a:rPr>
              <a:t>Flight Number</a:t>
            </a:r>
            <a:endParaRPr b="1" sz="1600">
              <a:solidFill>
                <a:srgbClr val="FFFFFF"/>
              </a:solidFill>
              <a:latin typeface="Lato"/>
              <a:ea typeface="Lato"/>
              <a:cs typeface="Lato"/>
              <a:sym typeface="Lato"/>
            </a:endParaRPr>
          </a:p>
          <a:p>
            <a:pPr indent="0" lvl="0" marL="0" rtl="0" algn="l">
              <a:spcBef>
                <a:spcPts val="0"/>
              </a:spcBef>
              <a:spcAft>
                <a:spcPts val="0"/>
              </a:spcAft>
              <a:buNone/>
            </a:pPr>
            <a:r>
              <a:t/>
            </a:r>
            <a:endParaRPr b="1" sz="1600">
              <a:solidFill>
                <a:srgbClr val="FFFFFF"/>
              </a:solidFill>
              <a:latin typeface="Lato"/>
              <a:ea typeface="Lato"/>
              <a:cs typeface="Lato"/>
              <a:sym typeface="Lato"/>
            </a:endParaRPr>
          </a:p>
          <a:p>
            <a:pPr indent="0" lvl="0" marL="0" rtl="0" algn="l">
              <a:spcBef>
                <a:spcPts val="0"/>
              </a:spcBef>
              <a:spcAft>
                <a:spcPts val="0"/>
              </a:spcAft>
              <a:buNone/>
            </a:pPr>
            <a:r>
              <a:rPr b="1" lang="en" sz="1600">
                <a:solidFill>
                  <a:srgbClr val="FFFFFF"/>
                </a:solidFill>
                <a:latin typeface="Lato"/>
                <a:ea typeface="Lato"/>
                <a:cs typeface="Lato"/>
                <a:sym typeface="Lato"/>
              </a:rPr>
              <a:t> </a:t>
            </a:r>
            <a:r>
              <a:rPr b="1" lang="en" sz="1800">
                <a:solidFill>
                  <a:schemeClr val="lt1"/>
                </a:solidFill>
                <a:latin typeface="Raleway"/>
                <a:ea typeface="Raleway"/>
                <a:cs typeface="Raleway"/>
                <a:sym typeface="Raleway"/>
              </a:rPr>
              <a:t>All data is for BOM-DEL route from Jan to Apr 2017</a:t>
            </a:r>
            <a:endParaRPr b="1" sz="1600">
              <a:solidFill>
                <a:srgbClr val="FFFFFF"/>
              </a:solidFill>
              <a:latin typeface="Lato"/>
              <a:ea typeface="Lato"/>
              <a:cs typeface="Lato"/>
              <a:sym typeface="Lato"/>
            </a:endParaRPr>
          </a:p>
          <a:p>
            <a:pPr indent="0" lvl="0" marL="0" rtl="0" algn="l">
              <a:spcBef>
                <a:spcPts val="0"/>
              </a:spcBef>
              <a:spcAft>
                <a:spcPts val="0"/>
              </a:spcAft>
              <a:buNone/>
            </a:pPr>
            <a:r>
              <a:t/>
            </a:r>
            <a:endParaRPr b="1" sz="1600">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97" name="Shape 97"/>
        <p:cNvGrpSpPr/>
        <p:nvPr/>
      </p:nvGrpSpPr>
      <p:grpSpPr>
        <a:xfrm>
          <a:off x="0" y="0"/>
          <a:ext cx="0" cy="0"/>
          <a:chOff x="0" y="0"/>
          <a:chExt cx="0" cy="0"/>
        </a:xfrm>
      </p:grpSpPr>
      <p:pic>
        <p:nvPicPr>
          <p:cNvPr id="98" name="Google Shape;98;p17"/>
          <p:cNvPicPr preferRelativeResize="0"/>
          <p:nvPr/>
        </p:nvPicPr>
        <p:blipFill>
          <a:blip r:embed="rId3">
            <a:alphaModFix/>
          </a:blip>
          <a:stretch>
            <a:fillRect/>
          </a:stretch>
        </p:blipFill>
        <p:spPr>
          <a:xfrm>
            <a:off x="152400" y="152400"/>
            <a:ext cx="7723950" cy="4838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02" name="Shape 102"/>
        <p:cNvGrpSpPr/>
        <p:nvPr/>
      </p:nvGrpSpPr>
      <p:grpSpPr>
        <a:xfrm>
          <a:off x="0" y="0"/>
          <a:ext cx="0" cy="0"/>
          <a:chOff x="0" y="0"/>
          <a:chExt cx="0" cy="0"/>
        </a:xfrm>
      </p:grpSpPr>
      <p:pic>
        <p:nvPicPr>
          <p:cNvPr id="103" name="Google Shape;103;p18"/>
          <p:cNvPicPr preferRelativeResize="0"/>
          <p:nvPr/>
        </p:nvPicPr>
        <p:blipFill>
          <a:blip r:embed="rId3">
            <a:alphaModFix/>
          </a:blip>
          <a:stretch>
            <a:fillRect/>
          </a:stretch>
        </p:blipFill>
        <p:spPr>
          <a:xfrm>
            <a:off x="639500" y="1076900"/>
            <a:ext cx="6667500" cy="1304925"/>
          </a:xfrm>
          <a:prstGeom prst="rect">
            <a:avLst/>
          </a:prstGeom>
          <a:noFill/>
          <a:ln>
            <a:noFill/>
          </a:ln>
        </p:spPr>
      </p:pic>
      <p:sp>
        <p:nvSpPr>
          <p:cNvPr id="104" name="Google Shape;104;p18"/>
          <p:cNvSpPr txBox="1"/>
          <p:nvPr/>
        </p:nvSpPr>
        <p:spPr>
          <a:xfrm>
            <a:off x="639500" y="553700"/>
            <a:ext cx="4917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FFFFF"/>
                </a:solidFill>
                <a:latin typeface="Lato"/>
                <a:ea typeface="Lato"/>
                <a:cs typeface="Lato"/>
                <a:sym typeface="Lato"/>
              </a:rPr>
              <a:t>Key Highlights:</a:t>
            </a:r>
            <a:endParaRPr b="1" sz="2200">
              <a:solidFill>
                <a:srgbClr val="FFFFFF"/>
              </a:solidFill>
              <a:latin typeface="Lato"/>
              <a:ea typeface="Lato"/>
              <a:cs typeface="Lato"/>
              <a:sym typeface="Lato"/>
            </a:endParaRPr>
          </a:p>
        </p:txBody>
      </p:sp>
      <p:sp>
        <p:nvSpPr>
          <p:cNvPr id="105" name="Google Shape;105;p18"/>
          <p:cNvSpPr txBox="1"/>
          <p:nvPr/>
        </p:nvSpPr>
        <p:spPr>
          <a:xfrm>
            <a:off x="639500" y="2455575"/>
            <a:ext cx="6782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b="1" lang="en">
                <a:solidFill>
                  <a:srgbClr val="FFFFFF"/>
                </a:solidFill>
                <a:latin typeface="Lato"/>
                <a:ea typeface="Lato"/>
                <a:cs typeface="Lato"/>
                <a:sym typeface="Lato"/>
              </a:rPr>
              <a:t>● Flight prices almost always remain constant or increase between the major cities</a:t>
            </a:r>
            <a:endParaRPr b="1">
              <a:solidFill>
                <a:srgbClr val="FFFFFF"/>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a:solidFill>
                  <a:srgbClr val="FFFFFF"/>
                </a:solidFill>
                <a:latin typeface="Lato"/>
                <a:ea typeface="Lato"/>
                <a:cs typeface="Lato"/>
                <a:sym typeface="Lato"/>
              </a:rPr>
              <a:t>● Tourist routes and routes that offer services involving Tier-2 cities of the country have uneven trends related to the increase and decrease of airline ticket prices.</a:t>
            </a:r>
            <a:endParaRPr b="1">
              <a:solidFill>
                <a:srgbClr val="FFFFFF"/>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a:solidFill>
                  <a:srgbClr val="FFFFFF"/>
                </a:solidFill>
                <a:latin typeface="Lato"/>
                <a:ea typeface="Lato"/>
                <a:cs typeface="Lato"/>
                <a:sym typeface="Lato"/>
              </a:rPr>
              <a:t>● The model in the worst case almost breaks even with the profits and losses, and most case saves an average of about Rs. 200 per transaction when predicting to wait.</a:t>
            </a:r>
            <a:endParaRPr b="1">
              <a:solidFill>
                <a:srgbClr val="FFFFFF"/>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a:solidFill>
                  <a:srgbClr val="FFFFFF"/>
                </a:solidFill>
                <a:latin typeface="Lato"/>
                <a:ea typeface="Lato"/>
                <a:cs typeface="Lato"/>
                <a:sym typeface="Lato"/>
              </a:rPr>
              <a:t>● Routes with data collected over the longer duration of time tend to facilitate with much more accurate predictions in the model and thus lead to higher average savings.</a:t>
            </a:r>
            <a:endParaRPr b="1">
              <a:solidFill>
                <a:srgbClr val="FFFFFF"/>
              </a:solidFill>
              <a:latin typeface="Lato"/>
              <a:ea typeface="Lato"/>
              <a:cs typeface="Lato"/>
              <a:sym typeface="Lato"/>
            </a:endParaRPr>
          </a:p>
          <a:p>
            <a:pPr indent="0" lvl="0" marL="0" rtl="0" algn="l">
              <a:spcBef>
                <a:spcPts val="0"/>
              </a:spcBef>
              <a:spcAft>
                <a:spcPts val="0"/>
              </a:spcAft>
              <a:buNone/>
            </a:pPr>
            <a:r>
              <a:t/>
            </a:r>
            <a:endParaRPr b="1">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sp>
        <p:nvSpPr>
          <p:cNvPr id="110" name="Google Shape;110;p19"/>
          <p:cNvSpPr txBox="1"/>
          <p:nvPr/>
        </p:nvSpPr>
        <p:spPr>
          <a:xfrm>
            <a:off x="2839650" y="514350"/>
            <a:ext cx="3000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2"/>
                </a:solidFill>
                <a:highlight>
                  <a:schemeClr val="lt1"/>
                </a:highlight>
              </a:rPr>
              <a:t>A Framework for Airfare Price Prediction: A Machine Learning Approach</a:t>
            </a:r>
            <a:endParaRPr b="1" sz="1200">
              <a:solidFill>
                <a:schemeClr val="dk2"/>
              </a:solidFill>
            </a:endParaRPr>
          </a:p>
        </p:txBody>
      </p:sp>
      <p:sp>
        <p:nvSpPr>
          <p:cNvPr id="111" name="Google Shape;111;p19"/>
          <p:cNvSpPr txBox="1"/>
          <p:nvPr/>
        </p:nvSpPr>
        <p:spPr>
          <a:xfrm>
            <a:off x="500250" y="492900"/>
            <a:ext cx="8143500" cy="41577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900">
              <a:solidFill>
                <a:srgbClr val="666666"/>
              </a:solidFill>
              <a:highlight>
                <a:schemeClr val="lt1"/>
              </a:highlight>
            </a:endParaRPr>
          </a:p>
          <a:p>
            <a:pPr indent="0" lvl="0" marL="0" rtl="0" algn="ctr">
              <a:spcBef>
                <a:spcPts val="0"/>
              </a:spcBef>
              <a:spcAft>
                <a:spcPts val="0"/>
              </a:spcAft>
              <a:buNone/>
            </a:pPr>
            <a:r>
              <a:rPr b="1" lang="en" sz="1900">
                <a:solidFill>
                  <a:srgbClr val="666666"/>
                </a:solidFill>
                <a:highlight>
                  <a:schemeClr val="lt1"/>
                </a:highlight>
              </a:rPr>
              <a:t>A Framework for Airfare Price Prediction: A Machine Learning Approach</a:t>
            </a:r>
            <a:endParaRPr b="1" sz="1900">
              <a:solidFill>
                <a:srgbClr val="666666"/>
              </a:solidFill>
              <a:highlight>
                <a:schemeClr val="lt1"/>
              </a:highlight>
            </a:endParaRPr>
          </a:p>
          <a:p>
            <a:pPr indent="0" lvl="0" marL="0" rtl="0" algn="l">
              <a:lnSpc>
                <a:spcPct val="94500"/>
              </a:lnSpc>
              <a:spcBef>
                <a:spcPts val="0"/>
              </a:spcBef>
              <a:spcAft>
                <a:spcPts val="0"/>
              </a:spcAft>
              <a:buNone/>
            </a:pPr>
            <a:r>
              <a:rPr b="1" lang="en" sz="1900">
                <a:solidFill>
                  <a:srgbClr val="666666"/>
                </a:solidFill>
                <a:highlight>
                  <a:schemeClr val="lt1"/>
                </a:highlight>
              </a:rPr>
              <a:t>                         </a:t>
            </a:r>
            <a:r>
              <a:rPr b="1" lang="en">
                <a:solidFill>
                  <a:srgbClr val="666666"/>
                </a:solidFill>
                <a:highlight>
                  <a:srgbClr val="FFFFFF"/>
                </a:highlight>
              </a:rPr>
              <a:t>Tianyi Wang</a:t>
            </a:r>
            <a:r>
              <a:rPr b="1" lang="en" sz="800">
                <a:solidFill>
                  <a:srgbClr val="666666"/>
                </a:solidFill>
                <a:highlight>
                  <a:srgbClr val="FFFFFF"/>
                </a:highlight>
              </a:rPr>
              <a:t>∗</a:t>
            </a:r>
            <a:r>
              <a:rPr b="1" lang="en">
                <a:solidFill>
                  <a:srgbClr val="666666"/>
                </a:solidFill>
                <a:highlight>
                  <a:srgbClr val="FFFFFF"/>
                </a:highlight>
              </a:rPr>
              <a:t>, Samira Pouyanfar</a:t>
            </a:r>
            <a:r>
              <a:rPr b="1" lang="en" sz="800">
                <a:solidFill>
                  <a:srgbClr val="666666"/>
                </a:solidFill>
                <a:highlight>
                  <a:srgbClr val="FFFFFF"/>
                </a:highlight>
              </a:rPr>
              <a:t>∗</a:t>
            </a:r>
            <a:r>
              <a:rPr b="1" lang="en">
                <a:solidFill>
                  <a:srgbClr val="666666"/>
                </a:solidFill>
                <a:highlight>
                  <a:srgbClr val="FFFFFF"/>
                </a:highlight>
              </a:rPr>
              <a:t>, Haiman Tian</a:t>
            </a:r>
            <a:r>
              <a:rPr b="1" lang="en" sz="800">
                <a:solidFill>
                  <a:srgbClr val="666666"/>
                </a:solidFill>
                <a:highlight>
                  <a:srgbClr val="FFFFFF"/>
                </a:highlight>
              </a:rPr>
              <a:t>∗</a:t>
            </a:r>
            <a:r>
              <a:rPr b="1" lang="en">
                <a:solidFill>
                  <a:srgbClr val="666666"/>
                </a:solidFill>
                <a:highlight>
                  <a:srgbClr val="FFFFFF"/>
                </a:highlight>
              </a:rPr>
              <a:t>, Yudong Tao</a:t>
            </a:r>
            <a:endParaRPr b="1" sz="800">
              <a:solidFill>
                <a:srgbClr val="434343"/>
              </a:solidFill>
              <a:highlight>
                <a:srgbClr val="FFFFFF"/>
              </a:highlight>
            </a:endParaRPr>
          </a:p>
          <a:p>
            <a:pPr indent="0" lvl="0" marL="0" rtl="0" algn="l">
              <a:lnSpc>
                <a:spcPct val="94500"/>
              </a:lnSpc>
              <a:spcBef>
                <a:spcPts val="0"/>
              </a:spcBef>
              <a:spcAft>
                <a:spcPts val="0"/>
              </a:spcAft>
              <a:buNone/>
            </a:pPr>
            <a:r>
              <a:t/>
            </a:r>
            <a:endParaRPr b="1" sz="800">
              <a:solidFill>
                <a:srgbClr val="434343"/>
              </a:solidFill>
              <a:highlight>
                <a:srgbClr val="FFFFFF"/>
              </a:highlight>
            </a:endParaRPr>
          </a:p>
          <a:p>
            <a:pPr indent="0" lvl="0" marL="0" rtl="0" algn="l">
              <a:lnSpc>
                <a:spcPct val="94500"/>
              </a:lnSpc>
              <a:spcBef>
                <a:spcPts val="0"/>
              </a:spcBef>
              <a:spcAft>
                <a:spcPts val="0"/>
              </a:spcAft>
              <a:buNone/>
            </a:pPr>
            <a:r>
              <a:t/>
            </a:r>
            <a:endParaRPr b="1" sz="500">
              <a:solidFill>
                <a:srgbClr val="434343"/>
              </a:solidFill>
              <a:highlight>
                <a:srgbClr val="FFFFFF"/>
              </a:highlight>
            </a:endParaRPr>
          </a:p>
          <a:p>
            <a:pPr indent="0" lvl="0" marL="0" rtl="0" algn="ctr">
              <a:spcBef>
                <a:spcPts val="0"/>
              </a:spcBef>
              <a:spcAft>
                <a:spcPts val="0"/>
              </a:spcAft>
              <a:buNone/>
            </a:pPr>
            <a:r>
              <a:t/>
            </a:r>
            <a:endParaRPr b="1" sz="1800">
              <a:solidFill>
                <a:srgbClr val="434343"/>
              </a:solidFill>
              <a:highlight>
                <a:schemeClr val="lt1"/>
              </a:highlight>
            </a:endParaRPr>
          </a:p>
          <a:p>
            <a:pPr indent="0" lvl="0" marL="0" rtl="0" algn="ctr">
              <a:spcBef>
                <a:spcPts val="0"/>
              </a:spcBef>
              <a:spcAft>
                <a:spcPts val="0"/>
              </a:spcAft>
              <a:buNone/>
            </a:pPr>
            <a:r>
              <a:rPr b="1" lang="en" sz="1600">
                <a:solidFill>
                  <a:schemeClr val="dk1"/>
                </a:solidFill>
                <a:highlight>
                  <a:schemeClr val="lt1"/>
                </a:highlight>
              </a:rPr>
              <a:t>DATA SET</a:t>
            </a:r>
            <a:endParaRPr b="1" sz="1600">
              <a:solidFill>
                <a:schemeClr val="dk1"/>
              </a:solidFill>
              <a:highlight>
                <a:schemeClr val="lt1"/>
              </a:highlight>
            </a:endParaRPr>
          </a:p>
          <a:p>
            <a:pPr indent="0" lvl="0" marL="0" rtl="0" algn="ctr">
              <a:lnSpc>
                <a:spcPct val="90000"/>
              </a:lnSpc>
              <a:spcBef>
                <a:spcPts val="0"/>
              </a:spcBef>
              <a:spcAft>
                <a:spcPts val="0"/>
              </a:spcAft>
              <a:buNone/>
            </a:pPr>
            <a:r>
              <a:rPr b="1" lang="en" sz="1500">
                <a:solidFill>
                  <a:schemeClr val="lt2"/>
                </a:solidFill>
                <a:highlight>
                  <a:srgbClr val="FFFFFF"/>
                </a:highlight>
              </a:rPr>
              <a:t>The Airline Origin and Destination Survey (DB1B) and the Air Carrier</a:t>
            </a:r>
            <a:endParaRPr b="1" sz="1500">
              <a:solidFill>
                <a:schemeClr val="lt2"/>
              </a:solidFill>
              <a:highlight>
                <a:srgbClr val="FFFFFF"/>
              </a:highlight>
            </a:endParaRPr>
          </a:p>
          <a:p>
            <a:pPr indent="0" lvl="0" marL="0" rtl="0" algn="ctr">
              <a:lnSpc>
                <a:spcPct val="90000"/>
              </a:lnSpc>
              <a:spcBef>
                <a:spcPts val="0"/>
              </a:spcBef>
              <a:spcAft>
                <a:spcPts val="0"/>
              </a:spcAft>
              <a:buNone/>
            </a:pPr>
            <a:r>
              <a:rPr b="1" lang="en" sz="1500">
                <a:solidFill>
                  <a:schemeClr val="lt2"/>
                </a:solidFill>
                <a:highlight>
                  <a:srgbClr val="FFFFFF"/>
                </a:highlight>
              </a:rPr>
              <a:t>Statistics database (T-100)</a:t>
            </a:r>
            <a:endParaRPr b="1" sz="1500">
              <a:solidFill>
                <a:schemeClr val="lt2"/>
              </a:solidFill>
              <a:highlight>
                <a:srgbClr val="FFFFFF"/>
              </a:highlight>
            </a:endParaRPr>
          </a:p>
          <a:p>
            <a:pPr indent="0" lvl="0" marL="0" rtl="0" algn="ctr">
              <a:spcBef>
                <a:spcPts val="0"/>
              </a:spcBef>
              <a:spcAft>
                <a:spcPts val="0"/>
              </a:spcAft>
              <a:buNone/>
            </a:pPr>
            <a:r>
              <a:t/>
            </a:r>
            <a:endParaRPr b="1" sz="1500">
              <a:solidFill>
                <a:srgbClr val="666666"/>
              </a:solidFill>
              <a:highlight>
                <a:schemeClr val="lt1"/>
              </a:highlight>
            </a:endParaRPr>
          </a:p>
          <a:p>
            <a:pPr indent="457200" lvl="0" marL="2743200" rtl="0" algn="l">
              <a:spcBef>
                <a:spcPts val="0"/>
              </a:spcBef>
              <a:spcAft>
                <a:spcPts val="0"/>
              </a:spcAft>
              <a:buNone/>
            </a:pPr>
            <a:r>
              <a:rPr b="1" lang="en" sz="1600">
                <a:solidFill>
                  <a:schemeClr val="dk1"/>
                </a:solidFill>
                <a:highlight>
                  <a:schemeClr val="lt1"/>
                </a:highlight>
              </a:rPr>
              <a:t>MODELS USED</a:t>
            </a:r>
            <a:endParaRPr b="1" sz="1600">
              <a:solidFill>
                <a:schemeClr val="dk1"/>
              </a:solidFill>
              <a:highlight>
                <a:schemeClr val="lt1"/>
              </a:highlight>
            </a:endParaRPr>
          </a:p>
          <a:p>
            <a:pPr indent="0" lvl="0" marL="0" rtl="0" algn="ctr">
              <a:spcBef>
                <a:spcPts val="0"/>
              </a:spcBef>
              <a:spcAft>
                <a:spcPts val="0"/>
              </a:spcAft>
              <a:buNone/>
            </a:pPr>
            <a:r>
              <a:rPr b="1" lang="en" sz="1500">
                <a:solidFill>
                  <a:srgbClr val="666666"/>
                </a:solidFill>
                <a:highlight>
                  <a:schemeClr val="lt1"/>
                </a:highlight>
              </a:rPr>
              <a:t>Multiple Models</a:t>
            </a:r>
            <a:endParaRPr b="1" sz="1500">
              <a:solidFill>
                <a:srgbClr val="666666"/>
              </a:solidFill>
              <a:highlight>
                <a:schemeClr val="lt1"/>
              </a:highlight>
            </a:endParaRPr>
          </a:p>
          <a:p>
            <a:pPr indent="0" lvl="0" marL="0" rtl="0" algn="ctr">
              <a:spcBef>
                <a:spcPts val="0"/>
              </a:spcBef>
              <a:spcAft>
                <a:spcPts val="0"/>
              </a:spcAft>
              <a:buNone/>
            </a:pPr>
            <a:r>
              <a:t/>
            </a:r>
            <a:endParaRPr b="1" sz="1500">
              <a:solidFill>
                <a:srgbClr val="666666"/>
              </a:solidFill>
              <a:highlight>
                <a:schemeClr val="lt1"/>
              </a:highlight>
            </a:endParaRPr>
          </a:p>
          <a:p>
            <a:pPr indent="0" lvl="0" marL="2286000" rtl="0" algn="l">
              <a:spcBef>
                <a:spcPts val="0"/>
              </a:spcBef>
              <a:spcAft>
                <a:spcPts val="0"/>
              </a:spcAft>
              <a:buNone/>
            </a:pPr>
            <a:r>
              <a:rPr b="1" lang="en" sz="1600">
                <a:solidFill>
                  <a:schemeClr val="dk1"/>
                </a:solidFill>
                <a:highlight>
                  <a:srgbClr val="FFFFFF"/>
                </a:highlight>
              </a:rPr>
              <a:t>MAXIMUM ACCURACY ACHIEVED</a:t>
            </a:r>
            <a:endParaRPr b="1" sz="1600">
              <a:solidFill>
                <a:schemeClr val="dk1"/>
              </a:solidFill>
              <a:highlight>
                <a:srgbClr val="FFFFFF"/>
              </a:highlight>
            </a:endParaRPr>
          </a:p>
          <a:p>
            <a:pPr indent="0" lvl="0" marL="0" rtl="0" algn="l">
              <a:spcBef>
                <a:spcPts val="0"/>
              </a:spcBef>
              <a:spcAft>
                <a:spcPts val="0"/>
              </a:spcAft>
              <a:buNone/>
            </a:pPr>
            <a:r>
              <a:rPr lang="en" sz="2000">
                <a:solidFill>
                  <a:schemeClr val="dk2"/>
                </a:solidFill>
                <a:highlight>
                  <a:srgbClr val="FFFFFF"/>
                </a:highlight>
              </a:rPr>
              <a:t>                                   </a:t>
            </a:r>
            <a:r>
              <a:rPr b="1" lang="en" sz="1500">
                <a:solidFill>
                  <a:srgbClr val="666666"/>
                </a:solidFill>
                <a:highlight>
                  <a:srgbClr val="FFFFFF"/>
                </a:highlight>
              </a:rPr>
              <a:t> 0.869 (Adjusted R squared score)</a:t>
            </a:r>
            <a:endParaRPr b="1" sz="1500">
              <a:solidFill>
                <a:srgbClr val="666666"/>
              </a:solidFill>
              <a:highlight>
                <a:schemeClr val="lt1"/>
              </a:highlight>
            </a:endParaRPr>
          </a:p>
          <a:p>
            <a:pPr indent="0" lvl="0" marL="0" rtl="0" algn="ctr">
              <a:spcBef>
                <a:spcPts val="0"/>
              </a:spcBef>
              <a:spcAft>
                <a:spcPts val="0"/>
              </a:spcAft>
              <a:buClr>
                <a:schemeClr val="dk2"/>
              </a:buClr>
              <a:buSzPts val="1100"/>
              <a:buFont typeface="Arial"/>
              <a:buNone/>
            </a:pPr>
            <a:r>
              <a:t/>
            </a:r>
            <a:endParaRPr b="1" sz="1500">
              <a:solidFill>
                <a:srgbClr val="666666"/>
              </a:solidFill>
              <a:highlight>
                <a:schemeClr val="lt1"/>
              </a:highlight>
            </a:endParaRPr>
          </a:p>
        </p:txBody>
      </p:sp>
      <p:pic>
        <p:nvPicPr>
          <p:cNvPr descr="Piece of duct tape sticking a note to the slide" id="112" name="Google Shape;112;p19"/>
          <p:cNvPicPr preferRelativeResize="0"/>
          <p:nvPr/>
        </p:nvPicPr>
        <p:blipFill rotWithShape="1">
          <a:blip r:embed="rId3">
            <a:alphaModFix/>
          </a:blip>
          <a:srcRect b="10011" l="9244" r="2118" t="5926"/>
          <a:stretch/>
        </p:blipFill>
        <p:spPr>
          <a:xfrm rot="154827">
            <a:off x="3714312" y="241907"/>
            <a:ext cx="1715380" cy="6093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16" name="Shape 116"/>
        <p:cNvGrpSpPr/>
        <p:nvPr/>
      </p:nvGrpSpPr>
      <p:grpSpPr>
        <a:xfrm>
          <a:off x="0" y="0"/>
          <a:ext cx="0" cy="0"/>
          <a:chOff x="0" y="0"/>
          <a:chExt cx="0" cy="0"/>
        </a:xfrm>
      </p:grpSpPr>
      <p:sp>
        <p:nvSpPr>
          <p:cNvPr id="117" name="Google Shape;117;p20"/>
          <p:cNvSpPr txBox="1"/>
          <p:nvPr/>
        </p:nvSpPr>
        <p:spPr>
          <a:xfrm>
            <a:off x="350100" y="437825"/>
            <a:ext cx="3204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FFFFFF"/>
                </a:solidFill>
                <a:latin typeface="Lato"/>
                <a:ea typeface="Lato"/>
                <a:cs typeface="Lato"/>
                <a:sym typeface="Lato"/>
              </a:rPr>
              <a:t>Feature used :</a:t>
            </a:r>
            <a:endParaRPr b="1" sz="3200">
              <a:solidFill>
                <a:srgbClr val="FFFFFF"/>
              </a:solidFill>
              <a:latin typeface="Lato"/>
              <a:ea typeface="Lato"/>
              <a:cs typeface="Lato"/>
              <a:sym typeface="Lato"/>
            </a:endParaRPr>
          </a:p>
        </p:txBody>
      </p:sp>
      <p:sp>
        <p:nvSpPr>
          <p:cNvPr id="118" name="Google Shape;118;p20"/>
          <p:cNvSpPr txBox="1"/>
          <p:nvPr/>
        </p:nvSpPr>
        <p:spPr>
          <a:xfrm>
            <a:off x="350100" y="1114925"/>
            <a:ext cx="8443800" cy="3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900">
                <a:solidFill>
                  <a:srgbClr val="FFFFFF"/>
                </a:solidFill>
                <a:highlight>
                  <a:srgbClr val="434343"/>
                </a:highlight>
                <a:latin typeface="Lato"/>
                <a:ea typeface="Lato"/>
                <a:cs typeface="Lato"/>
                <a:sym typeface="Lato"/>
              </a:rPr>
              <a:t>1	P</a:t>
            </a:r>
            <a:r>
              <a:rPr b="1" i="1" lang="en" sz="1900">
                <a:solidFill>
                  <a:srgbClr val="FFFFFF"/>
                </a:solidFill>
                <a:highlight>
                  <a:srgbClr val="434343"/>
                </a:highlight>
                <a:latin typeface="Lato"/>
                <a:ea typeface="Lato"/>
                <a:cs typeface="Lato"/>
                <a:sym typeface="Lato"/>
              </a:rPr>
              <a:t>assengers Volume                                                    (0.0565) </a:t>
            </a:r>
            <a:endParaRPr b="1" i="1" sz="1900">
              <a:solidFill>
                <a:srgbClr val="FFFFFF"/>
              </a:solidFill>
              <a:highlight>
                <a:srgbClr val="434343"/>
              </a:highlight>
              <a:latin typeface="Lato"/>
              <a:ea typeface="Lato"/>
              <a:cs typeface="Lato"/>
              <a:sym typeface="Lato"/>
            </a:endParaRPr>
          </a:p>
          <a:p>
            <a:pPr indent="0" lvl="0" marL="0" rtl="0" algn="l">
              <a:spcBef>
                <a:spcPts val="0"/>
              </a:spcBef>
              <a:spcAft>
                <a:spcPts val="0"/>
              </a:spcAft>
              <a:buNone/>
            </a:pPr>
            <a:r>
              <a:rPr b="1" i="1" lang="en" sz="1900">
                <a:solidFill>
                  <a:srgbClr val="FFFFFF"/>
                </a:solidFill>
                <a:highlight>
                  <a:srgbClr val="434343"/>
                </a:highlight>
                <a:latin typeface="Lato"/>
                <a:ea typeface="Lato"/>
                <a:cs typeface="Lato"/>
                <a:sym typeface="Lato"/>
              </a:rPr>
              <a:t>2       Load Factor                                                                   (0.0402)</a:t>
            </a:r>
            <a:endParaRPr b="1" i="1" sz="1900">
              <a:solidFill>
                <a:srgbClr val="FFFFFF"/>
              </a:solidFill>
              <a:highlight>
                <a:srgbClr val="434343"/>
              </a:highlight>
              <a:latin typeface="Lato"/>
              <a:ea typeface="Lato"/>
              <a:cs typeface="Lato"/>
              <a:sym typeface="Lato"/>
            </a:endParaRPr>
          </a:p>
          <a:p>
            <a:pPr indent="0" lvl="0" marL="0" rtl="0" algn="l">
              <a:spcBef>
                <a:spcPts val="0"/>
              </a:spcBef>
              <a:spcAft>
                <a:spcPts val="0"/>
              </a:spcAft>
              <a:buNone/>
            </a:pPr>
            <a:r>
              <a:rPr b="1" i="1" lang="en" sz="1900">
                <a:solidFill>
                  <a:srgbClr val="FFFFFF"/>
                </a:solidFill>
                <a:highlight>
                  <a:srgbClr val="434343"/>
                </a:highlight>
                <a:latin typeface="Lato"/>
                <a:ea typeface="Lato"/>
                <a:cs typeface="Lato"/>
                <a:sym typeface="Lato"/>
              </a:rPr>
              <a:t>3       </a:t>
            </a:r>
            <a:r>
              <a:rPr b="1" i="1" lang="en" sz="1900">
                <a:solidFill>
                  <a:srgbClr val="FFFFFF"/>
                </a:solidFill>
                <a:highlight>
                  <a:srgbClr val="434343"/>
                </a:highlight>
                <a:latin typeface="Lato"/>
                <a:ea typeface="Lato"/>
                <a:cs typeface="Lato"/>
                <a:sym typeface="Lato"/>
              </a:rPr>
              <a:t>Competition</a:t>
            </a:r>
            <a:r>
              <a:rPr b="1" i="1" lang="en" sz="1900">
                <a:solidFill>
                  <a:srgbClr val="FFFFFF"/>
                </a:solidFill>
                <a:highlight>
                  <a:srgbClr val="434343"/>
                </a:highlight>
                <a:latin typeface="Lato"/>
                <a:ea typeface="Lato"/>
                <a:cs typeface="Lato"/>
                <a:sym typeface="Lato"/>
              </a:rPr>
              <a:t> Factor                                                   (0.0387)</a:t>
            </a:r>
            <a:endParaRPr b="1" i="1" sz="1900">
              <a:solidFill>
                <a:srgbClr val="FFFFFF"/>
              </a:solidFill>
              <a:highlight>
                <a:srgbClr val="434343"/>
              </a:highlight>
              <a:latin typeface="Lato"/>
              <a:ea typeface="Lato"/>
              <a:cs typeface="Lato"/>
              <a:sym typeface="Lato"/>
            </a:endParaRPr>
          </a:p>
          <a:p>
            <a:pPr indent="0" lvl="0" marL="0" rtl="0" algn="l">
              <a:spcBef>
                <a:spcPts val="0"/>
              </a:spcBef>
              <a:spcAft>
                <a:spcPts val="0"/>
              </a:spcAft>
              <a:buNone/>
            </a:pPr>
            <a:r>
              <a:rPr b="1" i="1" lang="en" sz="1900">
                <a:solidFill>
                  <a:srgbClr val="FFFFFF"/>
                </a:solidFill>
                <a:highlight>
                  <a:srgbClr val="434343"/>
                </a:highlight>
                <a:latin typeface="Lato"/>
                <a:ea typeface="Lato"/>
                <a:cs typeface="Lato"/>
                <a:sym typeface="Lato"/>
              </a:rPr>
              <a:t>4       Distance between airports                                    </a:t>
            </a:r>
            <a:r>
              <a:rPr b="1" i="1" lang="en" sz="1900">
                <a:solidFill>
                  <a:srgbClr val="FFFFFF"/>
                </a:solidFill>
                <a:highlight>
                  <a:srgbClr val="434343"/>
                </a:highlight>
              </a:rPr>
              <a:t>(0.5096)</a:t>
            </a:r>
            <a:r>
              <a:rPr b="1" i="1" lang="en" sz="1900">
                <a:solidFill>
                  <a:srgbClr val="FFFFFF"/>
                </a:solidFill>
                <a:highlight>
                  <a:srgbClr val="434343"/>
                </a:highlight>
                <a:latin typeface="Lato"/>
                <a:ea typeface="Lato"/>
                <a:cs typeface="Lato"/>
                <a:sym typeface="Lato"/>
              </a:rPr>
              <a:t>  </a:t>
            </a:r>
            <a:endParaRPr b="1" i="1" sz="1900">
              <a:solidFill>
                <a:srgbClr val="FFFFFF"/>
              </a:solidFill>
              <a:highlight>
                <a:srgbClr val="434343"/>
              </a:highlight>
              <a:latin typeface="Lato"/>
              <a:ea typeface="Lato"/>
              <a:cs typeface="Lato"/>
              <a:sym typeface="Lato"/>
            </a:endParaRPr>
          </a:p>
          <a:p>
            <a:pPr indent="0" lvl="0" marL="0" rtl="0" algn="l">
              <a:spcBef>
                <a:spcPts val="0"/>
              </a:spcBef>
              <a:spcAft>
                <a:spcPts val="0"/>
              </a:spcAft>
              <a:buNone/>
            </a:pPr>
            <a:r>
              <a:rPr b="1" i="1" lang="en" sz="1900">
                <a:solidFill>
                  <a:srgbClr val="FFFFFF"/>
                </a:solidFill>
                <a:highlight>
                  <a:srgbClr val="434343"/>
                </a:highlight>
                <a:latin typeface="Lato"/>
                <a:ea typeface="Lato"/>
                <a:cs typeface="Lato"/>
                <a:sym typeface="Lato"/>
              </a:rPr>
              <a:t>5       </a:t>
            </a:r>
            <a:r>
              <a:rPr b="1" i="1" lang="en" sz="1900">
                <a:solidFill>
                  <a:schemeClr val="lt1"/>
                </a:solidFill>
                <a:highlight>
                  <a:srgbClr val="434343"/>
                </a:highlight>
                <a:latin typeface="Lato"/>
                <a:ea typeface="Lato"/>
                <a:cs typeface="Lato"/>
                <a:sym typeface="Lato"/>
              </a:rPr>
              <a:t>Seat Class                                                                       (0.2698)</a:t>
            </a:r>
            <a:endParaRPr b="1" i="1" sz="1900">
              <a:solidFill>
                <a:schemeClr val="lt1"/>
              </a:solidFill>
              <a:highlight>
                <a:srgbClr val="434343"/>
              </a:highlight>
              <a:latin typeface="Lato"/>
              <a:ea typeface="Lato"/>
              <a:cs typeface="Lato"/>
              <a:sym typeface="Lato"/>
            </a:endParaRPr>
          </a:p>
          <a:p>
            <a:pPr indent="0" lvl="0" marL="0" rtl="0" algn="l">
              <a:spcBef>
                <a:spcPts val="0"/>
              </a:spcBef>
              <a:spcAft>
                <a:spcPts val="0"/>
              </a:spcAft>
              <a:buNone/>
            </a:pPr>
            <a:r>
              <a:rPr b="1" i="1" lang="en" sz="1900">
                <a:solidFill>
                  <a:srgbClr val="FFFFFF"/>
                </a:solidFill>
                <a:highlight>
                  <a:srgbClr val="434343"/>
                </a:highlight>
                <a:latin typeface="Lato"/>
                <a:ea typeface="Lato"/>
                <a:cs typeface="Lato"/>
                <a:sym typeface="Lato"/>
              </a:rPr>
              <a:t>6</a:t>
            </a:r>
            <a:r>
              <a:rPr b="1" i="1" lang="en" sz="1900">
                <a:solidFill>
                  <a:srgbClr val="FFFFFF"/>
                </a:solidFill>
                <a:highlight>
                  <a:srgbClr val="434343"/>
                </a:highlight>
                <a:latin typeface="Lato"/>
                <a:ea typeface="Lato"/>
                <a:cs typeface="Lato"/>
                <a:sym typeface="Lato"/>
              </a:rPr>
              <a:t>       Low Cost Carrier Presence                                    (0.0193)</a:t>
            </a:r>
            <a:endParaRPr b="1" i="1" sz="1900">
              <a:solidFill>
                <a:srgbClr val="FFFFFF"/>
              </a:solidFill>
              <a:highlight>
                <a:srgbClr val="434343"/>
              </a:highlight>
              <a:latin typeface="Lato"/>
              <a:ea typeface="Lato"/>
              <a:cs typeface="Lato"/>
              <a:sym typeface="Lato"/>
            </a:endParaRPr>
          </a:p>
          <a:p>
            <a:pPr indent="0" lvl="0" marL="0" rtl="0" algn="l">
              <a:lnSpc>
                <a:spcPct val="94500"/>
              </a:lnSpc>
              <a:spcBef>
                <a:spcPts val="0"/>
              </a:spcBef>
              <a:spcAft>
                <a:spcPts val="0"/>
              </a:spcAft>
              <a:buClr>
                <a:schemeClr val="dk2"/>
              </a:buClr>
              <a:buSzPts val="1100"/>
              <a:buFont typeface="Arial"/>
              <a:buNone/>
            </a:pPr>
            <a:r>
              <a:rPr b="1" i="1" lang="en" sz="1900">
                <a:solidFill>
                  <a:srgbClr val="FFFFFF"/>
                </a:solidFill>
                <a:highlight>
                  <a:srgbClr val="434343"/>
                </a:highlight>
              </a:rPr>
              <a:t>7     Consumer Price Index (CPI)                 (0.0083)</a:t>
            </a:r>
            <a:endParaRPr b="1" i="1" sz="1900">
              <a:solidFill>
                <a:srgbClr val="FFFFFF"/>
              </a:solidFill>
              <a:highlight>
                <a:srgbClr val="434343"/>
              </a:highlight>
            </a:endParaRPr>
          </a:p>
          <a:p>
            <a:pPr indent="0" lvl="0" marL="0" rtl="0" algn="l">
              <a:spcBef>
                <a:spcPts val="0"/>
              </a:spcBef>
              <a:spcAft>
                <a:spcPts val="0"/>
              </a:spcAft>
              <a:buNone/>
            </a:pPr>
            <a:r>
              <a:rPr b="1" i="1" lang="en" sz="1900">
                <a:solidFill>
                  <a:srgbClr val="FFFFFF"/>
                </a:solidFill>
                <a:highlight>
                  <a:srgbClr val="434343"/>
                </a:highlight>
                <a:latin typeface="Lato"/>
                <a:ea typeface="Lato"/>
                <a:cs typeface="Lato"/>
                <a:sym typeface="Lato"/>
              </a:rPr>
              <a:t>8       Crude Oil Price                                                            (0.0069)</a:t>
            </a:r>
            <a:endParaRPr b="1" i="1" sz="1900">
              <a:solidFill>
                <a:srgbClr val="FFFFFF"/>
              </a:solidFill>
              <a:highlight>
                <a:srgbClr val="434343"/>
              </a:highlight>
              <a:latin typeface="Lato"/>
              <a:ea typeface="Lato"/>
              <a:cs typeface="Lato"/>
              <a:sym typeface="Lato"/>
            </a:endParaRPr>
          </a:p>
          <a:p>
            <a:pPr indent="0" lvl="0" marL="0" rtl="0" algn="l">
              <a:spcBef>
                <a:spcPts val="0"/>
              </a:spcBef>
              <a:spcAft>
                <a:spcPts val="0"/>
              </a:spcAft>
              <a:buNone/>
            </a:pPr>
            <a:r>
              <a:rPr b="1" i="1" lang="en" sz="1900">
                <a:solidFill>
                  <a:srgbClr val="FFFFFF"/>
                </a:solidFill>
                <a:highlight>
                  <a:srgbClr val="434343"/>
                </a:highlight>
                <a:latin typeface="Lato"/>
                <a:ea typeface="Lato"/>
                <a:cs typeface="Lato"/>
                <a:sym typeface="Lato"/>
              </a:rPr>
              <a:t>9       Quarter                                                                            (0.0049)</a:t>
            </a:r>
            <a:endParaRPr b="1" i="1" sz="1900">
              <a:solidFill>
                <a:srgbClr val="FFFFFF"/>
              </a:solidFill>
              <a:highlight>
                <a:srgbClr val="434343"/>
              </a:highlight>
              <a:latin typeface="Lato"/>
              <a:ea typeface="Lato"/>
              <a:cs typeface="Lato"/>
              <a:sym typeface="Lato"/>
            </a:endParaRPr>
          </a:p>
          <a:p>
            <a:pPr indent="0" lvl="0" marL="0" rtl="0" algn="l">
              <a:spcBef>
                <a:spcPts val="0"/>
              </a:spcBef>
              <a:spcAft>
                <a:spcPts val="0"/>
              </a:spcAft>
              <a:buNone/>
            </a:pPr>
            <a:r>
              <a:t/>
            </a:r>
            <a:endParaRPr b="1" sz="1900">
              <a:solidFill>
                <a:srgbClr val="FFFFFF"/>
              </a:solidFill>
              <a:highlight>
                <a:srgbClr val="434343"/>
              </a:highlight>
              <a:latin typeface="Lato"/>
              <a:ea typeface="Lato"/>
              <a:cs typeface="Lato"/>
              <a:sym typeface="Lato"/>
            </a:endParaRPr>
          </a:p>
          <a:p>
            <a:pPr indent="0" lvl="0" marL="0" rtl="0" algn="l">
              <a:spcBef>
                <a:spcPts val="0"/>
              </a:spcBef>
              <a:spcAft>
                <a:spcPts val="0"/>
              </a:spcAft>
              <a:buNone/>
            </a:pPr>
            <a:r>
              <a:t/>
            </a:r>
            <a:endParaRPr b="1" sz="1900">
              <a:solidFill>
                <a:srgbClr val="FFFFFF"/>
              </a:solidFill>
              <a:highlight>
                <a:srgbClr val="434343"/>
              </a:highlight>
              <a:latin typeface="Lato"/>
              <a:ea typeface="Lato"/>
              <a:cs typeface="Lato"/>
              <a:sym typeface="Lato"/>
            </a:endParaRPr>
          </a:p>
          <a:p>
            <a:pPr indent="0" lvl="0" marL="0" rtl="0" algn="l">
              <a:spcBef>
                <a:spcPts val="0"/>
              </a:spcBef>
              <a:spcAft>
                <a:spcPts val="0"/>
              </a:spcAft>
              <a:buNone/>
            </a:pPr>
            <a:r>
              <a:t/>
            </a:r>
            <a:endParaRPr b="1" sz="1900">
              <a:solidFill>
                <a:srgbClr val="FFFFFF"/>
              </a:solidFill>
              <a:highlight>
                <a:srgbClr val="434343"/>
              </a:highlight>
              <a:latin typeface="Lato"/>
              <a:ea typeface="Lato"/>
              <a:cs typeface="Lato"/>
              <a:sym typeface="Lato"/>
            </a:endParaRPr>
          </a:p>
          <a:p>
            <a:pPr indent="0" lvl="0" marL="0" rtl="0" algn="l">
              <a:spcBef>
                <a:spcPts val="0"/>
              </a:spcBef>
              <a:spcAft>
                <a:spcPts val="0"/>
              </a:spcAft>
              <a:buNone/>
            </a:pPr>
            <a:r>
              <a:rPr b="1" lang="en" sz="1900">
                <a:solidFill>
                  <a:srgbClr val="FFFFFF"/>
                </a:solidFill>
                <a:highlight>
                  <a:srgbClr val="434343"/>
                </a:highlight>
                <a:latin typeface="Lato"/>
                <a:ea typeface="Lato"/>
                <a:cs typeface="Lato"/>
                <a:sym typeface="Lato"/>
              </a:rPr>
              <a:t>ALL DATA IS FROM (</a:t>
            </a:r>
            <a:r>
              <a:rPr b="1" lang="en" sz="1900">
                <a:solidFill>
                  <a:srgbClr val="FFFFFF"/>
                </a:solidFill>
                <a:highlight>
                  <a:srgbClr val="434343"/>
                </a:highlight>
              </a:rPr>
              <a:t>DB1B)  &amp; (T-100)</a:t>
            </a:r>
            <a:endParaRPr b="1" sz="1900">
              <a:solidFill>
                <a:srgbClr val="FFFFFF"/>
              </a:solidFill>
              <a:highlight>
                <a:srgbClr val="434343"/>
              </a:highlight>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22" name="Shape 122"/>
        <p:cNvGrpSpPr/>
        <p:nvPr/>
      </p:nvGrpSpPr>
      <p:grpSpPr>
        <a:xfrm>
          <a:off x="0" y="0"/>
          <a:ext cx="0" cy="0"/>
          <a:chOff x="0" y="0"/>
          <a:chExt cx="0" cy="0"/>
        </a:xfrm>
      </p:grpSpPr>
      <p:sp>
        <p:nvSpPr>
          <p:cNvPr id="123" name="Google Shape;123;p21"/>
          <p:cNvSpPr txBox="1"/>
          <p:nvPr/>
        </p:nvSpPr>
        <p:spPr>
          <a:xfrm>
            <a:off x="932250" y="610800"/>
            <a:ext cx="7436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rgbClr val="FFFFFF"/>
                </a:solidFill>
                <a:latin typeface="Lato"/>
                <a:ea typeface="Lato"/>
                <a:cs typeface="Lato"/>
                <a:sym typeface="Lato"/>
              </a:rPr>
              <a:t>KEY HIGHLIGHTS : </a:t>
            </a:r>
            <a:endParaRPr sz="3200">
              <a:solidFill>
                <a:srgbClr val="FFFFFF"/>
              </a:solidFill>
              <a:latin typeface="Lato"/>
              <a:ea typeface="Lato"/>
              <a:cs typeface="Lato"/>
              <a:sym typeface="Lato"/>
            </a:endParaRPr>
          </a:p>
        </p:txBody>
      </p:sp>
      <p:pic>
        <p:nvPicPr>
          <p:cNvPr id="124" name="Google Shape;124;p21"/>
          <p:cNvPicPr preferRelativeResize="0"/>
          <p:nvPr/>
        </p:nvPicPr>
        <p:blipFill>
          <a:blip r:embed="rId3">
            <a:alphaModFix/>
          </a:blip>
          <a:stretch>
            <a:fillRect/>
          </a:stretch>
        </p:blipFill>
        <p:spPr>
          <a:xfrm>
            <a:off x="867925" y="1515325"/>
            <a:ext cx="7762000" cy="2481600"/>
          </a:xfrm>
          <a:prstGeom prst="rect">
            <a:avLst/>
          </a:prstGeom>
          <a:noFill/>
          <a:ln>
            <a:noFill/>
          </a:ln>
        </p:spPr>
      </p:pic>
      <p:sp>
        <p:nvSpPr>
          <p:cNvPr id="125" name="Google Shape;125;p21"/>
          <p:cNvSpPr txBox="1"/>
          <p:nvPr/>
        </p:nvSpPr>
        <p:spPr>
          <a:xfrm>
            <a:off x="867975" y="4414850"/>
            <a:ext cx="776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highlight>
                  <a:srgbClr val="434343"/>
                </a:highlight>
                <a:latin typeface="Lato"/>
                <a:ea typeface="Lato"/>
                <a:cs typeface="Lato"/>
                <a:sym typeface="Lato"/>
              </a:rPr>
              <a:t>Here feature selection means variable with least effect is cancelled out.</a:t>
            </a:r>
            <a:endParaRPr sz="1600">
              <a:solidFill>
                <a:srgbClr val="FFFFFF"/>
              </a:solidFill>
              <a:highlight>
                <a:srgbClr val="434343"/>
              </a:highlight>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