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8345652a6f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345652a6f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8345652a6f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345652a6f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835b2c310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835b2c310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8345652a6f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8345652a6f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8345652a6f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345652a6f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345652a6f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345652a6f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8345652a6f_0_1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345652a6f_0_1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8345652a6f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8345652a6f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8345652a6f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345652a6f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8345652a6f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8345652a6f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8345652a6f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8345652a6f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8345652a6f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8345652a6f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8345652a6f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345652a6f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youtube.com/watch?v=YmK9QEatHRI" TargetMode="Externa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tensorflow.org/api_docs/python/" TargetMode="External"/><Relationship Id="rId4" Type="http://schemas.openxmlformats.org/officeDocument/2006/relationships/hyperlink" Target="https://docs.opencv.org/2.4/doc/tutorials/tutorials.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opencv.org/about.html"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0E0E3"/>
        </a:solidFill>
      </p:bgPr>
    </p:bg>
    <p:spTree>
      <p:nvGrpSpPr>
        <p:cNvPr id="276" name="Shape 276"/>
        <p:cNvGrpSpPr/>
        <p:nvPr/>
      </p:nvGrpSpPr>
      <p:grpSpPr>
        <a:xfrm>
          <a:off x="0" y="0"/>
          <a:ext cx="0" cy="0"/>
          <a:chOff x="0" y="0"/>
          <a:chExt cx="0" cy="0"/>
        </a:xfrm>
      </p:grpSpPr>
      <p:sp>
        <p:nvSpPr>
          <p:cNvPr id="277" name="Google Shape;277;p13"/>
          <p:cNvSpPr txBox="1"/>
          <p:nvPr>
            <p:ph type="title"/>
          </p:nvPr>
        </p:nvSpPr>
        <p:spPr>
          <a:xfrm>
            <a:off x="824000" y="631175"/>
            <a:ext cx="5857800" cy="194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500">
                <a:solidFill>
                  <a:srgbClr val="0B5394"/>
                </a:solidFill>
                <a:latin typeface="Times New Roman"/>
                <a:ea typeface="Times New Roman"/>
                <a:cs typeface="Times New Roman"/>
                <a:sym typeface="Times New Roman"/>
              </a:rPr>
              <a:t>TRAFFIC ANALYSIS </a:t>
            </a:r>
            <a:endParaRPr b="1" sz="4500">
              <a:solidFill>
                <a:srgbClr val="0B5394"/>
              </a:solidFill>
              <a:latin typeface="Times New Roman"/>
              <a:ea typeface="Times New Roman"/>
              <a:cs typeface="Times New Roman"/>
              <a:sym typeface="Times New Roman"/>
            </a:endParaRPr>
          </a:p>
          <a:p>
            <a:pPr indent="0" lvl="0" marL="0" rtl="0" algn="l">
              <a:spcBef>
                <a:spcPts val="0"/>
              </a:spcBef>
              <a:spcAft>
                <a:spcPts val="0"/>
              </a:spcAft>
              <a:buNone/>
            </a:pPr>
            <a:r>
              <a:rPr lang="en" sz="4500">
                <a:solidFill>
                  <a:srgbClr val="0B5394"/>
                </a:solidFill>
                <a:latin typeface="Times New Roman"/>
                <a:ea typeface="Times New Roman"/>
                <a:cs typeface="Times New Roman"/>
                <a:sym typeface="Times New Roman"/>
              </a:rPr>
              <a:t>         </a:t>
            </a:r>
            <a:r>
              <a:rPr b="1" lang="en" sz="4500">
                <a:solidFill>
                  <a:srgbClr val="0B5394"/>
                </a:solidFill>
                <a:latin typeface="Times New Roman"/>
                <a:ea typeface="Times New Roman"/>
                <a:cs typeface="Times New Roman"/>
                <a:sym typeface="Times New Roman"/>
              </a:rPr>
              <a:t>SYSTEM</a:t>
            </a:r>
            <a:endParaRPr b="1" sz="4500">
              <a:solidFill>
                <a:srgbClr val="0B5394"/>
              </a:solidFill>
              <a:latin typeface="Times New Roman"/>
              <a:ea typeface="Times New Roman"/>
              <a:cs typeface="Times New Roman"/>
              <a:sym typeface="Times New Roman"/>
            </a:endParaRPr>
          </a:p>
        </p:txBody>
      </p:sp>
      <p:sp>
        <p:nvSpPr>
          <p:cNvPr id="278" name="Google Shape;278;p13"/>
          <p:cNvSpPr txBox="1"/>
          <p:nvPr/>
        </p:nvSpPr>
        <p:spPr>
          <a:xfrm>
            <a:off x="1034075" y="3163500"/>
            <a:ext cx="2860500" cy="11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Guided By:-</a:t>
            </a:r>
            <a:r>
              <a:rPr lang="en"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Dr. Anjali Kapoor</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Dr. Ram Paul Hathwal</a:t>
            </a:r>
            <a:endParaRPr sz="2000">
              <a:latin typeface="Times New Roman"/>
              <a:ea typeface="Times New Roman"/>
              <a:cs typeface="Times New Roman"/>
              <a:sym typeface="Times New Roman"/>
            </a:endParaRPr>
          </a:p>
        </p:txBody>
      </p:sp>
      <p:sp>
        <p:nvSpPr>
          <p:cNvPr id="279" name="Google Shape;279;p13"/>
          <p:cNvSpPr txBox="1"/>
          <p:nvPr/>
        </p:nvSpPr>
        <p:spPr>
          <a:xfrm>
            <a:off x="5976125" y="3163500"/>
            <a:ext cx="3035100" cy="1980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2000">
                <a:latin typeface="Times New Roman"/>
                <a:ea typeface="Times New Roman"/>
                <a:cs typeface="Times New Roman"/>
                <a:sym typeface="Times New Roman"/>
              </a:rPr>
              <a:t>Presented By:- </a:t>
            </a:r>
            <a:endParaRPr b="1" sz="2000">
              <a:latin typeface="Times New Roman"/>
              <a:ea typeface="Times New Roman"/>
              <a:cs typeface="Times New Roman"/>
              <a:sym typeface="Times New Roman"/>
            </a:endParaRPr>
          </a:p>
          <a:p>
            <a:pPr indent="0" lvl="0" marL="457200" rtl="0" algn="l">
              <a:spcBef>
                <a:spcPts val="0"/>
              </a:spcBef>
              <a:spcAft>
                <a:spcPts val="0"/>
              </a:spcAft>
              <a:buNone/>
            </a:pPr>
            <a:r>
              <a:rPr lang="en" sz="2000">
                <a:latin typeface="Times New Roman"/>
                <a:ea typeface="Times New Roman"/>
                <a:cs typeface="Times New Roman"/>
                <a:sym typeface="Times New Roman"/>
              </a:rPr>
              <a:t>Yashika</a:t>
            </a:r>
            <a:endParaRPr sz="2000">
              <a:latin typeface="Times New Roman"/>
              <a:ea typeface="Times New Roman"/>
              <a:cs typeface="Times New Roman"/>
              <a:sym typeface="Times New Roman"/>
            </a:endParaRPr>
          </a:p>
          <a:p>
            <a:pPr indent="0" lvl="0" marL="457200" rtl="0" algn="l">
              <a:spcBef>
                <a:spcPts val="0"/>
              </a:spcBef>
              <a:spcAft>
                <a:spcPts val="0"/>
              </a:spcAft>
              <a:buNone/>
            </a:pPr>
            <a:r>
              <a:rPr lang="en" sz="2000">
                <a:latin typeface="Times New Roman"/>
                <a:ea typeface="Times New Roman"/>
                <a:cs typeface="Times New Roman"/>
                <a:sym typeface="Times New Roman"/>
              </a:rPr>
              <a:t>Saksham Jain</a:t>
            </a:r>
            <a:endParaRPr sz="2000">
              <a:latin typeface="Times New Roman"/>
              <a:ea typeface="Times New Roman"/>
              <a:cs typeface="Times New Roman"/>
              <a:sym typeface="Times New Roman"/>
            </a:endParaRPr>
          </a:p>
          <a:p>
            <a:pPr indent="0" lvl="0" marL="457200" rtl="0" algn="l">
              <a:spcBef>
                <a:spcPts val="0"/>
              </a:spcBef>
              <a:spcAft>
                <a:spcPts val="0"/>
              </a:spcAft>
              <a:buNone/>
            </a:pPr>
            <a:r>
              <a:rPr lang="en" sz="2000">
                <a:latin typeface="Times New Roman"/>
                <a:ea typeface="Times New Roman"/>
                <a:cs typeface="Times New Roman"/>
                <a:sym typeface="Times New Roman"/>
              </a:rPr>
              <a:t>Hemant Rana </a:t>
            </a:r>
            <a:endParaRPr sz="2000">
              <a:latin typeface="Times New Roman"/>
              <a:ea typeface="Times New Roman"/>
              <a:cs typeface="Times New Roman"/>
              <a:sym typeface="Times New Roman"/>
            </a:endParaRPr>
          </a:p>
          <a:p>
            <a:pPr indent="0" lvl="0" marL="457200" rtl="0" algn="l">
              <a:spcBef>
                <a:spcPts val="0"/>
              </a:spcBef>
              <a:spcAft>
                <a:spcPts val="0"/>
              </a:spcAft>
              <a:buNone/>
            </a:pPr>
            <a:r>
              <a:rPr lang="en" sz="2000">
                <a:latin typeface="Times New Roman"/>
                <a:ea typeface="Times New Roman"/>
                <a:cs typeface="Times New Roman"/>
                <a:sym typeface="Times New Roman"/>
              </a:rPr>
              <a:t>Arvind Rana</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1208650" y="241725"/>
            <a:ext cx="5895300" cy="7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System Architecture</a:t>
            </a:r>
            <a:endParaRPr sz="3600">
              <a:latin typeface="Times New Roman"/>
              <a:ea typeface="Times New Roman"/>
              <a:cs typeface="Times New Roman"/>
              <a:sym typeface="Times New Roman"/>
            </a:endParaRPr>
          </a:p>
        </p:txBody>
      </p:sp>
      <p:sp>
        <p:nvSpPr>
          <p:cNvPr id="336" name="Google Shape;336;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7" name="Google Shape;337;p22"/>
          <p:cNvPicPr preferRelativeResize="0"/>
          <p:nvPr/>
        </p:nvPicPr>
        <p:blipFill rotWithShape="1">
          <a:blip r:embed="rId3">
            <a:alphaModFix/>
          </a:blip>
          <a:srcRect b="24047" l="18336" r="19419" t="31957"/>
          <a:stretch/>
        </p:blipFill>
        <p:spPr>
          <a:xfrm>
            <a:off x="80575" y="1152475"/>
            <a:ext cx="8997774" cy="38970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275000" y="157750"/>
            <a:ext cx="7583400" cy="6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Times New Roman"/>
                <a:ea typeface="Times New Roman"/>
                <a:cs typeface="Times New Roman"/>
                <a:sym typeface="Times New Roman"/>
              </a:rPr>
              <a:t>Sample Output</a:t>
            </a:r>
            <a:endParaRPr sz="3200">
              <a:latin typeface="Times New Roman"/>
              <a:ea typeface="Times New Roman"/>
              <a:cs typeface="Times New Roman"/>
              <a:sym typeface="Times New Roman"/>
            </a:endParaRPr>
          </a:p>
        </p:txBody>
      </p:sp>
      <p:pic>
        <p:nvPicPr>
          <p:cNvPr descr="Project on Traffic analysis using Tensorflow object detection Api." id="343" name="Google Shape;343;p23" title="Traffic Analysis">
            <a:hlinkClick r:id="rId3"/>
          </p:cNvPr>
          <p:cNvPicPr preferRelativeResize="0"/>
          <p:nvPr/>
        </p:nvPicPr>
        <p:blipFill>
          <a:blip r:embed="rId4">
            <a:alphaModFix/>
          </a:blip>
          <a:stretch>
            <a:fillRect/>
          </a:stretch>
        </p:blipFill>
        <p:spPr>
          <a:xfrm>
            <a:off x="1129600" y="802450"/>
            <a:ext cx="6675974" cy="43410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303800" y="598575"/>
            <a:ext cx="7030500" cy="7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Results</a:t>
            </a:r>
            <a:endParaRPr sz="3200"/>
          </a:p>
        </p:txBody>
      </p:sp>
      <p:pic>
        <p:nvPicPr>
          <p:cNvPr id="349" name="Google Shape;349;p24"/>
          <p:cNvPicPr preferRelativeResize="0"/>
          <p:nvPr/>
        </p:nvPicPr>
        <p:blipFill>
          <a:blip r:embed="rId3">
            <a:alphaModFix/>
          </a:blip>
          <a:stretch>
            <a:fillRect/>
          </a:stretch>
        </p:blipFill>
        <p:spPr>
          <a:xfrm>
            <a:off x="152400" y="1461675"/>
            <a:ext cx="8753275" cy="1759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1248950" y="671475"/>
            <a:ext cx="7583400" cy="6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References</a:t>
            </a:r>
            <a:endParaRPr sz="3600">
              <a:latin typeface="Times New Roman"/>
              <a:ea typeface="Times New Roman"/>
              <a:cs typeface="Times New Roman"/>
              <a:sym typeface="Times New Roman"/>
            </a:endParaRPr>
          </a:p>
        </p:txBody>
      </p:sp>
      <p:sp>
        <p:nvSpPr>
          <p:cNvPr id="355" name="Google Shape;355;p25"/>
          <p:cNvSpPr txBox="1"/>
          <p:nvPr>
            <p:ph idx="1" type="body"/>
          </p:nvPr>
        </p:nvSpPr>
        <p:spPr>
          <a:xfrm>
            <a:off x="980350" y="1521275"/>
            <a:ext cx="7851900" cy="254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imes New Roman"/>
              <a:buAutoNum type="arabicPeriod"/>
            </a:pPr>
            <a:r>
              <a:rPr lang="en" sz="2000">
                <a:solidFill>
                  <a:srgbClr val="222222"/>
                </a:solidFill>
                <a:highlight>
                  <a:srgbClr val="FFFFFF"/>
                </a:highlight>
                <a:latin typeface="Times New Roman"/>
                <a:ea typeface="Times New Roman"/>
                <a:cs typeface="Times New Roman"/>
                <a:sym typeface="Times New Roman"/>
              </a:rPr>
              <a:t>Araghi, S., Khosravi, A., Johnstone, M., &amp; Creighton, D. . Intelligent traffic light control of isolated intersections using machine learning methods. In </a:t>
            </a:r>
            <a:r>
              <a:rPr i="1" lang="en" sz="2000">
                <a:solidFill>
                  <a:srgbClr val="222222"/>
                </a:solidFill>
                <a:highlight>
                  <a:srgbClr val="FFFFFF"/>
                </a:highlight>
                <a:latin typeface="Times New Roman"/>
                <a:ea typeface="Times New Roman"/>
                <a:cs typeface="Times New Roman"/>
                <a:sym typeface="Times New Roman"/>
              </a:rPr>
              <a:t>2013 IEEE International Conference on Systems, Man, and Cybernetics</a:t>
            </a:r>
            <a:r>
              <a:rPr lang="en" sz="2000">
                <a:solidFill>
                  <a:srgbClr val="222222"/>
                </a:solidFill>
                <a:highlight>
                  <a:srgbClr val="FFFFFF"/>
                </a:highlight>
                <a:latin typeface="Times New Roman"/>
                <a:ea typeface="Times New Roman"/>
                <a:cs typeface="Times New Roman"/>
                <a:sym typeface="Times New Roman"/>
              </a:rPr>
              <a:t> (pp. 3621-3626). IEEE.</a:t>
            </a:r>
            <a:endParaRPr sz="2000">
              <a:solidFill>
                <a:srgbClr val="222222"/>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222222"/>
              </a:buClr>
              <a:buSzPts val="2000"/>
              <a:buFont typeface="Times New Roman"/>
              <a:buAutoNum type="arabicPeriod"/>
            </a:pPr>
            <a:r>
              <a:rPr lang="en" sz="2000">
                <a:solidFill>
                  <a:srgbClr val="222222"/>
                </a:solidFill>
                <a:highlight>
                  <a:srgbClr val="FFFFFF"/>
                </a:highlight>
                <a:latin typeface="Times New Roman"/>
                <a:ea typeface="Times New Roman"/>
                <a:cs typeface="Times New Roman"/>
                <a:sym typeface="Times New Roman"/>
              </a:rPr>
              <a:t>Tensorflow docs </a:t>
            </a:r>
            <a:r>
              <a:rPr lang="en" sz="2000" u="sng">
                <a:solidFill>
                  <a:schemeClr val="hlink"/>
                </a:solidFill>
                <a:latin typeface="Times New Roman"/>
                <a:ea typeface="Times New Roman"/>
                <a:cs typeface="Times New Roman"/>
                <a:sym typeface="Times New Roman"/>
                <a:hlinkClick r:id="rId3"/>
              </a:rPr>
              <a:t>https://www.tensorflow.org/api_docs/python/</a:t>
            </a:r>
            <a:endParaRPr sz="2000">
              <a:solidFill>
                <a:srgbClr val="222222"/>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222222"/>
              </a:buClr>
              <a:buSzPts val="2000"/>
              <a:buFont typeface="Times New Roman"/>
              <a:buAutoNum type="arabicPeriod"/>
            </a:pPr>
            <a:r>
              <a:rPr lang="en" sz="2000">
                <a:solidFill>
                  <a:srgbClr val="222222"/>
                </a:solidFill>
                <a:highlight>
                  <a:srgbClr val="FFFFFF"/>
                </a:highlight>
                <a:latin typeface="Times New Roman"/>
                <a:ea typeface="Times New Roman"/>
                <a:cs typeface="Times New Roman"/>
                <a:sym typeface="Times New Roman"/>
              </a:rPr>
              <a:t>OpenCV docs </a:t>
            </a:r>
            <a:r>
              <a:rPr lang="en" sz="2000" u="sng">
                <a:solidFill>
                  <a:schemeClr val="hlink"/>
                </a:solidFill>
                <a:latin typeface="Times New Roman"/>
                <a:ea typeface="Times New Roman"/>
                <a:cs typeface="Times New Roman"/>
                <a:sym typeface="Times New Roman"/>
                <a:hlinkClick r:id="rId4"/>
              </a:rPr>
              <a:t>https://docs.opencv.org/2.4/doc/tutorials/tutorials.html</a:t>
            </a:r>
            <a:endParaRPr sz="20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26"/>
          <p:cNvSpPr txBox="1"/>
          <p:nvPr>
            <p:ph idx="1" type="body"/>
          </p:nvPr>
        </p:nvSpPr>
        <p:spPr>
          <a:xfrm>
            <a:off x="1329525" y="698325"/>
            <a:ext cx="3242400" cy="77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latin typeface="Times New Roman"/>
                <a:ea typeface="Times New Roman"/>
                <a:cs typeface="Times New Roman"/>
                <a:sym typeface="Times New Roman"/>
              </a:rPr>
              <a:t>Any Questions?</a:t>
            </a:r>
            <a:endParaRPr sz="3600">
              <a:latin typeface="Times New Roman"/>
              <a:ea typeface="Times New Roman"/>
              <a:cs typeface="Times New Roman"/>
              <a:sym typeface="Times New Roman"/>
            </a:endParaRPr>
          </a:p>
        </p:txBody>
      </p:sp>
      <p:pic>
        <p:nvPicPr>
          <p:cNvPr id="361" name="Google Shape;361;p26"/>
          <p:cNvPicPr preferRelativeResize="0"/>
          <p:nvPr/>
        </p:nvPicPr>
        <p:blipFill rotWithShape="1">
          <a:blip r:embed="rId3">
            <a:alphaModFix amt="90000"/>
          </a:blip>
          <a:srcRect b="0" l="16900" r="16900" t="0"/>
          <a:stretch/>
        </p:blipFill>
        <p:spPr>
          <a:xfrm>
            <a:off x="5520950" y="1070675"/>
            <a:ext cx="2967600" cy="2983200"/>
          </a:xfrm>
          <a:prstGeom prst="ellipse">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14"/>
          <p:cNvSpPr txBox="1"/>
          <p:nvPr/>
        </p:nvSpPr>
        <p:spPr>
          <a:xfrm>
            <a:off x="993775" y="1337025"/>
            <a:ext cx="7628100" cy="3186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Problem Statement</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Software Used </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Features of our Model </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Building the Model</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System Architecture</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Vehicle Detection, Tracking and Counting : a working Example  </a:t>
            </a:r>
            <a:endParaRPr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Results</a:t>
            </a:r>
            <a:endParaRPr sz="20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AutoNum type="arabicPeriod"/>
            </a:pPr>
            <a:r>
              <a:rPr lang="en" sz="2000">
                <a:latin typeface="Times New Roman"/>
                <a:ea typeface="Times New Roman"/>
                <a:cs typeface="Times New Roman"/>
                <a:sym typeface="Times New Roman"/>
              </a:rPr>
              <a:t>References</a:t>
            </a:r>
            <a:r>
              <a:rPr lang="e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
        <p:nvSpPr>
          <p:cNvPr id="285" name="Google Shape;285;p14"/>
          <p:cNvSpPr txBox="1"/>
          <p:nvPr/>
        </p:nvSpPr>
        <p:spPr>
          <a:xfrm>
            <a:off x="1285300" y="719325"/>
            <a:ext cx="2354100" cy="61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600">
                <a:latin typeface="Times New Roman"/>
                <a:ea typeface="Times New Roman"/>
                <a:cs typeface="Times New Roman"/>
                <a:sym typeface="Times New Roman"/>
              </a:rPr>
              <a:t>Contents</a:t>
            </a:r>
            <a:endParaRPr b="1" sz="3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nvSpPr>
        <p:spPr>
          <a:xfrm>
            <a:off x="1222075" y="665600"/>
            <a:ext cx="5949600" cy="7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Times New Roman"/>
                <a:ea typeface="Times New Roman"/>
                <a:cs typeface="Times New Roman"/>
                <a:sym typeface="Times New Roman"/>
              </a:rPr>
              <a:t> Problem </a:t>
            </a:r>
            <a:r>
              <a:rPr b="1" lang="en" sz="3600">
                <a:latin typeface="Times New Roman"/>
                <a:ea typeface="Times New Roman"/>
                <a:cs typeface="Times New Roman"/>
                <a:sym typeface="Times New Roman"/>
              </a:rPr>
              <a:t>Statement</a:t>
            </a:r>
            <a:endParaRPr/>
          </a:p>
        </p:txBody>
      </p:sp>
      <p:sp>
        <p:nvSpPr>
          <p:cNvPr id="291" name="Google Shape;291;p15"/>
          <p:cNvSpPr txBox="1"/>
          <p:nvPr/>
        </p:nvSpPr>
        <p:spPr>
          <a:xfrm>
            <a:off x="1206000" y="1588625"/>
            <a:ext cx="6732000" cy="30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Times New Roman"/>
                <a:ea typeface="Times New Roman"/>
                <a:cs typeface="Times New Roman"/>
                <a:sym typeface="Times New Roman"/>
              </a:rPr>
              <a:t>Analysis of the traffic passed through the particular road. Evaluation of video file includes classification of vehicle type and vehicles description i.e. vehicles color, size, approximate speed, direction of travel. So that proper analysis of the traffic at that point can be done.</a:t>
            </a:r>
            <a:endParaRPr sz="2800">
              <a:latin typeface="Times New Roman"/>
              <a:ea typeface="Times New Roman"/>
              <a:cs typeface="Times New Roman"/>
              <a:sym typeface="Times New Roman"/>
            </a:endParaRPr>
          </a:p>
        </p:txBody>
      </p:sp>
      <p:pic>
        <p:nvPicPr>
          <p:cNvPr id="292" name="Google Shape;292;p15"/>
          <p:cNvPicPr preferRelativeResize="0"/>
          <p:nvPr/>
        </p:nvPicPr>
        <p:blipFill>
          <a:blip r:embed="rId3">
            <a:alphaModFix/>
          </a:blip>
          <a:stretch>
            <a:fillRect/>
          </a:stretch>
        </p:blipFill>
        <p:spPr>
          <a:xfrm>
            <a:off x="7063925" y="58575"/>
            <a:ext cx="2080075" cy="1530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590900" y="617750"/>
            <a:ext cx="8241300" cy="4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     </a:t>
            </a:r>
            <a:r>
              <a:rPr lang="en" sz="3600">
                <a:latin typeface="Times New Roman"/>
                <a:ea typeface="Times New Roman"/>
                <a:cs typeface="Times New Roman"/>
                <a:sym typeface="Times New Roman"/>
              </a:rPr>
              <a:t>Softwares / Tools used:</a:t>
            </a:r>
            <a:endParaRPr sz="3600">
              <a:latin typeface="Times New Roman"/>
              <a:ea typeface="Times New Roman"/>
              <a:cs typeface="Times New Roman"/>
              <a:sym typeface="Times New Roman"/>
            </a:endParaRPr>
          </a:p>
        </p:txBody>
      </p:sp>
      <p:sp>
        <p:nvSpPr>
          <p:cNvPr id="298" name="Google Shape;298;p16"/>
          <p:cNvSpPr txBox="1"/>
          <p:nvPr>
            <p:ph idx="1" type="body"/>
          </p:nvPr>
        </p:nvSpPr>
        <p:spPr>
          <a:xfrm>
            <a:off x="711775" y="1530975"/>
            <a:ext cx="8120400" cy="3037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Jupyter Notebook IDE</a:t>
            </a:r>
            <a:endParaRPr sz="2400">
              <a:solidFill>
                <a:srgbClr val="000000"/>
              </a:solidFill>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Anaconda Environment</a:t>
            </a:r>
            <a:endParaRPr sz="2400">
              <a:solidFill>
                <a:srgbClr val="000000"/>
              </a:solidFill>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Python 3</a:t>
            </a:r>
            <a:endParaRPr sz="2400">
              <a:solidFill>
                <a:srgbClr val="000000"/>
              </a:solidFill>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OpenCV </a:t>
            </a:r>
            <a:endParaRPr sz="2400">
              <a:solidFill>
                <a:srgbClr val="000000"/>
              </a:solidFill>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TensorFlow Object Detection API</a:t>
            </a:r>
            <a:endParaRPr sz="2400">
              <a:solidFill>
                <a:srgbClr val="000000"/>
              </a:solidFill>
              <a:latin typeface="Times New Roman"/>
              <a:ea typeface="Times New Roman"/>
              <a:cs typeface="Times New Roman"/>
              <a:sym typeface="Times New Roman"/>
            </a:endParaRPr>
          </a:p>
          <a:p>
            <a:pPr indent="0" lvl="0" marL="457200" rtl="0" algn="l">
              <a:spcBef>
                <a:spcPts val="1600"/>
              </a:spcBef>
              <a:spcAft>
                <a:spcPts val="1600"/>
              </a:spcAft>
              <a:buNone/>
            </a:pPr>
            <a:r>
              <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181800" y="671475"/>
            <a:ext cx="5170200" cy="6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TensorFlow</a:t>
            </a:r>
            <a:endParaRPr sz="3600">
              <a:latin typeface="Times New Roman"/>
              <a:ea typeface="Times New Roman"/>
              <a:cs typeface="Times New Roman"/>
              <a:sym typeface="Times New Roman"/>
            </a:endParaRPr>
          </a:p>
        </p:txBody>
      </p:sp>
      <p:sp>
        <p:nvSpPr>
          <p:cNvPr id="304" name="Google Shape;304;p17"/>
          <p:cNvSpPr txBox="1"/>
          <p:nvPr>
            <p:ph idx="1" type="body"/>
          </p:nvPr>
        </p:nvSpPr>
        <p:spPr>
          <a:xfrm>
            <a:off x="483450" y="1611550"/>
            <a:ext cx="8349000" cy="2957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Font typeface="Times New Roman"/>
              <a:buChar char="●"/>
            </a:pPr>
            <a:r>
              <a:rPr lang="en" sz="2000">
                <a:solidFill>
                  <a:srgbClr val="000000"/>
                </a:solidFill>
                <a:highlight>
                  <a:srgbClr val="FFFFFF"/>
                </a:highlight>
                <a:latin typeface="Times New Roman"/>
                <a:ea typeface="Times New Roman"/>
                <a:cs typeface="Times New Roman"/>
                <a:sym typeface="Times New Roman"/>
              </a:rPr>
              <a:t>TensorFlow is an open source software library for numerical computation using data flow graphs. </a:t>
            </a:r>
            <a:endParaRPr sz="2000">
              <a:solidFill>
                <a:srgbClr val="000000"/>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highlight>
                  <a:srgbClr val="FFFFFF"/>
                </a:highlight>
                <a:latin typeface="Times New Roman"/>
                <a:ea typeface="Times New Roman"/>
                <a:cs typeface="Times New Roman"/>
                <a:sym typeface="Times New Roman"/>
              </a:rPr>
              <a:t>Nodes in the graph represent mathematical operations, while the graph edges represent the multidimensional data arrays (tensors) communicated between them.</a:t>
            </a:r>
            <a:endParaRPr sz="20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pic>
        <p:nvPicPr>
          <p:cNvPr id="305" name="Google Shape;305;p17"/>
          <p:cNvPicPr preferRelativeResize="0"/>
          <p:nvPr/>
        </p:nvPicPr>
        <p:blipFill>
          <a:blip r:embed="rId3">
            <a:alphaModFix/>
          </a:blip>
          <a:stretch>
            <a:fillRect/>
          </a:stretch>
        </p:blipFill>
        <p:spPr>
          <a:xfrm>
            <a:off x="7292246" y="147746"/>
            <a:ext cx="1463800" cy="1463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235525" y="719325"/>
            <a:ext cx="4848000" cy="7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OpenCV</a:t>
            </a:r>
            <a:endParaRPr sz="3600">
              <a:latin typeface="Times New Roman"/>
              <a:ea typeface="Times New Roman"/>
              <a:cs typeface="Times New Roman"/>
              <a:sym typeface="Times New Roman"/>
            </a:endParaRPr>
          </a:p>
        </p:txBody>
      </p:sp>
      <p:sp>
        <p:nvSpPr>
          <p:cNvPr id="311" name="Google Shape;311;p18"/>
          <p:cNvSpPr txBox="1"/>
          <p:nvPr>
            <p:ph idx="1" type="body"/>
          </p:nvPr>
        </p:nvSpPr>
        <p:spPr>
          <a:xfrm>
            <a:off x="505950" y="1436950"/>
            <a:ext cx="8402700" cy="313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55600" lvl="0" marL="457200" rtl="0" algn="l">
              <a:spcBef>
                <a:spcPts val="1200"/>
              </a:spcBef>
              <a:spcAft>
                <a:spcPts val="0"/>
              </a:spcAft>
              <a:buClr>
                <a:srgbClr val="000000"/>
              </a:buClr>
              <a:buSzPts val="2000"/>
              <a:buFont typeface="Times New Roman"/>
              <a:buChar char="●"/>
            </a:pPr>
            <a:r>
              <a:rPr lang="en" sz="2000">
                <a:solidFill>
                  <a:srgbClr val="000000"/>
                </a:solidFill>
                <a:highlight>
                  <a:srgbClr val="FFFFFF"/>
                </a:highlight>
                <a:uFill>
                  <a:noFill/>
                </a:uFill>
                <a:latin typeface="Times New Roman"/>
                <a:ea typeface="Times New Roman"/>
                <a:cs typeface="Times New Roman"/>
                <a:sym typeface="Times New Roman"/>
                <a:hlinkClick r:id="rId3"/>
              </a:rPr>
              <a:t>Open Source Computer Vision Library</a:t>
            </a:r>
            <a:r>
              <a:rPr lang="en" sz="2000">
                <a:solidFill>
                  <a:srgbClr val="000000"/>
                </a:solidFill>
                <a:highlight>
                  <a:srgbClr val="FFFFFF"/>
                </a:highlight>
                <a:latin typeface="Times New Roman"/>
                <a:ea typeface="Times New Roman"/>
                <a:cs typeface="Times New Roman"/>
                <a:sym typeface="Times New Roman"/>
              </a:rPr>
              <a:t>.</a:t>
            </a:r>
            <a:endParaRPr sz="2000">
              <a:solidFill>
                <a:srgbClr val="000000"/>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highlight>
                  <a:srgbClr val="FFFFFF"/>
                </a:highlight>
                <a:latin typeface="Times New Roman"/>
                <a:ea typeface="Times New Roman"/>
                <a:cs typeface="Times New Roman"/>
                <a:sym typeface="Times New Roman"/>
              </a:rPr>
              <a:t>It is an open source computer vision and machine learning software library. </a:t>
            </a:r>
            <a:endParaRPr sz="2000">
              <a:solidFill>
                <a:srgbClr val="000000"/>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highlight>
                  <a:srgbClr val="FFFFFF"/>
                </a:highlight>
                <a:latin typeface="Times New Roman"/>
                <a:ea typeface="Times New Roman"/>
                <a:cs typeface="Times New Roman"/>
                <a:sym typeface="Times New Roman"/>
              </a:rPr>
              <a:t>Provides a common infrastructure for computer vision applications and to accelerate the use of machine perception in the commercial products.</a:t>
            </a:r>
            <a:endParaRPr sz="2000">
              <a:solidFill>
                <a:srgbClr val="000000"/>
              </a:solidFill>
              <a:latin typeface="Times New Roman"/>
              <a:ea typeface="Times New Roman"/>
              <a:cs typeface="Times New Roman"/>
              <a:sym typeface="Times New Roman"/>
            </a:endParaRPr>
          </a:p>
        </p:txBody>
      </p:sp>
      <p:pic>
        <p:nvPicPr>
          <p:cNvPr id="312" name="Google Shape;312;p18"/>
          <p:cNvPicPr preferRelativeResize="0"/>
          <p:nvPr/>
        </p:nvPicPr>
        <p:blipFill>
          <a:blip r:embed="rId4">
            <a:alphaModFix/>
          </a:blip>
          <a:stretch>
            <a:fillRect/>
          </a:stretch>
        </p:blipFill>
        <p:spPr>
          <a:xfrm>
            <a:off x="6790663" y="76663"/>
            <a:ext cx="2143125" cy="214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658050"/>
            <a:ext cx="7030500" cy="9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Features of our Model </a:t>
            </a:r>
            <a:endParaRPr sz="3600">
              <a:latin typeface="Times New Roman"/>
              <a:ea typeface="Times New Roman"/>
              <a:cs typeface="Times New Roman"/>
              <a:sym typeface="Times New Roman"/>
            </a:endParaRPr>
          </a:p>
        </p:txBody>
      </p:sp>
      <p:sp>
        <p:nvSpPr>
          <p:cNvPr id="318" name="Google Shape;318;p19"/>
          <p:cNvSpPr txBox="1"/>
          <p:nvPr>
            <p:ph idx="1" type="body"/>
          </p:nvPr>
        </p:nvSpPr>
        <p:spPr>
          <a:xfrm>
            <a:off x="906325" y="1597949"/>
            <a:ext cx="8520600" cy="3051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24292E"/>
              </a:buClr>
              <a:buSzPts val="2400"/>
              <a:buFont typeface="Times New Roman"/>
              <a:buChar char="●"/>
            </a:pPr>
            <a:r>
              <a:rPr lang="en" sz="2400">
                <a:solidFill>
                  <a:srgbClr val="24292E"/>
                </a:solidFill>
                <a:highlight>
                  <a:srgbClr val="FFFFFF"/>
                </a:highlight>
                <a:latin typeface="Times New Roman"/>
                <a:ea typeface="Times New Roman"/>
                <a:cs typeface="Times New Roman"/>
                <a:sym typeface="Times New Roman"/>
              </a:rPr>
              <a:t>Detection and classification of the vehicles </a:t>
            </a:r>
            <a:endParaRPr sz="2400">
              <a:solidFill>
                <a:srgbClr val="24292E"/>
              </a:solidFill>
              <a:highlight>
                <a:srgbClr val="FFFFFF"/>
              </a:highlight>
              <a:latin typeface="Times New Roman"/>
              <a:ea typeface="Times New Roman"/>
              <a:cs typeface="Times New Roman"/>
              <a:sym typeface="Times New Roman"/>
            </a:endParaRPr>
          </a:p>
          <a:p>
            <a:pPr indent="-381000" lvl="0" marL="457200" rtl="0" algn="l">
              <a:spcBef>
                <a:spcPts val="0"/>
              </a:spcBef>
              <a:spcAft>
                <a:spcPts val="0"/>
              </a:spcAft>
              <a:buClr>
                <a:srgbClr val="24292E"/>
              </a:buClr>
              <a:buSzPts val="2400"/>
              <a:buFont typeface="Times New Roman"/>
              <a:buChar char="●"/>
            </a:pPr>
            <a:r>
              <a:rPr lang="en" sz="2400">
                <a:solidFill>
                  <a:srgbClr val="24292E"/>
                </a:solidFill>
                <a:highlight>
                  <a:srgbClr val="FFFFFF"/>
                </a:highlight>
                <a:latin typeface="Times New Roman"/>
                <a:ea typeface="Times New Roman"/>
                <a:cs typeface="Times New Roman"/>
                <a:sym typeface="Times New Roman"/>
              </a:rPr>
              <a:t>Recognition of approximate vehicle color.</a:t>
            </a:r>
            <a:endParaRPr sz="2400">
              <a:solidFill>
                <a:srgbClr val="24292E"/>
              </a:solidFill>
              <a:highlight>
                <a:srgbClr val="FFFFFF"/>
              </a:highlight>
              <a:latin typeface="Times New Roman"/>
              <a:ea typeface="Times New Roman"/>
              <a:cs typeface="Times New Roman"/>
              <a:sym typeface="Times New Roman"/>
            </a:endParaRPr>
          </a:p>
          <a:p>
            <a:pPr indent="-381000" lvl="0" marL="457200" rtl="0" algn="l">
              <a:spcBef>
                <a:spcPts val="0"/>
              </a:spcBef>
              <a:spcAft>
                <a:spcPts val="0"/>
              </a:spcAft>
              <a:buClr>
                <a:srgbClr val="24292E"/>
              </a:buClr>
              <a:buSzPts val="2400"/>
              <a:buFont typeface="Times New Roman"/>
              <a:buChar char="●"/>
            </a:pPr>
            <a:r>
              <a:rPr lang="en" sz="2400">
                <a:solidFill>
                  <a:srgbClr val="24292E"/>
                </a:solidFill>
                <a:highlight>
                  <a:srgbClr val="FFFFFF"/>
                </a:highlight>
                <a:latin typeface="Times New Roman"/>
                <a:ea typeface="Times New Roman"/>
                <a:cs typeface="Times New Roman"/>
                <a:sym typeface="Times New Roman"/>
              </a:rPr>
              <a:t>Detection of vehicle direction of travel.</a:t>
            </a:r>
            <a:endParaRPr sz="2400">
              <a:solidFill>
                <a:srgbClr val="24292E"/>
              </a:solidFill>
              <a:highlight>
                <a:srgbClr val="FFFFFF"/>
              </a:highlight>
              <a:latin typeface="Times New Roman"/>
              <a:ea typeface="Times New Roman"/>
              <a:cs typeface="Times New Roman"/>
              <a:sym typeface="Times New Roman"/>
            </a:endParaRPr>
          </a:p>
          <a:p>
            <a:pPr indent="-381000" lvl="0" marL="457200" rtl="0" algn="l">
              <a:spcBef>
                <a:spcPts val="0"/>
              </a:spcBef>
              <a:spcAft>
                <a:spcPts val="0"/>
              </a:spcAft>
              <a:buClr>
                <a:srgbClr val="24292E"/>
              </a:buClr>
              <a:buSzPts val="2400"/>
              <a:buFont typeface="Times New Roman"/>
              <a:buChar char="●"/>
            </a:pPr>
            <a:r>
              <a:rPr lang="en" sz="2400">
                <a:solidFill>
                  <a:srgbClr val="24292E"/>
                </a:solidFill>
                <a:highlight>
                  <a:srgbClr val="FFFFFF"/>
                </a:highlight>
                <a:latin typeface="Times New Roman"/>
                <a:ea typeface="Times New Roman"/>
                <a:cs typeface="Times New Roman"/>
                <a:sym typeface="Times New Roman"/>
              </a:rPr>
              <a:t>Prediction the speed of the vehicle.</a:t>
            </a:r>
            <a:endParaRPr sz="2400">
              <a:solidFill>
                <a:srgbClr val="24292E"/>
              </a:solidFill>
              <a:highlight>
                <a:srgbClr val="FFFFFF"/>
              </a:highlight>
              <a:latin typeface="Times New Roman"/>
              <a:ea typeface="Times New Roman"/>
              <a:cs typeface="Times New Roman"/>
              <a:sym typeface="Times New Roman"/>
            </a:endParaRPr>
          </a:p>
          <a:p>
            <a:pPr indent="-381000" lvl="0" marL="457200" rtl="0" algn="l">
              <a:spcBef>
                <a:spcPts val="0"/>
              </a:spcBef>
              <a:spcAft>
                <a:spcPts val="0"/>
              </a:spcAft>
              <a:buClr>
                <a:srgbClr val="24292E"/>
              </a:buClr>
              <a:buSzPts val="2400"/>
              <a:buFont typeface="Times New Roman"/>
              <a:buChar char="●"/>
            </a:pPr>
            <a:r>
              <a:rPr lang="en" sz="2400">
                <a:solidFill>
                  <a:srgbClr val="24292E"/>
                </a:solidFill>
                <a:highlight>
                  <a:srgbClr val="FFFFFF"/>
                </a:highlight>
                <a:latin typeface="Times New Roman"/>
                <a:ea typeface="Times New Roman"/>
                <a:cs typeface="Times New Roman"/>
                <a:sym typeface="Times New Roman"/>
              </a:rPr>
              <a:t>Prediction of approximate vehicle size.</a:t>
            </a:r>
            <a:endParaRPr sz="2400">
              <a:solidFill>
                <a:srgbClr val="24292E"/>
              </a:solidFill>
              <a:highlight>
                <a:srgbClr val="FFFFFF"/>
              </a:highlight>
              <a:latin typeface="Times New Roman"/>
              <a:ea typeface="Times New Roman"/>
              <a:cs typeface="Times New Roman"/>
              <a:sym typeface="Times New Roman"/>
            </a:endParaRPr>
          </a:p>
          <a:p>
            <a:pPr indent="0" lvl="0" marL="0" rtl="0" algn="l">
              <a:spcBef>
                <a:spcPts val="1200"/>
              </a:spcBef>
              <a:spcAft>
                <a:spcPts val="1600"/>
              </a:spcAft>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195225" y="679025"/>
            <a:ext cx="3894600" cy="6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324" name="Google Shape;324;p20"/>
          <p:cNvPicPr preferRelativeResize="0"/>
          <p:nvPr/>
        </p:nvPicPr>
        <p:blipFill rotWithShape="1">
          <a:blip r:embed="rId3">
            <a:alphaModFix/>
          </a:blip>
          <a:srcRect b="30803" l="21443" r="23629" t="41243"/>
          <a:stretch/>
        </p:blipFill>
        <p:spPr>
          <a:xfrm>
            <a:off x="483450" y="1933850"/>
            <a:ext cx="8031000" cy="235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208700" y="403759"/>
            <a:ext cx="7623600" cy="7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Building the Model </a:t>
            </a:r>
            <a:endParaRPr sz="3600">
              <a:latin typeface="Times New Roman"/>
              <a:ea typeface="Times New Roman"/>
              <a:cs typeface="Times New Roman"/>
              <a:sym typeface="Times New Roman"/>
            </a:endParaRPr>
          </a:p>
        </p:txBody>
      </p:sp>
      <p:sp>
        <p:nvSpPr>
          <p:cNvPr id="330" name="Google Shape;330;p21"/>
          <p:cNvSpPr txBox="1"/>
          <p:nvPr>
            <p:ph idx="1" type="body"/>
          </p:nvPr>
        </p:nvSpPr>
        <p:spPr>
          <a:xfrm>
            <a:off x="456600" y="1350500"/>
            <a:ext cx="8375700" cy="3218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Vehicle detection and classification have been developed using Opencv with a custom built </a:t>
            </a:r>
            <a:r>
              <a:rPr lang="en" sz="2000">
                <a:solidFill>
                  <a:srgbClr val="24292E"/>
                </a:solidFill>
                <a:highlight>
                  <a:srgbClr val="FFFFFF"/>
                </a:highlight>
                <a:latin typeface="Times New Roman"/>
                <a:ea typeface="Times New Roman"/>
                <a:cs typeface="Times New Roman"/>
                <a:sym typeface="Times New Roman"/>
              </a:rPr>
              <a:t>haar cascade</a:t>
            </a:r>
            <a:r>
              <a:rPr lang="en" sz="2000">
                <a:solidFill>
                  <a:srgbClr val="24292E"/>
                </a:solidFill>
                <a:highlight>
                  <a:srgbClr val="FFFFFF"/>
                </a:highlight>
                <a:latin typeface="Times New Roman"/>
                <a:ea typeface="Times New Roman"/>
                <a:cs typeface="Times New Roman"/>
                <a:sym typeface="Times New Roman"/>
              </a:rPr>
              <a:t> classifier specifically for vehicles.</a:t>
            </a:r>
            <a:endParaRPr sz="2000">
              <a:solidFill>
                <a:srgbClr val="24292E"/>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Video feed has been captured and processed using OpenCV library.</a:t>
            </a:r>
            <a:endParaRPr sz="2000">
              <a:solidFill>
                <a:srgbClr val="24292E"/>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Vehicle color prediction has been developed using OpenCV via K-Nearest Neighbors Machine Learning Classification Algorithm is Trained Color Histogram Features.</a:t>
            </a:r>
            <a:endParaRPr sz="2000">
              <a:solidFill>
                <a:srgbClr val="24292E"/>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24292E"/>
              </a:buClr>
              <a:buSzPts val="2000"/>
              <a:buFont typeface="Times New Roman"/>
              <a:buChar char="●"/>
            </a:pPr>
            <a:r>
              <a:rPr lang="en" sz="2000">
                <a:solidFill>
                  <a:srgbClr val="24292E"/>
                </a:solidFill>
                <a:highlight>
                  <a:srgbClr val="FFFFFF"/>
                </a:highlight>
                <a:latin typeface="Times New Roman"/>
                <a:ea typeface="Times New Roman"/>
                <a:cs typeface="Times New Roman"/>
                <a:sym typeface="Times New Roman"/>
              </a:rPr>
              <a:t>Tensorflow will be used for training a neural network model for predicting waiting time.</a:t>
            </a:r>
            <a:endParaRPr sz="2000">
              <a:solidFill>
                <a:srgbClr val="24292E"/>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