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tiff" ContentType="image/tiff"/>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5" r:id="rId1"/>
  </p:sldMasterIdLst>
  <p:notesMasterIdLst>
    <p:notesMasterId r:id="rId11"/>
  </p:notesMasterIdLst>
  <p:sldIdLst>
    <p:sldId id="256" r:id="rId2"/>
    <p:sldId id="257" r:id="rId3"/>
    <p:sldId id="258" r:id="rId4"/>
    <p:sldId id="259" r:id="rId5"/>
    <p:sldId id="260" r:id="rId6"/>
    <p:sldId id="261" r:id="rId7"/>
    <p:sldId id="262" r:id="rId8"/>
    <p:sldId id="263" r:id="rId9"/>
    <p:sldId id="265" r:id="rId10"/>
  </p:sldIdLst>
  <p:sldSz cx="9144000" cy="5143500" type="screen16x9"/>
  <p:notesSz cx="6858000" cy="9144000"/>
  <p:embeddedFontLst>
    <p:embeddedFont>
      <p:font typeface="Trebuchet MS" pitchFamily="34" charset="0"/>
      <p:regular r:id="rId12"/>
      <p:bold r:id="rId13"/>
      <p:italic r:id="rId14"/>
      <p:boldItalic r:id="rId15"/>
    </p:embeddedFont>
    <p:embeddedFont>
      <p:font typeface="Georgia" pitchFamily="18" charset="0"/>
      <p:regular r:id="rId16"/>
      <p:bold r:id="rId17"/>
      <p:italic r:id="rId18"/>
      <p:boldItalic r:id="rId19"/>
    </p:embeddedFont>
    <p:embeddedFont>
      <p:font typeface="Roboto" charset="0"/>
      <p:regular r:id="rId20"/>
      <p:bold r:id="rId21"/>
      <p:italic r:id="rId22"/>
      <p:boldItalic r:id="rId23"/>
    </p:embeddedFont>
    <p:embeddedFont>
      <p:font typeface="Wingdings 2" pitchFamily="18" charset="2"/>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3" y="2857501"/>
            <a:ext cx="3733819" cy="6831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1" y="2922758"/>
            <a:ext cx="3733801" cy="14401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1" y="3086375"/>
            <a:ext cx="3733801" cy="6858"/>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3123302"/>
            <a:ext cx="1965960" cy="13716"/>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3149679"/>
            <a:ext cx="1965960" cy="6858"/>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2971800"/>
            <a:ext cx="3063240" cy="2057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3045737"/>
            <a:ext cx="160020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2737246"/>
            <a:ext cx="9144000" cy="18312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 y="2756646"/>
            <a:ext cx="9144001" cy="10550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2732318"/>
            <a:ext cx="2729950" cy="186324"/>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2776275"/>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801416"/>
            <a:ext cx="8458200" cy="1102519"/>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2924953"/>
            <a:ext cx="4953000" cy="131445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3154680"/>
            <a:ext cx="960120" cy="342900"/>
          </a:xfrm>
        </p:spPr>
        <p:txBody>
          <a:bodyPr/>
          <a:lstStyle/>
          <a:p>
            <a:fld id="{C699CB88-5E1A-4FAC-892A-60949ACB1F6F}" type="datetimeFigureOut">
              <a:rPr lang="en-US" smtClean="0"/>
              <a:pPr/>
              <a:t>6/1/2018</a:t>
            </a:fld>
            <a:endParaRPr lang="en-US"/>
          </a:p>
        </p:txBody>
      </p:sp>
      <p:sp>
        <p:nvSpPr>
          <p:cNvPr id="17" name="Footer Placeholder 16"/>
          <p:cNvSpPr>
            <a:spLocks noGrp="1"/>
          </p:cNvSpPr>
          <p:nvPr>
            <p:ph type="ftr" sz="quarter" idx="11"/>
          </p:nvPr>
        </p:nvSpPr>
        <p:spPr>
          <a:xfrm>
            <a:off x="5410200" y="3153966"/>
            <a:ext cx="1295400" cy="342900"/>
          </a:xfrm>
        </p:spPr>
        <p:txBody>
          <a:bodyPr/>
          <a:lstStyle/>
          <a:p>
            <a:endParaRPr kumimoji="0" lang="en-US"/>
          </a:p>
        </p:txBody>
      </p:sp>
      <p:sp>
        <p:nvSpPr>
          <p:cNvPr id="29" name="Slide Number Placeholder 28"/>
          <p:cNvSpPr>
            <a:spLocks noGrp="1"/>
          </p:cNvSpPr>
          <p:nvPr>
            <p:ph type="sldNum" sz="quarter" idx="12"/>
          </p:nvPr>
        </p:nvSpPr>
        <p:spPr>
          <a:xfrm>
            <a:off x="8320088" y="852"/>
            <a:ext cx="747712" cy="274320"/>
          </a:xfrm>
        </p:spPr>
        <p:txBody>
          <a:bodyPr/>
          <a:lstStyle>
            <a:lvl1pPr algn="r">
              <a:defRPr sz="1800">
                <a:solidFill>
                  <a:schemeClr val="bg1"/>
                </a:solidFill>
              </a:defRPr>
            </a:lvl1p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99CB88-5E1A-4FAC-892A-60949ACB1F6F}" type="datetimeFigureOut">
              <a:rPr lang="en-US" smtClean="0"/>
              <a:pPr/>
              <a:t>6/1/2018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857250"/>
            <a:ext cx="1905000" cy="41148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857250"/>
            <a:ext cx="6248400" cy="41148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99CB88-5E1A-4FAC-892A-60949ACB1F6F}" type="datetimeFigureOut">
              <a:rPr lang="en-US" smtClean="0"/>
              <a:pPr/>
              <a:t>6/1/2018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Shape 1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1" name="Shape 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7" name="Shape 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Shape 28"/>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Shape 29"/>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Shape 3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
        <p:cNvGrpSpPr/>
        <p:nvPr/>
      </p:nvGrpSpPr>
      <p:grpSpPr>
        <a:xfrm>
          <a:off x="0" y="0"/>
          <a:ext cx="0" cy="0"/>
          <a:chOff x="0" y="0"/>
          <a:chExt cx="0" cy="0"/>
        </a:xfrm>
      </p:grpSpPr>
      <p:sp>
        <p:nvSpPr>
          <p:cNvPr id="39" name="Shape 39"/>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Shape 59"/>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Shape 6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8" name="Shape 4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Shape 4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Shape 5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99CB88-5E1A-4FAC-892A-60949ACB1F6F}" type="datetimeFigureOut">
              <a:rPr lang="en-US" smtClean="0"/>
              <a:pPr/>
              <a:t>6/1/2018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485901"/>
            <a:ext cx="7772400" cy="1021556"/>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25316"/>
            <a:ext cx="7772400" cy="1132284"/>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699CB88-5E1A-4FAC-892A-60949ACB1F6F}" type="datetimeFigureOut">
              <a:rPr lang="en-US" smtClean="0"/>
              <a:pPr/>
              <a:t>6/1/2018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87069"/>
            <a:ext cx="4038600" cy="3394472"/>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87069"/>
            <a:ext cx="4038600" cy="3394472"/>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699CB88-5E1A-4FAC-892A-60949ACB1F6F}" type="datetimeFigureOut">
              <a:rPr lang="en-US" smtClean="0"/>
              <a:pPr/>
              <a:t>6/1/2018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857250"/>
            <a:ext cx="8382000" cy="802386"/>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83728"/>
            <a:ext cx="4041648" cy="3429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6" y="1683728"/>
            <a:ext cx="4041775" cy="3429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031389"/>
            <a:ext cx="4041648" cy="291465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5" y="2031389"/>
            <a:ext cx="4041775" cy="291465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C699CB88-5E1A-4FAC-892A-60949ACB1F6F}" type="datetimeFigureOut">
              <a:rPr lang="en-US" smtClean="0"/>
              <a:pPr/>
              <a:t>6/1/2018</a:t>
            </a:fld>
            <a:endParaRPr lang="en-US"/>
          </a:p>
        </p:txBody>
      </p:sp>
      <p:sp>
        <p:nvSpPr>
          <p:cNvPr id="27" name="Slide Number Placeholder 26"/>
          <p:cNvSpPr>
            <a:spLocks noGrp="1"/>
          </p:cNvSpPr>
          <p:nvPr>
            <p:ph type="sldNum" sz="quarter" idx="11"/>
          </p:nvPr>
        </p:nvSpPr>
        <p:spPr/>
        <p:txBody>
          <a:bodyPr rtlCol="0"/>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
        <p:nvSpPr>
          <p:cNvPr id="28" name="Footer Placeholder 27"/>
          <p:cNvSpPr>
            <a:spLocks noGrp="1"/>
          </p:cNvSpPr>
          <p:nvPr>
            <p:ph type="ftr" sz="quarter" idx="12"/>
          </p:nvPr>
        </p:nvSpPr>
        <p:spPr/>
        <p:txBody>
          <a:bodyPr rtlCol="0"/>
          <a:lstStyle/>
          <a:p>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50"/>
            <a:ext cx="8229600" cy="802386"/>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459486"/>
            <a:ext cx="957264" cy="342900"/>
          </a:xfrm>
        </p:spPr>
        <p:txBody>
          <a:bodyPr/>
          <a:lstStyle/>
          <a:p>
            <a:fld id="{C699CB88-5E1A-4FAC-892A-60949ACB1F6F}" type="datetimeFigureOut">
              <a:rPr lang="en-US" smtClean="0"/>
              <a:pPr/>
              <a:t>6/1/2018</a:t>
            </a:fld>
            <a:endParaRPr lang="en-US"/>
          </a:p>
        </p:txBody>
      </p:sp>
      <p:sp>
        <p:nvSpPr>
          <p:cNvPr id="4" name="Footer Placeholder 3"/>
          <p:cNvSpPr>
            <a:spLocks noGrp="1"/>
          </p:cNvSpPr>
          <p:nvPr>
            <p:ph type="ftr" sz="quarter" idx="11"/>
          </p:nvPr>
        </p:nvSpPr>
        <p:spPr>
          <a:xfrm>
            <a:off x="5257800" y="459486"/>
            <a:ext cx="1325880" cy="342900"/>
          </a:xfrm>
        </p:spPr>
        <p:txBody>
          <a:bodyPr/>
          <a:lstStyle/>
          <a:p>
            <a:endParaRPr kumimoji="0" lang="en-US"/>
          </a:p>
        </p:txBody>
      </p:sp>
      <p:sp>
        <p:nvSpPr>
          <p:cNvPr id="5" name="Slide Number Placeholder 4"/>
          <p:cNvSpPr>
            <a:spLocks noGrp="1"/>
          </p:cNvSpPr>
          <p:nvPr>
            <p:ph type="sldNum" sz="quarter" idx="12"/>
          </p:nvPr>
        </p:nvSpPr>
        <p:spPr>
          <a:xfrm>
            <a:off x="8174736" y="1704"/>
            <a:ext cx="762000" cy="274320"/>
          </a:xfrm>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9CB88-5E1A-4FAC-892A-60949ACB1F6F}" type="datetimeFigureOut">
              <a:rPr lang="en-US" smtClean="0"/>
              <a:pPr/>
              <a:t>6/1/2018</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826478"/>
            <a:ext cx="3383280" cy="658368"/>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1508045"/>
            <a:ext cx="3383280" cy="346329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582215"/>
            <a:ext cx="5102352" cy="438912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699CB88-5E1A-4FAC-892A-60949ACB1F6F}" type="datetimeFigureOut">
              <a:rPr lang="en-US" smtClean="0"/>
              <a:pPr/>
              <a:t>6/1/2018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5" y="831870"/>
            <a:ext cx="586803" cy="3511228"/>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857250"/>
            <a:ext cx="4572000" cy="3429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2455731"/>
            <a:ext cx="2590800" cy="1887367"/>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699CB88-5E1A-4FAC-892A-60949ACB1F6F}" type="datetimeFigureOut">
              <a:rPr lang="en-US" smtClean="0"/>
              <a:pPr/>
              <a:t>6/1/2018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275114"/>
            <a:ext cx="9144000" cy="6330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0"/>
            <a:ext cx="9144000" cy="232997"/>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 y="231207"/>
            <a:ext cx="9144001" cy="6858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3" y="270185"/>
            <a:ext cx="3733819" cy="6831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1" y="330085"/>
            <a:ext cx="3733801" cy="135026"/>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373128"/>
            <a:ext cx="3063240" cy="2057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441707"/>
            <a:ext cx="160020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1501"/>
            <a:ext cx="57626" cy="466344"/>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1501"/>
            <a:ext cx="27432" cy="466344"/>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1501"/>
            <a:ext cx="9144" cy="466344"/>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1501"/>
            <a:ext cx="27432" cy="466344"/>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285"/>
            <a:ext cx="54864" cy="438912"/>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285"/>
            <a:ext cx="9144" cy="438912"/>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857250"/>
            <a:ext cx="8229600" cy="8001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87068"/>
            <a:ext cx="8229600" cy="3243834"/>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459486"/>
            <a:ext cx="957264" cy="342900"/>
          </a:xfrm>
          <a:prstGeom prst="rect">
            <a:avLst/>
          </a:prstGeom>
        </p:spPr>
        <p:txBody>
          <a:bodyPr vert="horz"/>
          <a:lstStyle>
            <a:lvl1pPr algn="l" eaLnBrk="1" latinLnBrk="0" hangingPunct="1">
              <a:defRPr kumimoji="0" sz="800">
                <a:solidFill>
                  <a:schemeClr val="accent2"/>
                </a:solidFill>
              </a:defRPr>
            </a:lvl1pPr>
          </a:lstStyle>
          <a:p>
            <a:fld id="{C699CB88-5E1A-4FAC-892A-60949ACB1F6F}" type="datetimeFigureOut">
              <a:rPr lang="en-US" smtClean="0"/>
              <a:pPr/>
              <a:t>6/1/2018</a:t>
            </a:fld>
            <a:endParaRPr lang="en-US"/>
          </a:p>
        </p:txBody>
      </p:sp>
      <p:sp>
        <p:nvSpPr>
          <p:cNvPr id="3" name="Footer Placeholder 2"/>
          <p:cNvSpPr>
            <a:spLocks noGrp="1"/>
          </p:cNvSpPr>
          <p:nvPr>
            <p:ph type="ftr" sz="quarter" idx="3"/>
          </p:nvPr>
        </p:nvSpPr>
        <p:spPr>
          <a:xfrm>
            <a:off x="5257800" y="459486"/>
            <a:ext cx="1325880" cy="342900"/>
          </a:xfrm>
          <a:prstGeom prst="rect">
            <a:avLst/>
          </a:prstGeom>
        </p:spPr>
        <p:txBody>
          <a:bodyPr vert="horz"/>
          <a:lstStyle>
            <a:lvl1pPr algn="r" eaLnBrk="1" latinLnBrk="0" hangingPunct="1">
              <a:defRPr kumimoji="0" sz="800">
                <a:solidFill>
                  <a:schemeClr val="accent2"/>
                </a:solidFill>
              </a:defRPr>
            </a:lvl1pPr>
          </a:lstStyle>
          <a:p>
            <a:endParaRPr kumimoji="0" lang="en-US"/>
          </a:p>
        </p:txBody>
      </p:sp>
      <p:sp>
        <p:nvSpPr>
          <p:cNvPr id="23" name="Slide Number Placeholder 22"/>
          <p:cNvSpPr>
            <a:spLocks noGrp="1"/>
          </p:cNvSpPr>
          <p:nvPr>
            <p:ph type="sldNum" sz="quarter" idx="4"/>
          </p:nvPr>
        </p:nvSpPr>
        <p:spPr>
          <a:xfrm>
            <a:off x="8174736" y="1704"/>
            <a:ext cx="762000" cy="274320"/>
          </a:xfrm>
          <a:prstGeom prst="rect">
            <a:avLst/>
          </a:prstGeom>
        </p:spPr>
        <p:txBody>
          <a:bodyPr vert="horz" anchor="b"/>
          <a:lstStyle>
            <a:lvl1pPr algn="r" eaLnBrk="1" latinLnBrk="0" hangingPunct="1">
              <a:defRPr kumimoji="0" sz="1800">
                <a:solidFill>
                  <a:srgbClr val="FFFFFF"/>
                </a:solidFill>
              </a:defRPr>
            </a:lvl1p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325175" y="1221825"/>
            <a:ext cx="8287500" cy="15309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b="1"/>
              <a:t>Pressure Drop in Parallel Plates Heat Exchanger</a:t>
            </a:r>
            <a:endParaRPr b="1"/>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01825" y="232625"/>
            <a:ext cx="8222100" cy="1012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u="sng"/>
              <a:t>Introduction</a:t>
            </a:r>
            <a:endParaRPr u="sng"/>
          </a:p>
        </p:txBody>
      </p:sp>
      <p:sp>
        <p:nvSpPr>
          <p:cNvPr id="73" name="Shape 73"/>
          <p:cNvSpPr txBox="1"/>
          <p:nvPr/>
        </p:nvSpPr>
        <p:spPr>
          <a:xfrm>
            <a:off x="384275" y="1418900"/>
            <a:ext cx="8474100" cy="3399300"/>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sz="1800"/>
              <a:t>It is essential to calculate pressure drop in a heat exchanger as it helps us in knowing the amount of power required to blow the fluid across the heat exchanger.</a:t>
            </a:r>
            <a:endParaRPr sz="1800"/>
          </a:p>
          <a:p>
            <a:pPr marL="457200" lvl="0" indent="-342900" algn="just" rtl="0">
              <a:spcBef>
                <a:spcPts val="0"/>
              </a:spcBef>
              <a:spcAft>
                <a:spcPts val="0"/>
              </a:spcAft>
              <a:buSzPts val="1800"/>
              <a:buChar char="●"/>
            </a:pPr>
            <a:r>
              <a:rPr lang="en" sz="1800"/>
              <a:t>Accordingly, we can plan what power of fan we require to blow the air in our case and whether our design of heat exchanger is feasible of not. Our design will be not feasible if the pressure drop is too large and our fan is unable to overcome the pressure drop.</a:t>
            </a:r>
            <a:endParaRPr sz="1800"/>
          </a:p>
          <a:p>
            <a:pPr marL="457200" lvl="0" indent="-342900" algn="just" rtl="0">
              <a:spcBef>
                <a:spcPts val="0"/>
              </a:spcBef>
              <a:spcAft>
                <a:spcPts val="0"/>
              </a:spcAft>
              <a:buSzPts val="1800"/>
              <a:buChar char="●"/>
            </a:pPr>
            <a:r>
              <a:rPr lang="en" sz="1800"/>
              <a:t>Pressure drop in the heat exchanger can be because of many reasons such as due to friction, gravity, fluid acceleration etc.</a:t>
            </a:r>
            <a:endParaRPr sz="1800"/>
          </a:p>
          <a:p>
            <a:pPr marL="457200" lvl="0" indent="-342900" algn="just">
              <a:spcBef>
                <a:spcPts val="0"/>
              </a:spcBef>
              <a:spcAft>
                <a:spcPts val="0"/>
              </a:spcAft>
              <a:buSzPts val="1800"/>
              <a:buChar char="●"/>
            </a:pPr>
            <a:r>
              <a:rPr lang="en" sz="1800"/>
              <a:t>In our case, the major cause of pressure drop is friction. Since our heat exchanger is horizontal and the fluid is not accelerating, we can safely neglect the pressure drop due to the other factors.</a:t>
            </a:r>
            <a:endParaRPr sz="18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b="1" u="sng"/>
              <a:t>Objective</a:t>
            </a:r>
            <a:endParaRPr b="1" u="sng"/>
          </a:p>
        </p:txBody>
      </p:sp>
      <p:sp>
        <p:nvSpPr>
          <p:cNvPr id="79" name="Shape 79"/>
          <p:cNvSpPr txBox="1">
            <a:spLocks noGrp="1"/>
          </p:cNvSpPr>
          <p:nvPr>
            <p:ph type="body" idx="1"/>
          </p:nvPr>
        </p:nvSpPr>
        <p:spPr>
          <a:xfrm>
            <a:off x="471900" y="1919075"/>
            <a:ext cx="8232088" cy="2756053"/>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sz="2400" dirty="0"/>
              <a:t>As the pressure drop is very important to consider, our aim is to calculate its value using the dimensional parameters of the parallel plates heat exchanger.</a:t>
            </a:r>
            <a:endParaRPr sz="2400" dirty="0"/>
          </a:p>
          <a:p>
            <a:pPr marL="457200" lvl="0" indent="-342900" algn="just">
              <a:spcBef>
                <a:spcPts val="0"/>
              </a:spcBef>
              <a:spcAft>
                <a:spcPts val="0"/>
              </a:spcAft>
              <a:buSzPts val="1800"/>
              <a:buChar char="●"/>
            </a:pPr>
            <a:r>
              <a:rPr lang="en" sz="2400" dirty="0"/>
              <a:t>The dimensional parameters of the heat exchanger includes its length(along the flow of the fluid), width, spacing between the plates and number of plates.</a:t>
            </a:r>
            <a:endParaRPr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b="1" u="sng"/>
              <a:t>Dimensional Parameters</a:t>
            </a:r>
            <a:endParaRPr b="1" u="sng"/>
          </a:p>
        </p:txBody>
      </p:sp>
      <p:pic>
        <p:nvPicPr>
          <p:cNvPr id="3" name="Picture 4" descr="C:\Users\IITP\Desktop\plate heat exchanger\Plate heat exchanger with precooling.t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00055" y="1787548"/>
            <a:ext cx="4974202" cy="282747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226070" y="357800"/>
            <a:ext cx="8602500" cy="953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b="1" u="sng">
                <a:solidFill>
                  <a:srgbClr val="00FF00"/>
                </a:solidFill>
              </a:rPr>
              <a:t>Calculation of Pressure Drop</a:t>
            </a:r>
            <a:endParaRPr b="1" u="sng">
              <a:solidFill>
                <a:srgbClr val="00FF00"/>
              </a:solidFill>
            </a:endParaRPr>
          </a:p>
        </p:txBody>
      </p:sp>
      <p:sp>
        <p:nvSpPr>
          <p:cNvPr id="91" name="Shape 91"/>
          <p:cNvSpPr txBox="1">
            <a:spLocks noGrp="1"/>
          </p:cNvSpPr>
          <p:nvPr>
            <p:ph type="body" idx="1"/>
          </p:nvPr>
        </p:nvSpPr>
        <p:spPr>
          <a:xfrm>
            <a:off x="226075" y="1465800"/>
            <a:ext cx="8553300" cy="31635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000000"/>
              </a:buClr>
              <a:buSzPts val="1800"/>
              <a:buAutoNum type="arabicPeriod"/>
            </a:pPr>
            <a:r>
              <a:rPr lang="en" sz="2400" dirty="0">
                <a:solidFill>
                  <a:srgbClr val="000000"/>
                </a:solidFill>
              </a:rPr>
              <a:t>First, we calculate the </a:t>
            </a:r>
            <a:r>
              <a:rPr lang="en" sz="2400" i="1" dirty="0">
                <a:solidFill>
                  <a:srgbClr val="000000"/>
                </a:solidFill>
              </a:rPr>
              <a:t>velocity</a:t>
            </a:r>
            <a:r>
              <a:rPr lang="en" sz="2400" dirty="0">
                <a:solidFill>
                  <a:srgbClr val="000000"/>
                </a:solidFill>
              </a:rPr>
              <a:t> of the air flowing through heat exchanger using its mass flow rate, density and dimensional parameters of the heat exchanger.</a:t>
            </a:r>
            <a:endParaRPr sz="2400" dirty="0">
              <a:solidFill>
                <a:srgbClr val="000000"/>
              </a:solidFill>
            </a:endParaRPr>
          </a:p>
          <a:p>
            <a:pPr marL="457200" lvl="0" indent="-342900" rtl="0">
              <a:spcBef>
                <a:spcPts val="0"/>
              </a:spcBef>
              <a:spcAft>
                <a:spcPts val="0"/>
              </a:spcAft>
              <a:buClr>
                <a:srgbClr val="000000"/>
              </a:buClr>
              <a:buSzPts val="1800"/>
              <a:buAutoNum type="arabicPeriod"/>
            </a:pPr>
            <a:r>
              <a:rPr lang="en" sz="2400" dirty="0">
                <a:solidFill>
                  <a:srgbClr val="000000"/>
                </a:solidFill>
              </a:rPr>
              <a:t>Next, we calculate the </a:t>
            </a:r>
            <a:r>
              <a:rPr lang="en" sz="2400" i="1" dirty="0">
                <a:solidFill>
                  <a:srgbClr val="000000"/>
                </a:solidFill>
              </a:rPr>
              <a:t>dynamic viscosity</a:t>
            </a:r>
            <a:r>
              <a:rPr lang="en" sz="2400" dirty="0">
                <a:solidFill>
                  <a:srgbClr val="000000"/>
                </a:solidFill>
              </a:rPr>
              <a:t> of the air flowing.</a:t>
            </a:r>
            <a:endParaRPr sz="2400" dirty="0">
              <a:solidFill>
                <a:srgbClr val="000000"/>
              </a:solidFill>
            </a:endParaRPr>
          </a:p>
          <a:p>
            <a:pPr marL="457200" lvl="0" indent="-342900" rtl="0">
              <a:spcBef>
                <a:spcPts val="0"/>
              </a:spcBef>
              <a:spcAft>
                <a:spcPts val="0"/>
              </a:spcAft>
              <a:buClr>
                <a:srgbClr val="000000"/>
              </a:buClr>
              <a:buSzPts val="1800"/>
              <a:buAutoNum type="arabicPeriod"/>
            </a:pPr>
            <a:r>
              <a:rPr lang="en" sz="2400" dirty="0">
                <a:solidFill>
                  <a:srgbClr val="000000"/>
                </a:solidFill>
              </a:rPr>
              <a:t>We calculate the </a:t>
            </a:r>
            <a:r>
              <a:rPr lang="en" sz="2400" i="1" dirty="0">
                <a:solidFill>
                  <a:srgbClr val="000000"/>
                </a:solidFill>
              </a:rPr>
              <a:t>reynold’s number </a:t>
            </a:r>
            <a:r>
              <a:rPr lang="en" sz="2400" dirty="0">
                <a:solidFill>
                  <a:srgbClr val="000000"/>
                </a:solidFill>
              </a:rPr>
              <a:t>of the air.</a:t>
            </a:r>
            <a:endParaRPr sz="2400" dirty="0">
              <a:solidFill>
                <a:srgbClr val="000000"/>
              </a:solidFill>
            </a:endParaRPr>
          </a:p>
          <a:p>
            <a:pPr marL="457200" lvl="0" indent="-342900" rtl="0">
              <a:spcBef>
                <a:spcPts val="0"/>
              </a:spcBef>
              <a:spcAft>
                <a:spcPts val="0"/>
              </a:spcAft>
              <a:buClr>
                <a:srgbClr val="000000"/>
              </a:buClr>
              <a:buSzPts val="1800"/>
              <a:buAutoNum type="arabicPeriod"/>
            </a:pPr>
            <a:r>
              <a:rPr lang="en" sz="2400" dirty="0">
                <a:solidFill>
                  <a:srgbClr val="000000"/>
                </a:solidFill>
              </a:rPr>
              <a:t>Further, we apply </a:t>
            </a:r>
            <a:r>
              <a:rPr lang="en" sz="2400" b="1" dirty="0" smtClean="0">
                <a:solidFill>
                  <a:srgbClr val="000000"/>
                </a:solidFill>
              </a:rPr>
              <a:t>Blasius Correlation </a:t>
            </a:r>
            <a:r>
              <a:rPr lang="en" sz="2400" dirty="0" smtClean="0">
                <a:solidFill>
                  <a:srgbClr val="000000"/>
                </a:solidFill>
              </a:rPr>
              <a:t>to </a:t>
            </a:r>
            <a:r>
              <a:rPr lang="en" sz="2400" dirty="0">
                <a:solidFill>
                  <a:srgbClr val="000000"/>
                </a:solidFill>
              </a:rPr>
              <a:t>calculate the </a:t>
            </a:r>
            <a:r>
              <a:rPr lang="en" sz="2400" i="1" dirty="0">
                <a:solidFill>
                  <a:srgbClr val="000000"/>
                </a:solidFill>
              </a:rPr>
              <a:t>Darcy friction factor</a:t>
            </a:r>
            <a:r>
              <a:rPr lang="en" sz="2400" dirty="0">
                <a:solidFill>
                  <a:srgbClr val="000000"/>
                </a:solidFill>
              </a:rPr>
              <a:t>, f.</a:t>
            </a:r>
            <a:endParaRPr sz="2400" dirty="0">
              <a:solidFill>
                <a:srgbClr val="000000"/>
              </a:solidFill>
            </a:endParaRPr>
          </a:p>
          <a:p>
            <a:pPr marL="457200" lvl="0" indent="-342900">
              <a:spcBef>
                <a:spcPts val="0"/>
              </a:spcBef>
              <a:spcAft>
                <a:spcPts val="0"/>
              </a:spcAft>
              <a:buClr>
                <a:srgbClr val="000000"/>
              </a:buClr>
              <a:buSzPts val="1800"/>
              <a:buAutoNum type="arabicPeriod"/>
            </a:pPr>
            <a:r>
              <a:rPr lang="en" sz="2400" dirty="0">
                <a:solidFill>
                  <a:srgbClr val="000000"/>
                </a:solidFill>
              </a:rPr>
              <a:t>Finally, we apply </a:t>
            </a:r>
            <a:r>
              <a:rPr lang="en" sz="2400" b="1" dirty="0">
                <a:solidFill>
                  <a:srgbClr val="000000"/>
                </a:solidFill>
              </a:rPr>
              <a:t>Darcy-Weisbach </a:t>
            </a:r>
            <a:r>
              <a:rPr lang="en" sz="2400" dirty="0">
                <a:solidFill>
                  <a:srgbClr val="000000"/>
                </a:solidFill>
              </a:rPr>
              <a:t>equation to calculate the </a:t>
            </a:r>
            <a:r>
              <a:rPr lang="en" sz="2400" i="1" dirty="0">
                <a:solidFill>
                  <a:srgbClr val="000000"/>
                </a:solidFill>
              </a:rPr>
              <a:t>pressure drop</a:t>
            </a:r>
            <a:r>
              <a:rPr lang="en" sz="2400" dirty="0">
                <a:solidFill>
                  <a:srgbClr val="000000"/>
                </a:solidFill>
              </a:rPr>
              <a:t> in the heat exchanger.</a:t>
            </a:r>
            <a:endParaRPr sz="2400" dirty="0">
              <a:solidFill>
                <a:srgbClr val="00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200" b="1" u="sng" dirty="0">
                <a:solidFill>
                  <a:srgbClr val="00FF00"/>
                </a:solidFill>
              </a:rPr>
              <a:t>Mathematical Model</a:t>
            </a:r>
            <a:endParaRPr sz="3200" b="1" u="sng" dirty="0">
              <a:solidFill>
                <a:srgbClr val="00FF00"/>
              </a:solidFill>
            </a:endParaRPr>
          </a:p>
        </p:txBody>
      </p:sp>
      <p:sp>
        <p:nvSpPr>
          <p:cNvPr id="97" name="Shape 97"/>
          <p:cNvSpPr txBox="1">
            <a:spLocks noGrp="1"/>
          </p:cNvSpPr>
          <p:nvPr>
            <p:ph type="body" idx="1"/>
          </p:nvPr>
        </p:nvSpPr>
        <p:spPr>
          <a:xfrm>
            <a:off x="458150" y="1657817"/>
            <a:ext cx="8222100" cy="3224425"/>
          </a:xfrm>
          <a:prstGeom prst="rect">
            <a:avLst/>
          </a:prstGeom>
        </p:spPr>
        <p:txBody>
          <a:bodyPr spcFirstLastPara="1" wrap="square" lIns="91425" tIns="91425" rIns="91425" bIns="91425" anchor="t" anchorCtr="0">
            <a:noAutofit/>
          </a:bodyPr>
          <a:lstStyle/>
          <a:p>
            <a:pPr lvl="0" algn="just">
              <a:spcBef>
                <a:spcPts val="1600"/>
              </a:spcBef>
              <a:buAutoNum type="arabicPeriod"/>
            </a:pPr>
            <a:r>
              <a:rPr lang="en" sz="1800" dirty="0" smtClean="0"/>
              <a:t>Calculation </a:t>
            </a:r>
            <a:r>
              <a:rPr lang="en" sz="1800" dirty="0"/>
              <a:t>of Velocity: V = ṁ/(ρ*N*h*W</a:t>
            </a:r>
            <a:r>
              <a:rPr lang="en" sz="1800" dirty="0" smtClean="0"/>
              <a:t>), where N is number of plates </a:t>
            </a:r>
            <a:r>
              <a:rPr lang="en" sz="1800" dirty="0" smtClean="0"/>
              <a:t>and </a:t>
            </a:r>
            <a:r>
              <a:rPr lang="en" sz="1800" dirty="0" smtClean="0"/>
              <a:t>ρ is density of air.</a:t>
            </a:r>
            <a:endParaRPr sz="1800" dirty="0"/>
          </a:p>
          <a:p>
            <a:pPr marL="457200" lvl="0" indent="-342900" algn="just" rtl="0">
              <a:spcBef>
                <a:spcPts val="0"/>
              </a:spcBef>
              <a:spcAft>
                <a:spcPts val="0"/>
              </a:spcAft>
              <a:buSzPts val="1800"/>
              <a:buAutoNum type="arabicPeriod"/>
            </a:pPr>
            <a:r>
              <a:rPr lang="en" sz="1800" dirty="0"/>
              <a:t>Calculation of Dynamic Viscosity: </a:t>
            </a:r>
            <a:endParaRPr sz="1800" dirty="0"/>
          </a:p>
          <a:p>
            <a:pPr marL="0" lvl="0" indent="0" algn="just" rtl="0">
              <a:spcBef>
                <a:spcPts val="1600"/>
              </a:spcBef>
              <a:spcAft>
                <a:spcPts val="0"/>
              </a:spcAft>
              <a:buNone/>
            </a:pPr>
            <a:r>
              <a:rPr lang="en" sz="1800" dirty="0"/>
              <a:t>			</a:t>
            </a:r>
            <a:r>
              <a:rPr lang="en" sz="1800" dirty="0" smtClean="0"/>
              <a:t>(</a:t>
            </a:r>
            <a:r>
              <a:rPr lang="en" sz="1800" dirty="0"/>
              <a:t>Sutherland Equation)</a:t>
            </a:r>
            <a:endParaRPr sz="1800" dirty="0"/>
          </a:p>
          <a:p>
            <a:pPr marL="0" lvl="0" indent="457200" algn="just" rtl="0">
              <a:spcBef>
                <a:spcPts val="1600"/>
              </a:spcBef>
              <a:spcAft>
                <a:spcPts val="0"/>
              </a:spcAft>
              <a:buNone/>
            </a:pPr>
            <a:r>
              <a:rPr lang="en" sz="1800" dirty="0" smtClean="0"/>
              <a:t>where T is temperature of air, b </a:t>
            </a:r>
            <a:r>
              <a:rPr lang="en" sz="1800" dirty="0"/>
              <a:t>and S are constants whose values are </a:t>
            </a:r>
            <a:endParaRPr sz="1800" dirty="0"/>
          </a:p>
          <a:p>
            <a:pPr marL="0" lvl="0" indent="0" algn="just" rtl="0">
              <a:spcBef>
                <a:spcPts val="1600"/>
              </a:spcBef>
              <a:spcAft>
                <a:spcPts val="0"/>
              </a:spcAft>
              <a:buNone/>
            </a:pPr>
            <a:r>
              <a:rPr lang="en" sz="2000" dirty="0"/>
              <a:t>	</a:t>
            </a:r>
            <a:r>
              <a:rPr lang="en" sz="2000" dirty="0" smtClean="0"/>
              <a:t>                                   and </a:t>
            </a:r>
            <a:r>
              <a:rPr lang="en" sz="2000" dirty="0"/>
              <a:t>		</a:t>
            </a:r>
            <a:r>
              <a:rPr lang="en" sz="2000" dirty="0" smtClean="0"/>
              <a:t>    .</a:t>
            </a:r>
            <a:endParaRPr sz="2000" dirty="0"/>
          </a:p>
          <a:p>
            <a:pPr marL="0" lvl="0" indent="0" algn="just" rtl="0">
              <a:spcBef>
                <a:spcPts val="1600"/>
              </a:spcBef>
              <a:spcAft>
                <a:spcPts val="1600"/>
              </a:spcAft>
              <a:buNone/>
            </a:pPr>
            <a:r>
              <a:rPr lang="en" sz="2000" dirty="0" smtClean="0"/>
              <a:t>3.     Calculation </a:t>
            </a:r>
            <a:r>
              <a:rPr lang="en" sz="2000" dirty="0"/>
              <a:t>of Reynolds Number: </a:t>
            </a:r>
            <a:endParaRPr sz="2000" dirty="0"/>
          </a:p>
        </p:txBody>
      </p:sp>
      <p:pic>
        <p:nvPicPr>
          <p:cNvPr id="98" name="Shape 98" descr="$\displaystyle \mu = {{b T^{3/2}} \over {T+S}}$"/>
          <p:cNvPicPr preferRelativeResize="0"/>
          <p:nvPr/>
        </p:nvPicPr>
        <p:blipFill>
          <a:blip r:embed="rId3">
            <a:alphaModFix/>
          </a:blip>
          <a:stretch>
            <a:fillRect/>
          </a:stretch>
        </p:blipFill>
        <p:spPr>
          <a:xfrm>
            <a:off x="1868837" y="2750504"/>
            <a:ext cx="1193800" cy="863600"/>
          </a:xfrm>
          <a:prstGeom prst="rect">
            <a:avLst/>
          </a:prstGeom>
          <a:noFill/>
          <a:ln>
            <a:noFill/>
          </a:ln>
        </p:spPr>
      </p:pic>
      <p:pic>
        <p:nvPicPr>
          <p:cNvPr id="99" name="Shape 99" descr="$ b = 1.458\times 10^{-6}{{kg} \over {m\cdot s\cdot&#10;K^{1/2}}}$"/>
          <p:cNvPicPr preferRelativeResize="0"/>
          <p:nvPr/>
        </p:nvPicPr>
        <p:blipFill>
          <a:blip r:embed="rId4">
            <a:alphaModFix/>
          </a:blip>
          <a:stretch>
            <a:fillRect/>
          </a:stretch>
        </p:blipFill>
        <p:spPr>
          <a:xfrm>
            <a:off x="1035994" y="3823761"/>
            <a:ext cx="2552700" cy="546100"/>
          </a:xfrm>
          <a:prstGeom prst="rect">
            <a:avLst/>
          </a:prstGeom>
          <a:noFill/>
          <a:ln>
            <a:noFill/>
          </a:ln>
        </p:spPr>
      </p:pic>
      <p:pic>
        <p:nvPicPr>
          <p:cNvPr id="100" name="Shape 100" descr="$ S = 110.4 K$"/>
          <p:cNvPicPr preferRelativeResize="0"/>
          <p:nvPr/>
        </p:nvPicPr>
        <p:blipFill>
          <a:blip r:embed="rId5">
            <a:alphaModFix/>
          </a:blip>
          <a:stretch>
            <a:fillRect/>
          </a:stretch>
        </p:blipFill>
        <p:spPr>
          <a:xfrm>
            <a:off x="4073673" y="3964426"/>
            <a:ext cx="1295400" cy="203200"/>
          </a:xfrm>
          <a:prstGeom prst="rect">
            <a:avLst/>
          </a:prstGeom>
          <a:noFill/>
          <a:ln>
            <a:noFill/>
          </a:ln>
        </p:spPr>
      </p:pic>
      <p:pic>
        <p:nvPicPr>
          <p:cNvPr id="101" name="Shape 101"/>
          <p:cNvPicPr preferRelativeResize="0"/>
          <p:nvPr/>
        </p:nvPicPr>
        <p:blipFill>
          <a:blip r:embed="rId6">
            <a:alphaModFix/>
          </a:blip>
          <a:stretch>
            <a:fillRect/>
          </a:stretch>
        </p:blipFill>
        <p:spPr>
          <a:xfrm>
            <a:off x="5080764" y="4416544"/>
            <a:ext cx="1130300" cy="5207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Shape 107"/>
          <p:cNvSpPr txBox="1"/>
          <p:nvPr/>
        </p:nvSpPr>
        <p:spPr>
          <a:xfrm>
            <a:off x="577515" y="790646"/>
            <a:ext cx="7762087" cy="101768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200" b="1" u="sng" dirty="0">
                <a:solidFill>
                  <a:srgbClr val="00FF00"/>
                </a:solidFill>
                <a:latin typeface="Trebuchet MS" pitchFamily="34" charset="0"/>
                <a:ea typeface="Roboto"/>
                <a:cs typeface="Roboto"/>
                <a:sym typeface="Roboto"/>
              </a:rPr>
              <a:t>Mathematical Model</a:t>
            </a:r>
            <a:endParaRPr b="1" u="sng" dirty="0">
              <a:solidFill>
                <a:srgbClr val="00FF00"/>
              </a:solidFill>
              <a:latin typeface="Trebuchet MS" pitchFamily="34" charset="0"/>
              <a:ea typeface="Roboto"/>
              <a:cs typeface="Roboto"/>
              <a:sym typeface="Roboto"/>
            </a:endParaRPr>
          </a:p>
          <a:p>
            <a:pPr marL="0" lvl="0" indent="0" rtl="0">
              <a:spcBef>
                <a:spcPts val="0"/>
              </a:spcBef>
              <a:spcAft>
                <a:spcPts val="0"/>
              </a:spcAft>
              <a:buNone/>
            </a:pPr>
            <a:r>
              <a:rPr lang="en" b="1" u="sng" dirty="0">
                <a:solidFill>
                  <a:srgbClr val="00FF00"/>
                </a:solidFill>
                <a:latin typeface="Trebuchet MS" pitchFamily="34" charset="0"/>
                <a:ea typeface="Roboto"/>
                <a:cs typeface="Roboto"/>
                <a:sym typeface="Roboto"/>
              </a:rPr>
              <a:t>(contd.)</a:t>
            </a:r>
            <a:endParaRPr b="1" u="sng" dirty="0">
              <a:solidFill>
                <a:srgbClr val="00FF00"/>
              </a:solidFill>
              <a:latin typeface="Trebuchet MS" pitchFamily="34" charset="0"/>
              <a:ea typeface="Roboto"/>
              <a:cs typeface="Roboto"/>
              <a:sym typeface="Roboto"/>
            </a:endParaRPr>
          </a:p>
        </p:txBody>
      </p:sp>
      <p:sp>
        <p:nvSpPr>
          <p:cNvPr id="108" name="Shape 108"/>
          <p:cNvSpPr txBox="1"/>
          <p:nvPr/>
        </p:nvSpPr>
        <p:spPr>
          <a:xfrm>
            <a:off x="406049" y="1881900"/>
            <a:ext cx="8217900" cy="3261600"/>
          </a:xfrm>
          <a:prstGeom prst="rect">
            <a:avLst/>
          </a:prstGeom>
          <a:noFill/>
          <a:ln>
            <a:noFill/>
          </a:ln>
        </p:spPr>
        <p:txBody>
          <a:bodyPr spcFirstLastPara="1" wrap="square" lIns="91425" tIns="91425" rIns="91425" bIns="91425" anchor="t" anchorCtr="0">
            <a:noAutofit/>
          </a:bodyPr>
          <a:lstStyle/>
          <a:p>
            <a:pPr marL="342900" lvl="0" indent="-342900" rtl="0">
              <a:spcBef>
                <a:spcPts val="0"/>
              </a:spcBef>
              <a:spcAft>
                <a:spcPts val="0"/>
              </a:spcAft>
              <a:buAutoNum type="arabicPeriod" startAt="4"/>
            </a:pPr>
            <a:r>
              <a:rPr lang="en" sz="1800" dirty="0" smtClean="0">
                <a:solidFill>
                  <a:schemeClr val="tx1"/>
                </a:solidFill>
                <a:latin typeface="Roboto"/>
                <a:ea typeface="Roboto"/>
                <a:cs typeface="Roboto"/>
                <a:sym typeface="Roboto"/>
              </a:rPr>
              <a:t>Calculation </a:t>
            </a:r>
            <a:r>
              <a:rPr lang="en" sz="1800" dirty="0">
                <a:solidFill>
                  <a:schemeClr val="tx1"/>
                </a:solidFill>
                <a:latin typeface="Roboto"/>
                <a:ea typeface="Roboto"/>
                <a:cs typeface="Roboto"/>
                <a:sym typeface="Roboto"/>
              </a:rPr>
              <a:t>of Darcy friction factor</a:t>
            </a:r>
            <a:r>
              <a:rPr lang="en" sz="1800" dirty="0" smtClean="0">
                <a:solidFill>
                  <a:schemeClr val="tx1"/>
                </a:solidFill>
                <a:latin typeface="Roboto"/>
                <a:ea typeface="Roboto"/>
                <a:cs typeface="Roboto"/>
                <a:sym typeface="Roboto"/>
              </a:rPr>
              <a:t>:</a:t>
            </a:r>
          </a:p>
          <a:p>
            <a:pPr marL="342900" lvl="0" indent="-342900" rtl="0">
              <a:spcBef>
                <a:spcPts val="0"/>
              </a:spcBef>
              <a:spcAft>
                <a:spcPts val="0"/>
              </a:spcAft>
            </a:pPr>
            <a:r>
              <a:rPr lang="en" sz="1800" dirty="0" smtClean="0">
                <a:solidFill>
                  <a:schemeClr val="tx1"/>
                </a:solidFill>
                <a:latin typeface="Roboto"/>
                <a:ea typeface="Roboto"/>
                <a:cs typeface="Roboto"/>
                <a:sym typeface="Roboto"/>
              </a:rPr>
              <a:t>   </a:t>
            </a:r>
          </a:p>
          <a:p>
            <a:pPr marL="342900" lvl="0" indent="-342900"/>
            <a:r>
              <a:rPr lang="en" sz="1800" dirty="0" smtClean="0">
                <a:solidFill>
                  <a:schemeClr val="tx1"/>
                </a:solidFill>
                <a:latin typeface="Roboto"/>
                <a:ea typeface="Roboto"/>
                <a:cs typeface="Roboto"/>
                <a:sym typeface="Roboto"/>
              </a:rPr>
              <a:t> 	          </a:t>
            </a:r>
            <a:r>
              <a:rPr lang="en-US" sz="1800" i="1" dirty="0" smtClean="0"/>
              <a:t>f</a:t>
            </a:r>
            <a:r>
              <a:rPr lang="en-US" sz="1800" dirty="0" smtClean="0"/>
              <a:t> = </a:t>
            </a:r>
            <a:r>
              <a:rPr lang="en-US" sz="1800" i="1" dirty="0" smtClean="0"/>
              <a:t>0.316/Re</a:t>
            </a:r>
            <a:r>
              <a:rPr lang="en-US" sz="1800" dirty="0" smtClean="0"/>
              <a:t> </a:t>
            </a:r>
            <a:r>
              <a:rPr lang="en-US" sz="1800" baseline="30000" dirty="0" smtClean="0"/>
              <a:t>1/4</a:t>
            </a:r>
            <a:r>
              <a:rPr lang="en-US" sz="1800" dirty="0" smtClean="0"/>
              <a:t>.</a:t>
            </a:r>
            <a:r>
              <a:rPr lang="en" sz="1800" dirty="0" smtClean="0">
                <a:solidFill>
                  <a:schemeClr val="tx1"/>
                </a:solidFill>
                <a:latin typeface="Roboto"/>
                <a:ea typeface="Roboto"/>
                <a:cs typeface="Roboto"/>
                <a:sym typeface="Roboto"/>
              </a:rPr>
              <a:t>       	  (Blasius Correlation)</a:t>
            </a:r>
          </a:p>
          <a:p>
            <a:pPr marL="342900" lvl="0" indent="-342900" rtl="0">
              <a:spcBef>
                <a:spcPts val="0"/>
              </a:spcBef>
              <a:spcAft>
                <a:spcPts val="0"/>
              </a:spcAft>
            </a:pPr>
            <a:endParaRPr lang="en" sz="1800" dirty="0" smtClean="0">
              <a:solidFill>
                <a:schemeClr val="tx1"/>
              </a:solidFill>
              <a:latin typeface="Roboto"/>
              <a:ea typeface="Roboto"/>
              <a:cs typeface="Roboto"/>
              <a:sym typeface="Roboto"/>
            </a:endParaRPr>
          </a:p>
          <a:p>
            <a:pPr marL="342900" lvl="0" indent="-342900" rtl="0">
              <a:spcBef>
                <a:spcPts val="0"/>
              </a:spcBef>
              <a:spcAft>
                <a:spcPts val="0"/>
              </a:spcAft>
              <a:buAutoNum type="arabicPeriod" startAt="5"/>
            </a:pPr>
            <a:r>
              <a:rPr lang="en" sz="1800" dirty="0" smtClean="0">
                <a:solidFill>
                  <a:schemeClr val="tx1"/>
                </a:solidFill>
                <a:latin typeface="Roboto"/>
                <a:ea typeface="Roboto"/>
                <a:cs typeface="Roboto"/>
                <a:sym typeface="Roboto"/>
              </a:rPr>
              <a:t>Calculation of Pressure </a:t>
            </a:r>
            <a:r>
              <a:rPr lang="en" sz="1800" dirty="0" smtClean="0">
                <a:solidFill>
                  <a:schemeClr val="tx1"/>
                </a:solidFill>
                <a:latin typeface="Roboto"/>
                <a:ea typeface="Roboto"/>
                <a:cs typeface="Roboto"/>
                <a:sym typeface="Roboto"/>
              </a:rPr>
              <a:t>Drop:</a:t>
            </a:r>
            <a:endParaRPr lang="en" sz="1800" dirty="0" smtClean="0">
              <a:solidFill>
                <a:schemeClr val="tx1"/>
              </a:solidFill>
              <a:latin typeface="Roboto"/>
              <a:ea typeface="Roboto"/>
              <a:cs typeface="Roboto"/>
              <a:sym typeface="Roboto"/>
            </a:endParaRPr>
          </a:p>
          <a:p>
            <a:pPr marL="342900" lvl="0" indent="-342900" rtl="0">
              <a:spcBef>
                <a:spcPts val="0"/>
              </a:spcBef>
              <a:spcAft>
                <a:spcPts val="0"/>
              </a:spcAft>
              <a:buAutoNum type="arabicPeriod" startAt="5"/>
            </a:pPr>
            <a:endParaRPr lang="en" sz="1800" dirty="0" smtClean="0">
              <a:solidFill>
                <a:schemeClr val="tx1"/>
              </a:solidFill>
              <a:latin typeface="Roboto"/>
              <a:ea typeface="Roboto"/>
              <a:cs typeface="Roboto"/>
              <a:sym typeface="Roboto"/>
            </a:endParaRPr>
          </a:p>
          <a:p>
            <a:r>
              <a:rPr lang="en" sz="1800" dirty="0" smtClean="0">
                <a:solidFill>
                  <a:schemeClr val="tx1"/>
                </a:solidFill>
                <a:latin typeface="Roboto"/>
                <a:ea typeface="Roboto"/>
                <a:cs typeface="Roboto"/>
                <a:sym typeface="Roboto"/>
              </a:rPr>
              <a:t>                </a:t>
            </a:r>
            <a:r>
              <a:rPr lang="en-US" sz="1800" i="1" dirty="0" err="1" smtClean="0"/>
              <a:t>Δp</a:t>
            </a:r>
            <a:r>
              <a:rPr lang="en-US" sz="1800" i="1" dirty="0" smtClean="0"/>
              <a:t> =</a:t>
            </a:r>
            <a:r>
              <a:rPr lang="en-US" sz="1800" dirty="0" smtClean="0"/>
              <a:t> f</a:t>
            </a:r>
            <a:r>
              <a:rPr lang="en-US" sz="1800" i="1" dirty="0" smtClean="0"/>
              <a:t> (L / D</a:t>
            </a:r>
            <a:r>
              <a:rPr lang="en-US" sz="1800" i="1" baseline="-25000" dirty="0" smtClean="0"/>
              <a:t>h</a:t>
            </a:r>
            <a:r>
              <a:rPr lang="en-US" sz="1800" i="1" dirty="0" smtClean="0"/>
              <a:t>) (ρ </a:t>
            </a:r>
            <a:r>
              <a:rPr lang="en-US" sz="1800" i="1" dirty="0" smtClean="0"/>
              <a:t>V</a:t>
            </a:r>
            <a:r>
              <a:rPr lang="en-US" sz="1800" i="1" baseline="30000" dirty="0" smtClean="0"/>
              <a:t>2</a:t>
            </a:r>
            <a:r>
              <a:rPr lang="en-US" sz="1800" i="1" dirty="0" smtClean="0"/>
              <a:t> </a:t>
            </a:r>
            <a:r>
              <a:rPr lang="en-US" sz="1800" i="1" dirty="0" smtClean="0"/>
              <a:t>/ 2)         </a:t>
            </a:r>
            <a:r>
              <a:rPr lang="en-US" sz="1800" dirty="0" smtClean="0"/>
              <a:t>(Darcy-</a:t>
            </a:r>
            <a:r>
              <a:rPr lang="en-US" sz="1800" dirty="0" err="1" smtClean="0"/>
              <a:t>Weisbach</a:t>
            </a:r>
            <a:r>
              <a:rPr lang="en-US" sz="1800" dirty="0" smtClean="0"/>
              <a:t> Equation</a:t>
            </a:r>
            <a:r>
              <a:rPr lang="en-US" sz="1800" dirty="0" smtClean="0"/>
              <a:t>)</a:t>
            </a:r>
          </a:p>
          <a:p>
            <a:r>
              <a:rPr lang="en-IN" sz="1800" dirty="0" smtClean="0"/>
              <a:t>	</a:t>
            </a:r>
            <a:endParaRPr lang="en-IN" sz="1800" dirty="0" smtClean="0"/>
          </a:p>
          <a:p>
            <a:r>
              <a:rPr lang="en-IN" sz="1800" dirty="0" smtClean="0"/>
              <a:t>	where </a:t>
            </a:r>
            <a:r>
              <a:rPr lang="en-US" sz="1800" i="1" dirty="0" smtClean="0"/>
              <a:t>D</a:t>
            </a:r>
            <a:r>
              <a:rPr lang="en-US" sz="1800" i="1" baseline="-25000" dirty="0" smtClean="0"/>
              <a:t>h  </a:t>
            </a:r>
            <a:r>
              <a:rPr lang="en-US" sz="1800" i="1" dirty="0" smtClean="0"/>
              <a:t>is </a:t>
            </a:r>
            <a:r>
              <a:rPr lang="en-US" sz="1800" dirty="0" smtClean="0"/>
              <a:t>hydraulic diameter.</a:t>
            </a:r>
            <a:endParaRPr lang="en-US" sz="1800" dirty="0" smtClean="0"/>
          </a:p>
          <a:p>
            <a:pPr marL="342900" lvl="0" indent="-342900" rtl="0">
              <a:spcBef>
                <a:spcPts val="0"/>
              </a:spcBef>
              <a:spcAft>
                <a:spcPts val="0"/>
              </a:spcAft>
            </a:pPr>
            <a:endParaRPr sz="1800" dirty="0">
              <a:solidFill>
                <a:schemeClr val="lt2"/>
              </a:solidFill>
              <a:latin typeface="Roboto"/>
              <a:ea typeface="Roboto"/>
              <a:cs typeface="Roboto"/>
              <a:sym typeface="Roboto"/>
            </a:endParaRPr>
          </a:p>
          <a:p>
            <a:pPr marL="0" lvl="0" indent="0" rtl="0">
              <a:spcBef>
                <a:spcPts val="0"/>
              </a:spcBef>
              <a:spcAft>
                <a:spcPts val="0"/>
              </a:spcAft>
              <a:buNone/>
            </a:pPr>
            <a:endParaRPr sz="1800" dirty="0">
              <a:solidFill>
                <a:schemeClr val="lt2"/>
              </a:solidFill>
              <a:latin typeface="Roboto"/>
              <a:ea typeface="Roboto"/>
              <a:cs typeface="Roboto"/>
              <a:sym typeface="Roboto"/>
            </a:endParaRPr>
          </a:p>
        </p:txBody>
      </p:sp>
      <p:sp>
        <p:nvSpPr>
          <p:cNvPr id="109" name="Shape 109"/>
          <p:cNvSpPr txBox="1"/>
          <p:nvPr/>
        </p:nvSpPr>
        <p:spPr>
          <a:xfrm>
            <a:off x="1714048" y="2669625"/>
            <a:ext cx="3000000" cy="3000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8194" name="AutoShape 2" descr="{\displaystyle f=0.316\mathrm {Re} ^{-{1 \over 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6" name="AutoShape 4" descr="{\displaystyle f=0.316\mathrm {Re} ^{-{1 \over 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b="1" u="sng" dirty="0" smtClean="0"/>
              <a:t>Sample Calculation</a:t>
            </a:r>
            <a:endParaRPr lang="en-US" b="1" u="sng" dirty="0"/>
          </a:p>
        </p:txBody>
      </p:sp>
      <p:sp>
        <p:nvSpPr>
          <p:cNvPr id="116" name="Shape 1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a:buNone/>
            </a:pPr>
            <a:r>
              <a:rPr lang="en-IN" sz="2000" dirty="0" smtClean="0"/>
              <a:t>For a heat exchanger with dimensions:  L = 0.2 m, W = 0.6 m, N = 100 and h = 2.7 mm, and mass flow rate, </a:t>
            </a:r>
            <a:r>
              <a:rPr lang="en" sz="2000" dirty="0" smtClean="0"/>
              <a:t>ṁ = 0.5 kg/s, (applying the mentioned equations) we calculate :</a:t>
            </a:r>
          </a:p>
          <a:p>
            <a:pPr marL="342900" lvl="0" algn="just">
              <a:buAutoNum type="arabicPeriod"/>
            </a:pPr>
            <a:r>
              <a:rPr lang="en-US" sz="2000" dirty="0" smtClean="0"/>
              <a:t>Velocity of air, V</a:t>
            </a:r>
            <a:r>
              <a:rPr lang="en" sz="2000" dirty="0" smtClean="0"/>
              <a:t> = 2.5 m/s</a:t>
            </a:r>
          </a:p>
          <a:p>
            <a:pPr marL="342900" lvl="0" algn="just">
              <a:buAutoNum type="arabicPeriod"/>
            </a:pPr>
            <a:r>
              <a:rPr lang="en-US" sz="2000" dirty="0" smtClean="0"/>
              <a:t>Dynamic Viscosity, µ = 1.846  * 10</a:t>
            </a:r>
            <a:r>
              <a:rPr lang="en-US" sz="2000" baseline="30000" dirty="0" smtClean="0"/>
              <a:t>-5</a:t>
            </a:r>
            <a:r>
              <a:rPr lang="en-US" sz="2000" dirty="0" smtClean="0"/>
              <a:t> Pa-s.</a:t>
            </a:r>
          </a:p>
          <a:p>
            <a:pPr marL="342900" lvl="0" algn="just">
              <a:buAutoNum type="arabicPeriod"/>
            </a:pPr>
            <a:r>
              <a:rPr lang="en-IN" sz="2000" dirty="0" smtClean="0"/>
              <a:t>Reynolds Number, Re = 1,30,020.</a:t>
            </a:r>
          </a:p>
          <a:p>
            <a:pPr marL="342900" lvl="0" algn="just">
              <a:buAutoNum type="arabicPeriod"/>
            </a:pPr>
            <a:r>
              <a:rPr lang="en-IN" sz="2000" dirty="0" smtClean="0"/>
              <a:t>Darcy friction factor, f = 0.01664.</a:t>
            </a:r>
          </a:p>
          <a:p>
            <a:pPr marL="342900" lvl="0" algn="just">
              <a:buAutoNum type="arabicPeriod"/>
            </a:pPr>
            <a:r>
              <a:rPr lang="en-IN" sz="2000" dirty="0" smtClean="0"/>
              <a:t>Pressure drop, </a:t>
            </a:r>
            <a:r>
              <a:rPr lang="en-US" sz="2000" i="1" dirty="0" err="1" smtClean="0"/>
              <a:t>Δp</a:t>
            </a:r>
            <a:r>
              <a:rPr lang="en-US" sz="2000" i="1" dirty="0" smtClean="0"/>
              <a:t> = 31.06 Pa.</a:t>
            </a:r>
            <a:endParaRPr lang="en-IN" sz="2000" dirty="0" smtClean="0"/>
          </a:p>
          <a:p>
            <a:pPr marL="342900" lvl="0" algn="just">
              <a:buAutoNum type="arabicPeriod"/>
            </a:pPr>
            <a:endParaRPr lang="en-US" sz="1600" dirty="0" smtClean="0"/>
          </a:p>
          <a:p>
            <a:pPr marL="342900" lvl="0" algn="just">
              <a:buAutoNum type="arabicPeriod"/>
            </a:pPr>
            <a:endParaRPr lang="en-US" dirty="0" smtClean="0"/>
          </a:p>
          <a:p>
            <a:pPr marL="342900" lvl="0" algn="just">
              <a:buAutoNum type="arabicPeriod"/>
            </a:pPr>
            <a:endParaRPr lang="en-IN" sz="16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7" name="Rectangle 6"/>
          <p:cNvSpPr/>
          <p:nvPr/>
        </p:nvSpPr>
        <p:spPr>
          <a:xfrm>
            <a:off x="2594537" y="2110085"/>
            <a:ext cx="3954930"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84</TotalTime>
  <Words>432</Words>
  <Application>Microsoft Office PowerPoint</Application>
  <PresentationFormat>On-screen Show (16:9)</PresentationFormat>
  <Paragraphs>43</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Trebuchet MS</vt:lpstr>
      <vt:lpstr>Georgia</vt:lpstr>
      <vt:lpstr>Roboto</vt:lpstr>
      <vt:lpstr>Wingdings 2</vt:lpstr>
      <vt:lpstr>Urban</vt:lpstr>
      <vt:lpstr>Pressure Drop in Parallel Plates Heat Exchanger</vt:lpstr>
      <vt:lpstr>Introduction</vt:lpstr>
      <vt:lpstr>Objective</vt:lpstr>
      <vt:lpstr>Dimensional Parameters</vt:lpstr>
      <vt:lpstr>Calculation of Pressure Drop</vt:lpstr>
      <vt:lpstr>Mathematical Model</vt:lpstr>
      <vt:lpstr>Slide 7</vt:lpstr>
      <vt:lpstr>Sample Calculation</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Pressure Drop in Parallel Plates Heat Exchanger</dc:title>
  <dc:creator>Saksham Kumar</dc:creator>
  <cp:lastModifiedBy>Saksham Kumar</cp:lastModifiedBy>
  <cp:revision>13</cp:revision>
  <dcterms:modified xsi:type="dcterms:W3CDTF">2018-06-01T06:24:26Z</dcterms:modified>
</cp:coreProperties>
</file>