
<file path=[Content_Types].xml><?xml version="1.0" encoding="utf-8"?>
<Types xmlns="http://schemas.openxmlformats.org/package/2006/content-types">
  <Default Extension="bin" ContentType="application/vnd.openxmlformats-officedocument.oleObject"/>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84" r:id="rId3"/>
    <p:sldId id="289" r:id="rId4"/>
    <p:sldId id="359" r:id="rId5"/>
    <p:sldId id="372" r:id="rId6"/>
    <p:sldId id="374" r:id="rId7"/>
    <p:sldId id="375" r:id="rId8"/>
    <p:sldId id="376" r:id="rId9"/>
    <p:sldId id="385" r:id="rId10"/>
    <p:sldId id="387" r:id="rId11"/>
    <p:sldId id="388" r:id="rId12"/>
    <p:sldId id="389" r:id="rId13"/>
    <p:sldId id="390" r:id="rId14"/>
    <p:sldId id="393" r:id="rId15"/>
    <p:sldId id="394" r:id="rId16"/>
    <p:sldId id="392" r:id="rId17"/>
    <p:sldId id="396" r:id="rId18"/>
    <p:sldId id="395" r:id="rId19"/>
    <p:sldId id="285" r:id="rId20"/>
    <p:sldId id="307" r:id="rId21"/>
    <p:sldId id="386" r:id="rId22"/>
    <p:sldId id="3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91" autoAdjust="0"/>
    <p:restoredTop sz="94660"/>
  </p:normalViewPr>
  <p:slideViewPr>
    <p:cSldViewPr snapToGrid="0">
      <p:cViewPr varScale="1">
        <p:scale>
          <a:sx n="94" d="100"/>
          <a:sy n="94" d="100"/>
        </p:scale>
        <p:origin x="216"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E8BA8-4224-4F9F-8EE9-0D79AA2458B4}" type="datetimeFigureOut">
              <a:rPr lang="en-US" smtClean="0"/>
              <a:t>9/11/24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4C807-B68A-4FF1-B411-265814D0D7D8}" type="slidenum">
              <a:rPr lang="en-US" smtClean="0"/>
              <a:t>‹#›</a:t>
            </a:fld>
            <a:endParaRPr lang="en-US"/>
          </a:p>
        </p:txBody>
      </p:sp>
    </p:spTree>
    <p:extLst>
      <p:ext uri="{BB962C8B-B14F-4D97-AF65-F5344CB8AC3E}">
        <p14:creationId xmlns:p14="http://schemas.microsoft.com/office/powerpoint/2010/main" val="357046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4917D6-B8B6-459E-8FED-AFCD5151F150}"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331121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4917D6-B8B6-459E-8FED-AFCD5151F150}"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114757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4917D6-B8B6-459E-8FED-AFCD5151F150}"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2430808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3752851" y="5251450"/>
            <a:ext cx="4686300" cy="1066800"/>
          </a:xfrm>
          <a:prstGeom prst="rect">
            <a:avLst/>
          </a:prstGeom>
          <a:noFill/>
          <a:ln w="9525">
            <a:noFill/>
            <a:miter lim="800000"/>
            <a:headEnd/>
            <a:tailEnd/>
          </a:ln>
        </p:spPr>
      </p:pic>
      <p:sp>
        <p:nvSpPr>
          <p:cNvPr id="2" name="Title 1"/>
          <p:cNvSpPr>
            <a:spLocks noGrp="1"/>
          </p:cNvSpPr>
          <p:nvPr>
            <p:ph type="ctrTitle"/>
          </p:nvPr>
        </p:nvSpPr>
        <p:spPr>
          <a:xfrm>
            <a:off x="1524000" y="1122363"/>
            <a:ext cx="9144000" cy="2387600"/>
          </a:xfrm>
        </p:spPr>
        <p:txBody>
          <a:bodyPr anchor="b"/>
          <a:lstStyle>
            <a:lvl1pPr algn="ctr">
              <a:defRPr sz="6000">
                <a:solidFill>
                  <a:srgbClr val="C00000"/>
                </a:solidFill>
              </a:defRPr>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5" name="Footer Placeholder 4"/>
          <p:cNvSpPr>
            <a:spLocks noGrp="1"/>
          </p:cNvSpPr>
          <p:nvPr>
            <p:ph type="ftr" sz="quarter" idx="10"/>
          </p:nvPr>
        </p:nvSpPr>
        <p:spPr>
          <a:xfrm>
            <a:off x="573090" y="6356352"/>
            <a:ext cx="9934575" cy="365125"/>
          </a:xfrm>
        </p:spPr>
        <p:txBody>
          <a:bodyPr/>
          <a:lstStyle>
            <a:lvl1pPr>
              <a:defRPr/>
            </a:lvl1pPr>
          </a:lstStyle>
          <a:p>
            <a:endParaRPr lang="en-IN">
              <a:solidFill>
                <a:prstClr val="black">
                  <a:tint val="75000"/>
                </a:prstClr>
              </a:solidFill>
            </a:endParaRPr>
          </a:p>
        </p:txBody>
      </p:sp>
      <p:sp>
        <p:nvSpPr>
          <p:cNvPr id="6" name="Slide Number Placeholder 5"/>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474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554"/>
          <a:stretch>
            <a:fillRect/>
          </a:stretch>
        </p:blipFill>
        <p:spPr bwMode="auto">
          <a:xfrm>
            <a:off x="11139488" y="-15875"/>
            <a:ext cx="1052512" cy="10668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a:xfrm>
            <a:off x="838202" y="6356352"/>
            <a:ext cx="9669463" cy="365125"/>
          </a:xfrm>
        </p:spPr>
        <p:txBody>
          <a:bodyPr/>
          <a:lstStyle>
            <a:lvl1pPr>
              <a:defRPr/>
            </a:lvl1pPr>
          </a:lstStyle>
          <a:p>
            <a:endParaRPr lang="en-IN">
              <a:solidFill>
                <a:prstClr val="black">
                  <a:tint val="75000"/>
                </a:prstClr>
              </a:solidFill>
            </a:endParaRPr>
          </a:p>
        </p:txBody>
      </p:sp>
      <p:sp>
        <p:nvSpPr>
          <p:cNvPr id="6" name="Slide Number Placeholder 5"/>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4344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a:stretch>
            <a:fillRect/>
          </a:stretch>
        </p:blipFill>
        <p:spPr bwMode="auto">
          <a:xfrm>
            <a:off x="3746501" y="207963"/>
            <a:ext cx="4686300" cy="1066800"/>
          </a:xfrm>
          <a:prstGeom prst="rect">
            <a:avLst/>
          </a:prstGeom>
          <a:noFill/>
          <a:ln w="9525">
            <a:noFill/>
            <a:miter lim="800000"/>
            <a:headEnd/>
            <a:tailEnd/>
          </a:ln>
        </p:spPr>
      </p:pic>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a:xfrm>
            <a:off x="831851" y="6356352"/>
            <a:ext cx="9159875" cy="365125"/>
          </a:xfrm>
        </p:spPr>
        <p:txBody>
          <a:bodyPr/>
          <a:lstStyle>
            <a:lvl1pPr>
              <a:defRPr/>
            </a:lvl1pPr>
          </a:lstStyle>
          <a:p>
            <a:endParaRPr lang="en-IN">
              <a:solidFill>
                <a:prstClr val="black">
                  <a:tint val="75000"/>
                </a:prstClr>
              </a:solidFill>
            </a:endParaRPr>
          </a:p>
        </p:txBody>
      </p:sp>
      <p:sp>
        <p:nvSpPr>
          <p:cNvPr id="6" name="Slide Number Placeholder 5"/>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517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376"/>
          <a:stretch>
            <a:fillRect/>
          </a:stretch>
        </p:blipFill>
        <p:spPr bwMode="auto">
          <a:xfrm>
            <a:off x="11131549" y="0"/>
            <a:ext cx="1060451" cy="1066800"/>
          </a:xfrm>
          <a:prstGeom prst="rect">
            <a:avLst/>
          </a:prstGeom>
          <a:noFill/>
          <a:ln w="9525">
            <a:noFill/>
            <a:miter lim="800000"/>
            <a:headEnd/>
            <a:tailEnd/>
          </a:ln>
        </p:spPr>
      </p:pic>
      <p:sp>
        <p:nvSpPr>
          <p:cNvPr id="2" name="Title 1"/>
          <p:cNvSpPr>
            <a:spLocks noGrp="1"/>
          </p:cNvSpPr>
          <p:nvPr>
            <p:ph type="title"/>
          </p:nvPr>
        </p:nvSpPr>
        <p:spPr>
          <a:xfrm>
            <a:off x="838200" y="365126"/>
            <a:ext cx="10515600" cy="685772"/>
          </a:xfrm>
        </p:spPr>
        <p:txBody>
          <a:bodyPr/>
          <a:lstStyle/>
          <a:p>
            <a:r>
              <a:rPr lang="en-US"/>
              <a:t>Click to edit Master title style</a:t>
            </a:r>
            <a:endParaRPr lang="en-AU"/>
          </a:p>
        </p:txBody>
      </p:sp>
      <p:sp>
        <p:nvSpPr>
          <p:cNvPr id="3" name="Content Placeholder 2"/>
          <p:cNvSpPr>
            <a:spLocks noGrp="1"/>
          </p:cNvSpPr>
          <p:nvPr>
            <p:ph sz="half" idx="1"/>
          </p:nvPr>
        </p:nvSpPr>
        <p:spPr>
          <a:xfrm>
            <a:off x="838200" y="1230286"/>
            <a:ext cx="5181600" cy="494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246187"/>
            <a:ext cx="5181600" cy="4930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Date Placeholder 4"/>
          <p:cNvSpPr>
            <a:spLocks noGrp="1"/>
          </p:cNvSpPr>
          <p:nvPr>
            <p:ph type="dt" sz="half" idx="10"/>
          </p:nvPr>
        </p:nvSpPr>
        <p:spPr>
          <a:xfrm>
            <a:off x="838200" y="6356352"/>
            <a:ext cx="923925" cy="365125"/>
          </a:xfrm>
          <a:prstGeom prst="rect">
            <a:avLst/>
          </a:prstGeom>
        </p:spPr>
        <p:txBody>
          <a:bodyPr/>
          <a:lstStyle>
            <a:lvl1pPr fontAlgn="auto">
              <a:spcBef>
                <a:spcPts val="0"/>
              </a:spcBef>
              <a:spcAft>
                <a:spcPts val="0"/>
              </a:spcAft>
              <a:defRPr>
                <a:latin typeface="+mn-lt"/>
                <a:cs typeface="+mn-cs"/>
              </a:defRPr>
            </a:lvl1pPr>
          </a:lstStyle>
          <a:p>
            <a:fld id="{5ACAE72E-1B91-45B3-9884-CA7EB83A362C}" type="datetimeFigureOut">
              <a:rPr lang="en-IN" smtClean="0">
                <a:solidFill>
                  <a:prstClr val="black"/>
                </a:solidFill>
              </a:rPr>
              <a:pPr/>
              <a:t>11/09/24</a:t>
            </a:fld>
            <a:endParaRPr lang="en-IN">
              <a:solidFill>
                <a:prstClr val="black"/>
              </a:solidFill>
            </a:endParaRPr>
          </a:p>
        </p:txBody>
      </p:sp>
      <p:sp>
        <p:nvSpPr>
          <p:cNvPr id="7" name="Footer Placeholder 5"/>
          <p:cNvSpPr>
            <a:spLocks noGrp="1"/>
          </p:cNvSpPr>
          <p:nvPr>
            <p:ph type="ftr" sz="quarter" idx="11"/>
          </p:nvPr>
        </p:nvSpPr>
        <p:spPr/>
        <p:txBody>
          <a:bodyPr/>
          <a:lstStyle>
            <a:lvl1pPr>
              <a:defRPr/>
            </a:lvl1pPr>
          </a:lstStyle>
          <a:p>
            <a:endParaRPr lang="en-IN">
              <a:solidFill>
                <a:prstClr val="black">
                  <a:tint val="75000"/>
                </a:prstClr>
              </a:solidFill>
            </a:endParaRPr>
          </a:p>
        </p:txBody>
      </p:sp>
      <p:sp>
        <p:nvSpPr>
          <p:cNvPr id="8" name="Slide Number Placeholder 6"/>
          <p:cNvSpPr>
            <a:spLocks noGrp="1"/>
          </p:cNvSpPr>
          <p:nvPr>
            <p:ph type="sldNum" sz="quarter" idx="12"/>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9459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2" name="Title 1"/>
          <p:cNvSpPr>
            <a:spLocks noGrp="1"/>
          </p:cNvSpPr>
          <p:nvPr>
            <p:ph type="title"/>
          </p:nvPr>
        </p:nvSpPr>
        <p:spPr>
          <a:xfrm>
            <a:off x="839788" y="365127"/>
            <a:ext cx="10515600" cy="699295"/>
          </a:xfrm>
        </p:spPr>
        <p:txBody>
          <a:bodyPr/>
          <a:lstStyle/>
          <a:p>
            <a:r>
              <a:rPr lang="en-US"/>
              <a:t>Click to edit Master title style</a:t>
            </a:r>
            <a:endParaRPr lang="en-AU"/>
          </a:p>
        </p:txBody>
      </p:sp>
      <p:sp>
        <p:nvSpPr>
          <p:cNvPr id="3" name="Text Placeholder 2"/>
          <p:cNvSpPr>
            <a:spLocks noGrp="1"/>
          </p:cNvSpPr>
          <p:nvPr>
            <p:ph type="body" idx="1"/>
          </p:nvPr>
        </p:nvSpPr>
        <p:spPr>
          <a:xfrm>
            <a:off x="839789" y="110759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098190"/>
            <a:ext cx="5157787"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1" y="110759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098190"/>
            <a:ext cx="5183188" cy="4091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Footer Placeholder 7"/>
          <p:cNvSpPr>
            <a:spLocks noGrp="1"/>
          </p:cNvSpPr>
          <p:nvPr>
            <p:ph type="ftr" sz="quarter" idx="10"/>
          </p:nvPr>
        </p:nvSpPr>
        <p:spPr>
          <a:xfrm>
            <a:off x="839789" y="6356352"/>
            <a:ext cx="9151937" cy="365125"/>
          </a:xfrm>
        </p:spPr>
        <p:txBody>
          <a:bodyPr/>
          <a:lstStyle>
            <a:lvl1pPr>
              <a:defRPr>
                <a:solidFill>
                  <a:srgbClr val="C00000"/>
                </a:solidFill>
              </a:defRPr>
            </a:lvl1pPr>
          </a:lstStyle>
          <a:p>
            <a:endParaRPr lang="en-IN"/>
          </a:p>
        </p:txBody>
      </p:sp>
      <p:sp>
        <p:nvSpPr>
          <p:cNvPr id="9" name="Slide Number Placeholder 8"/>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5843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2" name="Title 1"/>
          <p:cNvSpPr>
            <a:spLocks noGrp="1"/>
          </p:cNvSpPr>
          <p:nvPr>
            <p:ph type="title"/>
          </p:nvPr>
        </p:nvSpPr>
        <p:spPr>
          <a:xfrm>
            <a:off x="838200" y="365127"/>
            <a:ext cx="10515600" cy="699295"/>
          </a:xfrm>
        </p:spPr>
        <p:txBody>
          <a:bodyPr/>
          <a:lstStyle/>
          <a:p>
            <a:r>
              <a:rPr lang="en-US"/>
              <a:t>Click to edit Master title style</a:t>
            </a:r>
            <a:endParaRPr lang="en-AU"/>
          </a:p>
        </p:txBody>
      </p:sp>
      <p:sp>
        <p:nvSpPr>
          <p:cNvPr id="4" name="Footer Placeholder 3"/>
          <p:cNvSpPr>
            <a:spLocks noGrp="1"/>
          </p:cNvSpPr>
          <p:nvPr>
            <p:ph type="ftr" sz="quarter" idx="10"/>
          </p:nvPr>
        </p:nvSpPr>
        <p:spPr/>
        <p:txBody>
          <a:bodyPr/>
          <a:lstStyle>
            <a:lvl1pPr>
              <a:defRPr>
                <a:solidFill>
                  <a:srgbClr val="C00000"/>
                </a:solidFill>
              </a:defRPr>
            </a:lvl1pPr>
          </a:lstStyle>
          <a:p>
            <a:endParaRPr lang="en-IN"/>
          </a:p>
        </p:txBody>
      </p:sp>
      <p:sp>
        <p:nvSpPr>
          <p:cNvPr id="5" name="Slide Number Placeholder 4"/>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1640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3" name="Footer Placeholder 2"/>
          <p:cNvSpPr>
            <a:spLocks noGrp="1"/>
          </p:cNvSpPr>
          <p:nvPr>
            <p:ph type="ftr" sz="quarter" idx="10"/>
          </p:nvPr>
        </p:nvSpPr>
        <p:spPr>
          <a:xfrm>
            <a:off x="847725" y="6356352"/>
            <a:ext cx="9144000" cy="365125"/>
          </a:xfrm>
        </p:spPr>
        <p:txBody>
          <a:bodyPr/>
          <a:lstStyle>
            <a:lvl1pPr>
              <a:defRPr>
                <a:solidFill>
                  <a:srgbClr val="C00000"/>
                </a:solidFill>
              </a:defRPr>
            </a:lvl1pPr>
          </a:lstStyle>
          <a:p>
            <a:endParaRPr lang="en-IN"/>
          </a:p>
        </p:txBody>
      </p:sp>
      <p:sp>
        <p:nvSpPr>
          <p:cNvPr id="4" name="Slide Number Placeholder 3"/>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7473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839789" y="6356352"/>
            <a:ext cx="9151937" cy="365125"/>
          </a:xfrm>
        </p:spPr>
        <p:txBody>
          <a:bodyPr/>
          <a:lstStyle>
            <a:lvl1pPr>
              <a:defRPr>
                <a:solidFill>
                  <a:srgbClr val="C00000"/>
                </a:solidFill>
              </a:defRPr>
            </a:lvl1pPr>
          </a:lstStyle>
          <a:p>
            <a:endParaRPr lang="en-IN"/>
          </a:p>
        </p:txBody>
      </p:sp>
      <p:sp>
        <p:nvSpPr>
          <p:cNvPr id="7" name="Slide Number Placeholder 6"/>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7878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4917D6-B8B6-459E-8FED-AFCD5151F150}"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1499216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0"/>
          </p:nvPr>
        </p:nvSpPr>
        <p:spPr>
          <a:xfrm>
            <a:off x="839789" y="6356352"/>
            <a:ext cx="9151937" cy="365125"/>
          </a:xfrm>
        </p:spPr>
        <p:txBody>
          <a:bodyPr/>
          <a:lstStyle>
            <a:lvl1pPr>
              <a:defRPr>
                <a:solidFill>
                  <a:srgbClr val="C00000"/>
                </a:solidFill>
              </a:defRPr>
            </a:lvl1pPr>
          </a:lstStyle>
          <a:p>
            <a:endParaRPr lang="en-IN"/>
          </a:p>
        </p:txBody>
      </p:sp>
      <p:sp>
        <p:nvSpPr>
          <p:cNvPr id="7" name="Slide Number Placeholder 6"/>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5697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11125200" y="2"/>
            <a:ext cx="1066800" cy="1065213"/>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IN"/>
          </a:p>
        </p:txBody>
      </p:sp>
      <p:sp>
        <p:nvSpPr>
          <p:cNvPr id="6" name="Slide Number Placeholder 5"/>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5229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b="77281"/>
          <a:stretch>
            <a:fillRect/>
          </a:stretch>
        </p:blipFill>
        <p:spPr bwMode="auto">
          <a:xfrm>
            <a:off x="11125200" y="-58738"/>
            <a:ext cx="1066800" cy="1065213"/>
          </a:xfrm>
          <a:prstGeom prst="rect">
            <a:avLst/>
          </a:prstGeom>
          <a:noFill/>
          <a:ln w="9525">
            <a:noFill/>
            <a:miter lim="800000"/>
            <a:headEnd/>
            <a:tailEnd/>
          </a:ln>
        </p:spPr>
      </p:pic>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4"/>
          <p:cNvSpPr>
            <a:spLocks noGrp="1"/>
          </p:cNvSpPr>
          <p:nvPr>
            <p:ph type="ftr" sz="quarter" idx="10"/>
          </p:nvPr>
        </p:nvSpPr>
        <p:spPr/>
        <p:txBody>
          <a:bodyPr/>
          <a:lstStyle>
            <a:lvl1pPr>
              <a:defRPr>
                <a:solidFill>
                  <a:srgbClr val="C00000"/>
                </a:solidFill>
              </a:defRPr>
            </a:lvl1pPr>
          </a:lstStyle>
          <a:p>
            <a:endParaRPr lang="en-IN"/>
          </a:p>
        </p:txBody>
      </p:sp>
      <p:sp>
        <p:nvSpPr>
          <p:cNvPr id="6" name="Slide Number Placeholder 5"/>
          <p:cNvSpPr>
            <a:spLocks noGrp="1"/>
          </p:cNvSpPr>
          <p:nvPr>
            <p:ph type="sldNum" sz="quarter" idx="11"/>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3389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pic>
        <p:nvPicPr>
          <p:cNvPr id="4" name="Picture 2" descr="K L University Logo"/>
          <p:cNvPicPr>
            <a:picLocks noChangeAspect="1" noChangeArrowheads="1"/>
          </p:cNvPicPr>
          <p:nvPr/>
        </p:nvPicPr>
        <p:blipFill>
          <a:blip r:embed="rId2" cstate="print"/>
          <a:srcRect r="77281"/>
          <a:stretch>
            <a:fillRect/>
          </a:stretch>
        </p:blipFill>
        <p:spPr bwMode="auto">
          <a:xfrm>
            <a:off x="11126789" y="-1588"/>
            <a:ext cx="1065212" cy="1066801"/>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8" name="Text Placeholder 7"/>
          <p:cNvSpPr>
            <a:spLocks noGrp="1"/>
          </p:cNvSpPr>
          <p:nvPr>
            <p:ph type="body" sz="quarter" idx="12"/>
          </p:nvPr>
        </p:nvSpPr>
        <p:spPr>
          <a:xfrm>
            <a:off x="838202" y="1238598"/>
            <a:ext cx="10515599" cy="5012575"/>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Footer Placeholder 2"/>
          <p:cNvSpPr>
            <a:spLocks noGrp="1"/>
          </p:cNvSpPr>
          <p:nvPr>
            <p:ph type="ftr" sz="quarter" idx="13"/>
          </p:nvPr>
        </p:nvSpPr>
        <p:spPr/>
        <p:txBody>
          <a:bodyPr/>
          <a:lstStyle>
            <a:lvl1pPr>
              <a:defRPr>
                <a:solidFill>
                  <a:srgbClr val="C00000"/>
                </a:solidFill>
              </a:defRPr>
            </a:lvl1pPr>
          </a:lstStyle>
          <a:p>
            <a:endParaRPr lang="en-IN"/>
          </a:p>
        </p:txBody>
      </p:sp>
      <p:sp>
        <p:nvSpPr>
          <p:cNvPr id="6" name="Slide Number Placeholder 3"/>
          <p:cNvSpPr>
            <a:spLocks noGrp="1"/>
          </p:cNvSpPr>
          <p:nvPr>
            <p:ph type="sldNum" sz="quarter" idx="14"/>
          </p:nvPr>
        </p:nvSpPr>
        <p:spPr/>
        <p:txBody>
          <a:bodyPr/>
          <a:lstStyle>
            <a:lvl1pPr>
              <a:defRPr/>
            </a:lvl1pPr>
          </a:lstStyle>
          <a:p>
            <a:fld id="{819E7E7D-4855-4E63-A39E-D14CB1A887D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660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4917D6-B8B6-459E-8FED-AFCD5151F150}"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113466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4917D6-B8B6-459E-8FED-AFCD5151F150}"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51127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4917D6-B8B6-459E-8FED-AFCD5151F150}" type="datetimeFigureOut">
              <a:rPr lang="en-US" smtClean="0"/>
              <a:t>9/11/24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286211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4917D6-B8B6-459E-8FED-AFCD5151F150}" type="datetimeFigureOut">
              <a:rPr lang="en-US" smtClean="0"/>
              <a:t>9/11/24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149815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917D6-B8B6-459E-8FED-AFCD5151F150}" type="datetimeFigureOut">
              <a:rPr lang="en-US" smtClean="0"/>
              <a:t>9/11/24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82459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4917D6-B8B6-459E-8FED-AFCD5151F150}"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189781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4917D6-B8B6-459E-8FED-AFCD5151F150}"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0E44-7900-457F-A67A-62A65B2CC2F0}" type="slidenum">
              <a:rPr lang="en-US" smtClean="0"/>
              <a:t>‹#›</a:t>
            </a:fld>
            <a:endParaRPr lang="en-US"/>
          </a:p>
        </p:txBody>
      </p:sp>
    </p:spTree>
    <p:extLst>
      <p:ext uri="{BB962C8B-B14F-4D97-AF65-F5344CB8AC3E}">
        <p14:creationId xmlns:p14="http://schemas.microsoft.com/office/powerpoint/2010/main" val="79602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917D6-B8B6-459E-8FED-AFCD5151F150}" type="datetimeFigureOut">
              <a:rPr lang="en-US" smtClean="0"/>
              <a:t>9/11/24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50E44-7900-457F-A67A-62A65B2CC2F0}" type="slidenum">
              <a:rPr lang="en-US" smtClean="0"/>
              <a:t>‹#›</a:t>
            </a:fld>
            <a:endParaRPr lang="en-US"/>
          </a:p>
        </p:txBody>
      </p:sp>
    </p:spTree>
    <p:extLst>
      <p:ext uri="{BB962C8B-B14F-4D97-AF65-F5344CB8AC3E}">
        <p14:creationId xmlns:p14="http://schemas.microsoft.com/office/powerpoint/2010/main" val="1045206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838200" y="1155702"/>
            <a:ext cx="10515600" cy="5021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5" name="Footer Placeholder 4"/>
          <p:cNvSpPr>
            <a:spLocks noGrp="1"/>
          </p:cNvSpPr>
          <p:nvPr>
            <p:ph type="ftr" sz="quarter" idx="3"/>
          </p:nvPr>
        </p:nvSpPr>
        <p:spPr>
          <a:xfrm>
            <a:off x="838200" y="6356352"/>
            <a:ext cx="9153525"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10648949" y="6356352"/>
            <a:ext cx="704851"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1">
                    <a:tint val="75000"/>
                  </a:schemeClr>
                </a:solidFill>
                <a:latin typeface="+mn-lt"/>
                <a:cs typeface="+mn-cs"/>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6205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4400" kern="1200">
          <a:solidFill>
            <a:srgbClr val="C00000"/>
          </a:solidFill>
          <a:latin typeface="+mj-lt"/>
          <a:ea typeface="+mj-ea"/>
          <a:cs typeface="+mj-cs"/>
        </a:defRPr>
      </a:lvl1pPr>
      <a:lvl2pPr algn="l" rtl="0" eaLnBrk="1" fontAlgn="base" hangingPunct="1">
        <a:lnSpc>
          <a:spcPct val="90000"/>
        </a:lnSpc>
        <a:spcBef>
          <a:spcPct val="0"/>
        </a:spcBef>
        <a:spcAft>
          <a:spcPct val="0"/>
        </a:spcAft>
        <a:defRPr sz="4400">
          <a:solidFill>
            <a:srgbClr val="C00000"/>
          </a:solidFill>
          <a:latin typeface="Calibri Light" pitchFamily="34" charset="0"/>
        </a:defRPr>
      </a:lvl2pPr>
      <a:lvl3pPr algn="l" rtl="0" eaLnBrk="1" fontAlgn="base" hangingPunct="1">
        <a:lnSpc>
          <a:spcPct val="90000"/>
        </a:lnSpc>
        <a:spcBef>
          <a:spcPct val="0"/>
        </a:spcBef>
        <a:spcAft>
          <a:spcPct val="0"/>
        </a:spcAft>
        <a:defRPr sz="4400">
          <a:solidFill>
            <a:srgbClr val="C00000"/>
          </a:solidFill>
          <a:latin typeface="Calibri Light" pitchFamily="34" charset="0"/>
        </a:defRPr>
      </a:lvl3pPr>
      <a:lvl4pPr algn="l" rtl="0" eaLnBrk="1" fontAlgn="base" hangingPunct="1">
        <a:lnSpc>
          <a:spcPct val="90000"/>
        </a:lnSpc>
        <a:spcBef>
          <a:spcPct val="0"/>
        </a:spcBef>
        <a:spcAft>
          <a:spcPct val="0"/>
        </a:spcAft>
        <a:defRPr sz="4400">
          <a:solidFill>
            <a:srgbClr val="C00000"/>
          </a:solidFill>
          <a:latin typeface="Calibri Light" pitchFamily="34" charset="0"/>
        </a:defRPr>
      </a:lvl4pPr>
      <a:lvl5pPr algn="l" rtl="0" eaLnBrk="1" fontAlgn="base" hangingPunct="1">
        <a:lnSpc>
          <a:spcPct val="90000"/>
        </a:lnSpc>
        <a:spcBef>
          <a:spcPct val="0"/>
        </a:spcBef>
        <a:spcAft>
          <a:spcPct val="0"/>
        </a:spcAft>
        <a:defRPr sz="4400">
          <a:solidFill>
            <a:srgbClr val="C00000"/>
          </a:solidFill>
          <a:latin typeface="Calibri Light" pitchFamily="34" charset="0"/>
        </a:defRPr>
      </a:lvl5pPr>
      <a:lvl6pPr marL="457200" algn="l" rtl="0" eaLnBrk="1" fontAlgn="base" hangingPunct="1">
        <a:lnSpc>
          <a:spcPct val="90000"/>
        </a:lnSpc>
        <a:spcBef>
          <a:spcPct val="0"/>
        </a:spcBef>
        <a:spcAft>
          <a:spcPct val="0"/>
        </a:spcAft>
        <a:defRPr sz="4400">
          <a:solidFill>
            <a:srgbClr val="C00000"/>
          </a:solidFill>
          <a:latin typeface="Calibri Light" pitchFamily="34" charset="0"/>
        </a:defRPr>
      </a:lvl6pPr>
      <a:lvl7pPr marL="914400" algn="l" rtl="0" eaLnBrk="1" fontAlgn="base" hangingPunct="1">
        <a:lnSpc>
          <a:spcPct val="90000"/>
        </a:lnSpc>
        <a:spcBef>
          <a:spcPct val="0"/>
        </a:spcBef>
        <a:spcAft>
          <a:spcPct val="0"/>
        </a:spcAft>
        <a:defRPr sz="4400">
          <a:solidFill>
            <a:srgbClr val="C00000"/>
          </a:solidFill>
          <a:latin typeface="Calibri Light" pitchFamily="34" charset="0"/>
        </a:defRPr>
      </a:lvl7pPr>
      <a:lvl8pPr marL="1371600" algn="l" rtl="0" eaLnBrk="1" fontAlgn="base" hangingPunct="1">
        <a:lnSpc>
          <a:spcPct val="90000"/>
        </a:lnSpc>
        <a:spcBef>
          <a:spcPct val="0"/>
        </a:spcBef>
        <a:spcAft>
          <a:spcPct val="0"/>
        </a:spcAft>
        <a:defRPr sz="4400">
          <a:solidFill>
            <a:srgbClr val="C00000"/>
          </a:solidFill>
          <a:latin typeface="Calibri Light" pitchFamily="34" charset="0"/>
        </a:defRPr>
      </a:lvl8pPr>
      <a:lvl9pPr marL="1828800" algn="l" rtl="0" eaLnBrk="1" fontAlgn="base" hangingPunct="1">
        <a:lnSpc>
          <a:spcPct val="90000"/>
        </a:lnSpc>
        <a:spcBef>
          <a:spcPct val="0"/>
        </a:spcBef>
        <a:spcAft>
          <a:spcPct val="0"/>
        </a:spcAft>
        <a:defRPr sz="4400">
          <a:solidFill>
            <a:srgbClr val="C00000"/>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www.mathsisfun.com/data/correlation.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Session Objective</a:t>
            </a:r>
          </a:p>
        </p:txBody>
      </p:sp>
      <p:sp>
        <p:nvSpPr>
          <p:cNvPr id="3" name="Content Placeholder 2"/>
          <p:cNvSpPr>
            <a:spLocks noGrp="1"/>
          </p:cNvSpPr>
          <p:nvPr>
            <p:ph idx="1"/>
          </p:nvPr>
        </p:nvSpPr>
        <p:spPr>
          <a:xfrm>
            <a:off x="838200" y="1571339"/>
            <a:ext cx="10515600" cy="1914812"/>
          </a:xfrm>
        </p:spPr>
        <p:txBody>
          <a:bodyPr/>
          <a:lstStyle/>
          <a:p>
            <a:pPr lvl="2" algn="just"/>
            <a:r>
              <a:rPr lang="en-US" sz="2800" b="1" dirty="0">
                <a:latin typeface="Times New Roman" panose="02020603050405020304" pitchFamily="18" charset="0"/>
                <a:cs typeface="Times New Roman" panose="02020603050405020304" pitchFamily="18" charset="0"/>
              </a:rPr>
              <a:t>Illustrate corelation, covariance and PCA through real example.</a:t>
            </a:r>
          </a:p>
          <a:p>
            <a:pPr lvl="2" algn="just"/>
            <a:r>
              <a:rPr lang="en-US" sz="2800" b="1" dirty="0">
                <a:latin typeface="Times New Roman" panose="02020603050405020304" pitchFamily="18" charset="0"/>
                <a:cs typeface="Times New Roman" panose="02020603050405020304" pitchFamily="18" charset="0"/>
              </a:rPr>
              <a:t>Compare the significance use of covarice and corelation.</a:t>
            </a:r>
          </a:p>
          <a:p>
            <a:pPr lvl="2" algn="just"/>
            <a:endParaRPr lang="en-US" sz="28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33CE70D-A9ED-983D-9D24-F3401A29BFDB}"/>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259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93540" y="1634731"/>
            <a:ext cx="6119394" cy="4887161"/>
          </a:xfrm>
          <a:prstGeom prst="rect">
            <a:avLst/>
          </a:prstGeom>
        </p:spPr>
      </p:pic>
      <p:sp>
        <p:nvSpPr>
          <p:cNvPr id="3" name="TextBox 2"/>
          <p:cNvSpPr txBox="1"/>
          <p:nvPr/>
        </p:nvSpPr>
        <p:spPr>
          <a:xfrm>
            <a:off x="2498501" y="489397"/>
            <a:ext cx="7186411"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Data Normalization Applied before PCA</a:t>
            </a:r>
          </a:p>
        </p:txBody>
      </p:sp>
      <p:sp>
        <p:nvSpPr>
          <p:cNvPr id="4" name="Rectangle 3">
            <a:extLst>
              <a:ext uri="{FF2B5EF4-FFF2-40B4-BE49-F238E27FC236}">
                <a16:creationId xmlns:a16="http://schemas.microsoft.com/office/drawing/2014/main" id="{FE22DD3A-31AB-1D72-23C0-7CDDB9BD2BEA}"/>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53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34351" y="1156147"/>
            <a:ext cx="8449466" cy="5012833"/>
          </a:xfrm>
          <a:prstGeom prst="rect">
            <a:avLst/>
          </a:prstGeom>
        </p:spPr>
      </p:pic>
      <p:sp>
        <p:nvSpPr>
          <p:cNvPr id="5" name="TextBox 4"/>
          <p:cNvSpPr txBox="1"/>
          <p:nvPr/>
        </p:nvSpPr>
        <p:spPr>
          <a:xfrm>
            <a:off x="3902299" y="334851"/>
            <a:ext cx="5705340"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Determining Co-Variance Matrix</a:t>
            </a:r>
          </a:p>
        </p:txBody>
      </p:sp>
      <p:sp>
        <p:nvSpPr>
          <p:cNvPr id="2" name="Rectangle 1">
            <a:extLst>
              <a:ext uri="{FF2B5EF4-FFF2-40B4-BE49-F238E27FC236}">
                <a16:creationId xmlns:a16="http://schemas.microsoft.com/office/drawing/2014/main" id="{A9F67B0E-8D1C-8BD4-8767-D7AA9CB8C9D6}"/>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03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67832" y="1213832"/>
            <a:ext cx="9974214" cy="5006664"/>
          </a:xfrm>
          <a:prstGeom prst="rect">
            <a:avLst/>
          </a:prstGeom>
        </p:spPr>
      </p:pic>
      <p:sp>
        <p:nvSpPr>
          <p:cNvPr id="4" name="TextBox 3"/>
          <p:cNvSpPr txBox="1"/>
          <p:nvPr/>
        </p:nvSpPr>
        <p:spPr>
          <a:xfrm>
            <a:off x="0" y="167425"/>
            <a:ext cx="11719775"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Calculation of Eigenvalue and Eigenvectors from Covariance</a:t>
            </a:r>
          </a:p>
        </p:txBody>
      </p:sp>
      <p:sp>
        <p:nvSpPr>
          <p:cNvPr id="2" name="Rectangle 1">
            <a:extLst>
              <a:ext uri="{FF2B5EF4-FFF2-40B4-BE49-F238E27FC236}">
                <a16:creationId xmlns:a16="http://schemas.microsoft.com/office/drawing/2014/main" id="{5B9F206E-AA00-DBC9-5D21-B1CB97C6EA1F}"/>
              </a:ext>
            </a:extLst>
          </p:cNvPr>
          <p:cNvSpPr/>
          <p:nvPr/>
        </p:nvSpPr>
        <p:spPr>
          <a:xfrm>
            <a:off x="1106072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39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C4435A-BFD5-A040-BF27-9B818E02421F}"/>
              </a:ext>
            </a:extLst>
          </p:cNvPr>
          <p:cNvPicPr>
            <a:picLocks noChangeAspect="1"/>
          </p:cNvPicPr>
          <p:nvPr/>
        </p:nvPicPr>
        <p:blipFill>
          <a:blip r:embed="rId2"/>
          <a:stretch>
            <a:fillRect/>
          </a:stretch>
        </p:blipFill>
        <p:spPr>
          <a:xfrm>
            <a:off x="1111250" y="996950"/>
            <a:ext cx="9969500" cy="4864100"/>
          </a:xfrm>
          <a:prstGeom prst="rect">
            <a:avLst/>
          </a:prstGeom>
        </p:spPr>
      </p:pic>
      <p:sp>
        <p:nvSpPr>
          <p:cNvPr id="2" name="TextBox 1"/>
          <p:cNvSpPr txBox="1"/>
          <p:nvPr/>
        </p:nvSpPr>
        <p:spPr>
          <a:xfrm>
            <a:off x="1703677" y="218940"/>
            <a:ext cx="6950925"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What is Eigen value and Eigen Vector ?</a:t>
            </a:r>
          </a:p>
        </p:txBody>
      </p:sp>
      <p:sp>
        <p:nvSpPr>
          <p:cNvPr id="3" name="Rectangle 2">
            <a:extLst>
              <a:ext uri="{FF2B5EF4-FFF2-40B4-BE49-F238E27FC236}">
                <a16:creationId xmlns:a16="http://schemas.microsoft.com/office/drawing/2014/main" id="{9D95814F-782C-CE4B-A5D6-A2173C0646E2}"/>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861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6FE457-F0BB-8F4A-A191-950CE0DD2615}"/>
              </a:ext>
            </a:extLst>
          </p:cNvPr>
          <p:cNvPicPr>
            <a:picLocks noChangeAspect="1"/>
          </p:cNvPicPr>
          <p:nvPr/>
        </p:nvPicPr>
        <p:blipFill>
          <a:blip r:embed="rId2"/>
          <a:stretch>
            <a:fillRect/>
          </a:stretch>
        </p:blipFill>
        <p:spPr>
          <a:xfrm>
            <a:off x="1054100" y="914400"/>
            <a:ext cx="10083800" cy="5029200"/>
          </a:xfrm>
          <a:prstGeom prst="rect">
            <a:avLst/>
          </a:prstGeom>
        </p:spPr>
      </p:pic>
      <p:sp>
        <p:nvSpPr>
          <p:cNvPr id="3" name="Rectangle 2">
            <a:extLst>
              <a:ext uri="{FF2B5EF4-FFF2-40B4-BE49-F238E27FC236}">
                <a16:creationId xmlns:a16="http://schemas.microsoft.com/office/drawing/2014/main" id="{64DEADAE-B9FF-A50A-4B03-A2D1CDF7713A}"/>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9883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683357" y="1015663"/>
            <a:ext cx="5393407" cy="5580597"/>
          </a:xfrm>
          <a:prstGeom prst="rect">
            <a:avLst/>
          </a:prstGeom>
        </p:spPr>
      </p:pic>
      <p:sp>
        <p:nvSpPr>
          <p:cNvPr id="4" name="TextBox 3"/>
          <p:cNvSpPr txBox="1"/>
          <p:nvPr/>
        </p:nvSpPr>
        <p:spPr>
          <a:xfrm>
            <a:off x="180304" y="0"/>
            <a:ext cx="10722158" cy="1015663"/>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Transformation of Two-Dimensional Data to One Dimensional by Multipling Eigen Vector Matrix</a:t>
            </a:r>
          </a:p>
        </p:txBody>
      </p:sp>
      <p:sp>
        <p:nvSpPr>
          <p:cNvPr id="2" name="Rectangle 1">
            <a:extLst>
              <a:ext uri="{FF2B5EF4-FFF2-40B4-BE49-F238E27FC236}">
                <a16:creationId xmlns:a16="http://schemas.microsoft.com/office/drawing/2014/main" id="{81BEAED9-0000-F32D-E02D-13871DFC8F86}"/>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51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577" y="856357"/>
            <a:ext cx="11281893" cy="6001643"/>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What is the Correlation?</a:t>
            </a:r>
          </a:p>
          <a:p>
            <a:pPr algn="just"/>
            <a:endParaRPr lang="en-US" sz="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Correlation is a step ahead of covariance as it quantifies the relationship between two random variables. In simple terms, it is a unit measure of how these variables change with respect to each other (normalized covariance value).</a:t>
            </a:r>
          </a:p>
          <a:p>
            <a:pPr algn="just"/>
            <a:endParaRPr lang="en-US" sz="1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Unlike covariance, the correlation has an upper and lower cap on a range. It can only take values between +1 and -1. A correlation of +1 indicates that random variables have a direct and strong relationship.</a:t>
            </a:r>
          </a:p>
          <a:p>
            <a:pPr algn="just"/>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 the other hand, the correlation of -1 indicates that there is a strong inverse relationship, and an increase in one variable will lead to an equal and opposite decrease in the other variable. 0 means that the two numbers are independent.</a:t>
            </a:r>
          </a:p>
        </p:txBody>
      </p:sp>
      <p:sp>
        <p:nvSpPr>
          <p:cNvPr id="5" name="TextBox 4"/>
          <p:cNvSpPr txBox="1"/>
          <p:nvPr/>
        </p:nvSpPr>
        <p:spPr>
          <a:xfrm>
            <a:off x="1126900" y="115909"/>
            <a:ext cx="9543245"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Differences between Co-Variance and Co-relation</a:t>
            </a:r>
          </a:p>
        </p:txBody>
      </p:sp>
      <p:sp>
        <p:nvSpPr>
          <p:cNvPr id="2" name="Rectangle 1">
            <a:extLst>
              <a:ext uri="{FF2B5EF4-FFF2-40B4-BE49-F238E27FC236}">
                <a16:creationId xmlns:a16="http://schemas.microsoft.com/office/drawing/2014/main" id="{A861B04D-9640-4FCC-CF78-C4CC8CC6D23F}"/>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380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245" y="236396"/>
            <a:ext cx="11011437" cy="644022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What is Covariance?</a:t>
            </a:r>
          </a:p>
          <a:p>
            <a:pPr algn="just"/>
            <a:endParaRPr lang="en-US" sz="105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Covariance measures how the two variables move with respect to each other and is an extension of the concept of variance (which tells about how a single variable varies). It can take any value from -∞ to +∞.</a:t>
            </a:r>
          </a:p>
          <a:p>
            <a:pPr algn="just"/>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higher this value, the more dependent the relationship is. A positive number signifies positive covariance and denotes that there is a direct relationship. Effectively this means that an increase in one variable would also lead to a corresponding increase in the other variable provided other conditions remain constant.</a:t>
            </a:r>
          </a:p>
          <a:p>
            <a:pPr algn="just"/>
            <a:endParaRPr lang="en-US" sz="105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 the other hand, a negative number signifies negative covariance, which denotes an inverse relationship between the two variables. Though covariance is perfect for defining the type of relationship, it is bad for interpreting its magnitude.</a:t>
            </a:r>
          </a:p>
        </p:txBody>
      </p:sp>
      <p:sp>
        <p:nvSpPr>
          <p:cNvPr id="2" name="Rectangle 1">
            <a:extLst>
              <a:ext uri="{FF2B5EF4-FFF2-40B4-BE49-F238E27FC236}">
                <a16:creationId xmlns:a16="http://schemas.microsoft.com/office/drawing/2014/main" id="{E7ED4D94-CDD5-A33C-922C-0137895CEAAD}"/>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22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56" y="191304"/>
            <a:ext cx="2795649"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 y="1516867"/>
            <a:ext cx="11625942" cy="4351338"/>
          </a:xfrm>
        </p:spPr>
        <p:txBody>
          <a:bodyPr>
            <a:noAutofit/>
          </a:bodyPr>
          <a:lstStyle/>
          <a:p>
            <a:pPr marL="285750" indent="-285750"/>
            <a:r>
              <a:rPr lang="en-US" dirty="0">
                <a:latin typeface="Times New Roman" panose="02020603050405020304" pitchFamily="18" charset="0"/>
                <a:cs typeface="Times New Roman" panose="02020603050405020304" pitchFamily="18" charset="0"/>
              </a:rPr>
              <a:t>Han J &amp; Kamber M, “Data Mining: Concepts and Techniques”, Third Edition, Elsevier, 2011.</a:t>
            </a:r>
          </a:p>
          <a:p>
            <a:pPr marL="285750" indent="-285750"/>
            <a:r>
              <a:rPr lang="en-US" dirty="0">
                <a:latin typeface="Times New Roman" panose="02020603050405020304" pitchFamily="18" charset="0"/>
                <a:cs typeface="Times New Roman" panose="02020603050405020304" pitchFamily="18" charset="0"/>
                <a:hlinkClick r:id="rId2"/>
              </a:rPr>
              <a:t>https://www.mathsisfun.com/data/correlation.html</a:t>
            </a:r>
            <a:endParaRPr lang="en-US" dirty="0">
              <a:latin typeface="Times New Roman" panose="02020603050405020304" pitchFamily="18" charset="0"/>
              <a:cs typeface="Times New Roman" panose="02020603050405020304" pitchFamily="18" charset="0"/>
            </a:endParaRPr>
          </a:p>
          <a:p>
            <a:pPr marL="285750" indent="-285750"/>
            <a:r>
              <a:rPr lang="en-US" dirty="0">
                <a:latin typeface="Times New Roman" panose="02020603050405020304" pitchFamily="18" charset="0"/>
                <a:cs typeface="Times New Roman" panose="02020603050405020304" pitchFamily="18" charset="0"/>
              </a:rPr>
              <a:t>https://www.youtube.com/watch?v=TqCnD1avqMY</a:t>
            </a:r>
          </a:p>
          <a:p>
            <a:pPr marL="0" indent="0">
              <a:buNone/>
            </a:pPr>
            <a:endParaRPr lang="en-US" dirty="0">
              <a:latin typeface="Times New Roman" panose="02020603050405020304" pitchFamily="18" charset="0"/>
              <a:cs typeface="Times New Roman" panose="02020603050405020304" pitchFamily="18" charset="0"/>
            </a:endParaRPr>
          </a:p>
          <a:p>
            <a:pPr marL="285750" indent="-285750"/>
            <a:endParaRPr lang="en-US" dirty="0">
              <a:latin typeface="Times New Roman" panose="02020603050405020304" pitchFamily="18" charset="0"/>
              <a:cs typeface="Times New Roman" panose="02020603050405020304" pitchFamily="18" charset="0"/>
            </a:endParaRPr>
          </a:p>
          <a:p>
            <a:pPr marL="285750" indent="-285750"/>
            <a:endParaRPr lang="en-US"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53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1514" y="99017"/>
            <a:ext cx="3520655" cy="454272"/>
          </a:xfrm>
        </p:spPr>
        <p:txBody>
          <a:bodyPr>
            <a:normAutofit fontScale="90000"/>
          </a:bodyPr>
          <a:lstStyle/>
          <a:p>
            <a:r>
              <a:rPr lang="en-US" sz="3200" b="1" dirty="0">
                <a:latin typeface="Times New Roman" panose="02020603050405020304" pitchFamily="18" charset="0"/>
                <a:cs typeface="Times New Roman" panose="02020603050405020304" pitchFamily="18" charset="0"/>
              </a:rPr>
              <a:t>Important Questions </a:t>
            </a:r>
          </a:p>
        </p:txBody>
      </p:sp>
      <p:sp>
        <p:nvSpPr>
          <p:cNvPr id="3" name="TextBox 2"/>
          <p:cNvSpPr txBox="1"/>
          <p:nvPr/>
        </p:nvSpPr>
        <p:spPr>
          <a:xfrm>
            <a:off x="487680" y="553289"/>
            <a:ext cx="11704320" cy="672491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Q1: Are both corelation and covariance represent the linear relationship of two variables?</a:t>
            </a:r>
          </a:p>
          <a:p>
            <a:endParaRPr lang="en-US" sz="11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Q2: What is the cons of PCA ?</a:t>
            </a:r>
          </a:p>
          <a:p>
            <a:endParaRPr lang="en-US" sz="12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Q3: How corelation may be useful to avoid data redudancy?  </a:t>
            </a:r>
          </a:p>
          <a:p>
            <a:endParaRPr lang="en-US" sz="16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Q4: Is there any data redudancy in the above table could you recommend a solution?</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Q5: Is eigen value multiplication with a vector extend the same vector?</a:t>
            </a:r>
          </a:p>
          <a:p>
            <a:endParaRPr lang="en-US" sz="1400"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stretch>
            <a:fillRect/>
          </a:stretch>
        </p:blipFill>
        <p:spPr>
          <a:xfrm>
            <a:off x="2942633" y="3471191"/>
            <a:ext cx="3046041" cy="2804896"/>
          </a:xfrm>
          <a:prstGeom prst="rect">
            <a:avLst/>
          </a:prstGeom>
        </p:spPr>
      </p:pic>
    </p:spTree>
    <p:extLst>
      <p:ext uri="{BB962C8B-B14F-4D97-AF65-F5344CB8AC3E}">
        <p14:creationId xmlns:p14="http://schemas.microsoft.com/office/powerpoint/2010/main" val="81408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latin typeface="Times New Roman" panose="02020603050405020304" pitchFamily="18" charset="0"/>
                <a:cs typeface="Times New Roman" panose="02020603050405020304" pitchFamily="18" charset="0"/>
              </a:rPr>
              <a:t>Poll Question-01</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Q1: Are Mean and Standard Deviation precalculation required for correlation analysis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Ch1: Yes</a:t>
            </a:r>
          </a:p>
          <a:p>
            <a:pPr marL="0" indent="0">
              <a:buNone/>
            </a:pPr>
            <a:r>
              <a:rPr lang="en-US" dirty="0">
                <a:latin typeface="Times New Roman" panose="02020603050405020304" pitchFamily="18" charset="0"/>
                <a:cs typeface="Times New Roman" panose="02020603050405020304" pitchFamily="18" charset="0"/>
              </a:rPr>
              <a:t>Ch2: No</a:t>
            </a:r>
            <a:endParaRPr lang="en-US" dirty="0"/>
          </a:p>
          <a:p>
            <a:pPr marL="0" indent="0">
              <a:buNone/>
            </a:pPr>
            <a:endParaRPr lang="en-US" dirty="0"/>
          </a:p>
        </p:txBody>
      </p:sp>
      <p:sp>
        <p:nvSpPr>
          <p:cNvPr id="4" name="Rectangle 3">
            <a:extLst>
              <a:ext uri="{FF2B5EF4-FFF2-40B4-BE49-F238E27FC236}">
                <a16:creationId xmlns:a16="http://schemas.microsoft.com/office/drawing/2014/main" id="{DB401358-A6F1-B398-ADDF-83DBC300EE82}"/>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537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30" y="1562636"/>
            <a:ext cx="10582140" cy="4232856"/>
          </a:xfrm>
          <a:prstGeom prst="rect">
            <a:avLst/>
          </a:prstGeom>
        </p:spPr>
      </p:pic>
      <p:sp>
        <p:nvSpPr>
          <p:cNvPr id="2" name="Rectangle 1">
            <a:extLst>
              <a:ext uri="{FF2B5EF4-FFF2-40B4-BE49-F238E27FC236}">
                <a16:creationId xmlns:a16="http://schemas.microsoft.com/office/drawing/2014/main" id="{902BEDA7-AC26-0440-E4FD-ECB3276D6D01}"/>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50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880" y="1200151"/>
            <a:ext cx="10119360" cy="1017269"/>
          </a:xfrm>
        </p:spPr>
        <p:txBody>
          <a:bodyPr>
            <a:normAutofit/>
          </a:bodyPr>
          <a:lstStyle/>
          <a:p>
            <a:r>
              <a:rPr lang="en-US" sz="2800" dirty="0">
                <a:latin typeface="Times New Roman" panose="02020603050405020304" pitchFamily="18" charset="0"/>
                <a:cs typeface="Times New Roman" panose="02020603050405020304" pitchFamily="18" charset="0"/>
              </a:rPr>
              <a:t>Simple Regression Analysis</a:t>
            </a:r>
          </a:p>
        </p:txBody>
      </p:sp>
      <p:sp>
        <p:nvSpPr>
          <p:cNvPr id="4" name="Rectangle 3"/>
          <p:cNvSpPr/>
          <p:nvPr/>
        </p:nvSpPr>
        <p:spPr>
          <a:xfrm>
            <a:off x="2995028" y="523994"/>
            <a:ext cx="4623702"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Hint for Next Class Topic</a:t>
            </a:r>
            <a:endParaRPr lang="en-US" sz="3200" b="1" dirty="0"/>
          </a:p>
        </p:txBody>
      </p:sp>
    </p:spTree>
    <p:extLst>
      <p:ext uri="{BB962C8B-B14F-4D97-AF65-F5344CB8AC3E}">
        <p14:creationId xmlns:p14="http://schemas.microsoft.com/office/powerpoint/2010/main" val="32765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765810" y="1028700"/>
            <a:ext cx="10393680" cy="574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R="0" lvl="0" algn="just" defTabSz="914400" rtl="0" eaLnBrk="0" fontAlgn="base" latinLnBrk="0" hangingPunct="0">
              <a:lnSpc>
                <a:spcPct val="110000"/>
              </a:lnSpc>
              <a:spcBef>
                <a:spcPct val="20000"/>
              </a:spcBef>
              <a:spcAft>
                <a:spcPct val="0"/>
              </a:spcAft>
              <a:buClr>
                <a:srgbClr val="3333CC"/>
              </a:buClr>
              <a:buSzPct val="60000"/>
              <a:buFont typeface="Arial" panose="020B0604020202020204" pitchFamily="34" charset="0"/>
              <a:buChar char="•"/>
              <a:tabLst/>
              <a:defRPr/>
            </a:pP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Correlation coefficient (also called </a:t>
            </a:r>
            <a:r>
              <a:rPr kumimoji="0" lang="en-US" altLang="en-US" b="0" i="0" u="none" strike="noStrike" kern="0" cap="none" spc="0" normalizeH="0" baseline="0" noProof="0" dirty="0">
                <a:ln>
                  <a:noFill/>
                </a:ln>
                <a:solidFill>
                  <a:srgbClr val="3333CC"/>
                </a:solidFill>
                <a:effectLst/>
                <a:uLnTx/>
                <a:uFillTx/>
                <a:latin typeface="Times New Roman" panose="02020603050405020304" pitchFamily="18" charset="0"/>
                <a:cs typeface="Times New Roman" panose="02020603050405020304" pitchFamily="18" charset="0"/>
              </a:rPr>
              <a:t>Pearson’s product moment coefficient</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10000"/>
              </a:lnSpc>
              <a:spcBef>
                <a:spcPct val="20000"/>
              </a:spcBef>
              <a:spcAft>
                <a:spcPct val="0"/>
              </a:spcAft>
              <a:buClr>
                <a:srgbClr val="3333CC"/>
              </a:buClr>
              <a:buSzPct val="60000"/>
              <a:buFont typeface="Arial" panose="020B0604020202020204" pitchFamily="34" charset="0"/>
              <a:buChar char="•"/>
              <a:tabLst/>
              <a:defRPr/>
            </a:pPr>
            <a:endPar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10000"/>
              </a:lnSpc>
              <a:spcBef>
                <a:spcPct val="20000"/>
              </a:spcBef>
              <a:spcAft>
                <a:spcPct val="0"/>
              </a:spcAft>
              <a:buClr>
                <a:srgbClr val="FF0000"/>
              </a:buClr>
              <a:buSzPct val="55000"/>
              <a:buFont typeface="Arial" panose="020B0604020202020204" pitchFamily="34" charset="0"/>
              <a:buChar char="•"/>
              <a:tabLst/>
              <a:defRPr/>
            </a:pP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where n is the number of tuples,       and      are the respective means of A and B, </a:t>
            </a:r>
            <a:r>
              <a:rPr kumimoji="0" lang="el-GR"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σ</a:t>
            </a:r>
            <a:r>
              <a:rPr kumimoji="0" lang="en-US" altLang="en-US"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and </a:t>
            </a:r>
            <a:r>
              <a:rPr kumimoji="0" lang="el-GR"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σ</a:t>
            </a:r>
            <a:r>
              <a:rPr kumimoji="0" lang="en-US" altLang="en-US"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B </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are the respective standard deviation of A and B, and </a:t>
            </a:r>
            <a:r>
              <a:rPr kumimoji="0" lang="el-GR"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Σ</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a:t>
            </a:r>
            <a:r>
              <a:rPr kumimoji="0" lang="en-US" altLang="en-US"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a:t>
            </a:r>
            <a:r>
              <a:rPr kumimoji="0" lang="en-US" altLang="en-US"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i</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is the sum of the AB cross-product.</a:t>
            </a:r>
          </a:p>
          <a:p>
            <a:pPr marR="0" lvl="0" algn="just" defTabSz="914400" rtl="0" eaLnBrk="0" fontAlgn="base" latinLnBrk="0" hangingPunct="0">
              <a:lnSpc>
                <a:spcPct val="110000"/>
              </a:lnSpc>
              <a:spcBef>
                <a:spcPct val="20000"/>
              </a:spcBef>
              <a:spcAft>
                <a:spcPct val="0"/>
              </a:spcAft>
              <a:buClr>
                <a:srgbClr val="3333CC"/>
              </a:buClr>
              <a:buSzPct val="60000"/>
              <a:buFont typeface="Arial" panose="020B0604020202020204" pitchFamily="34" charset="0"/>
              <a:buChar char="•"/>
              <a:tabLst/>
              <a:defRPr/>
            </a:pP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If r</a:t>
            </a:r>
            <a:r>
              <a:rPr kumimoji="0" lang="en-US" altLang="en-US"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A,B</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&gt; 0, A and B are positively correlated (A’s values increase as B’s).  The higher, the stronger correlation.</a:t>
            </a:r>
          </a:p>
          <a:p>
            <a:pPr marR="0" lvl="0" algn="just" defTabSz="914400" rtl="0" eaLnBrk="0" fontAlgn="base" latinLnBrk="0" hangingPunct="0">
              <a:lnSpc>
                <a:spcPct val="110000"/>
              </a:lnSpc>
              <a:spcBef>
                <a:spcPct val="20000"/>
              </a:spcBef>
              <a:spcAft>
                <a:spcPct val="0"/>
              </a:spcAft>
              <a:buClr>
                <a:srgbClr val="3333CC"/>
              </a:buClr>
              <a:buSzPct val="60000"/>
              <a:buFont typeface="Arial" panose="020B0604020202020204" pitchFamily="34" charset="0"/>
              <a:buChar char="•"/>
              <a:tabLst/>
              <a:defRPr/>
            </a:pP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a:t>
            </a:r>
            <a:r>
              <a:rPr kumimoji="0" lang="en-US" altLang="en-US"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A,B</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 0: independent;  r</a:t>
            </a:r>
            <a:r>
              <a:rPr kumimoji="0" lang="en-US" altLang="en-US" b="0" i="0" u="none" strike="noStrike" kern="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AB</a:t>
            </a:r>
            <a:r>
              <a:rPr kumimoji="0" lang="en-US" alt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&lt; 0: negatively correlated</a:t>
            </a:r>
          </a:p>
        </p:txBody>
      </p:sp>
      <p:graphicFrame>
        <p:nvGraphicFramePr>
          <p:cNvPr id="4" name="Object 4"/>
          <p:cNvGraphicFramePr>
            <a:graphicFrameLocks noGrp="1" noChangeAspect="1"/>
          </p:cNvGraphicFramePr>
          <p:nvPr>
            <p:ph sz="quarter" idx="4294967295"/>
            <p:extLst>
              <p:ext uri="{D42A27DB-BD31-4B8C-83A1-F6EECF244321}">
                <p14:modId xmlns:p14="http://schemas.microsoft.com/office/powerpoint/2010/main" val="1558453647"/>
              </p:ext>
            </p:extLst>
          </p:nvPr>
        </p:nvGraphicFramePr>
        <p:xfrm>
          <a:off x="2979896" y="1696085"/>
          <a:ext cx="5081588" cy="900113"/>
        </p:xfrm>
        <a:graphic>
          <a:graphicData uri="http://schemas.openxmlformats.org/presentationml/2006/ole">
            <mc:AlternateContent xmlns:mc="http://schemas.openxmlformats.org/markup-compatibility/2006">
              <mc:Choice xmlns:v="urn:schemas-microsoft-com:vml" Requires="v">
                <p:oleObj name="Microsoft Equation 3.0" r:id="rId2" imgW="2870200" imgH="508000" progId="Equation.3">
                  <p:embed/>
                </p:oleObj>
              </mc:Choice>
              <mc:Fallback>
                <p:oleObj name="Microsoft Equation 3.0" r:id="rId2" imgW="2870200" imgH="508000" progId="Equation.3">
                  <p:embed/>
                  <p:pic>
                    <p:nvPicPr>
                      <p:cNvPr id="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896" y="1696085"/>
                        <a:ext cx="5081588"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3429000" y="388620"/>
            <a:ext cx="513207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Correlation Analysis</a:t>
            </a:r>
          </a:p>
        </p:txBody>
      </p:sp>
      <p:sp>
        <p:nvSpPr>
          <p:cNvPr id="2" name="Rectangle 1">
            <a:extLst>
              <a:ext uri="{FF2B5EF4-FFF2-40B4-BE49-F238E27FC236}">
                <a16:creationId xmlns:a16="http://schemas.microsoft.com/office/drawing/2014/main" id="{0840200A-3E49-60D9-7A1A-FF79A09AFD28}"/>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785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649" y="3301763"/>
            <a:ext cx="5699858" cy="2101042"/>
          </a:xfrm>
          <a:prstGeom prst="rect">
            <a:avLst/>
          </a:prstGeom>
        </p:spPr>
      </p:pic>
      <p:sp>
        <p:nvSpPr>
          <p:cNvPr id="5" name="Rectangle 4"/>
          <p:cNvSpPr/>
          <p:nvPr/>
        </p:nvSpPr>
        <p:spPr>
          <a:xfrm>
            <a:off x="528328" y="948140"/>
            <a:ext cx="6463629" cy="469167"/>
          </a:xfrm>
          <a:prstGeom prst="rect">
            <a:avLst/>
          </a:prstGeom>
        </p:spPr>
        <p:txBody>
          <a:bodyPr wrap="none">
            <a:spAutoFit/>
          </a:bodyPr>
          <a:lstStyle/>
          <a:p>
            <a:pPr lvl="0" algn="just" eaLnBrk="0" fontAlgn="base" hangingPunct="0">
              <a:lnSpc>
                <a:spcPct val="110000"/>
              </a:lnSpc>
              <a:spcBef>
                <a:spcPct val="20000"/>
              </a:spcBef>
              <a:spcAft>
                <a:spcPct val="0"/>
              </a:spcAft>
              <a:buClr>
                <a:srgbClr val="3333CC"/>
              </a:buClr>
              <a:buSzPct val="60000"/>
              <a:defRPr/>
            </a:pPr>
            <a:r>
              <a:rPr lang="en-US" altLang="en-US" sz="2400" kern="0" dirty="0">
                <a:solidFill>
                  <a:srgbClr val="000000"/>
                </a:solidFill>
                <a:latin typeface="Times New Roman" panose="02020603050405020304" pitchFamily="18" charset="0"/>
                <a:cs typeface="Times New Roman" panose="02020603050405020304" pitchFamily="18" charset="0"/>
              </a:rPr>
              <a:t>The standard deviation (Sample) is represented as: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012" y="1345172"/>
            <a:ext cx="3118962" cy="1800535"/>
          </a:xfrm>
          <a:prstGeom prst="rect">
            <a:avLst/>
          </a:prstGeom>
        </p:spPr>
      </p:pic>
      <p:sp>
        <p:nvSpPr>
          <p:cNvPr id="2" name="TextBox 1"/>
          <p:cNvSpPr txBox="1"/>
          <p:nvPr/>
        </p:nvSpPr>
        <p:spPr>
          <a:xfrm>
            <a:off x="925830" y="124254"/>
            <a:ext cx="8903970"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Transformation of Correlation Equation</a:t>
            </a:r>
          </a:p>
        </p:txBody>
      </p:sp>
      <p:sp>
        <p:nvSpPr>
          <p:cNvPr id="3" name="Rectangle 2">
            <a:extLst>
              <a:ext uri="{FF2B5EF4-FFF2-40B4-BE49-F238E27FC236}">
                <a16:creationId xmlns:a16="http://schemas.microsoft.com/office/drawing/2014/main" id="{6AD7F4EF-A780-109D-FF5F-F200FC18815B}"/>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54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55870135"/>
              </p:ext>
            </p:extLst>
          </p:nvPr>
        </p:nvGraphicFramePr>
        <p:xfrm>
          <a:off x="1201510" y="684295"/>
          <a:ext cx="4168776" cy="5213964"/>
        </p:xfrm>
        <a:graphic>
          <a:graphicData uri="http://schemas.openxmlformats.org/drawingml/2006/table">
            <a:tbl>
              <a:tblPr>
                <a:tableStyleId>{5C22544A-7EE6-4342-B048-85BDC9FD1C3A}</a:tableStyleId>
              </a:tblPr>
              <a:tblGrid>
                <a:gridCol w="2084695">
                  <a:extLst>
                    <a:ext uri="{9D8B030D-6E8A-4147-A177-3AD203B41FA5}">
                      <a16:colId xmlns:a16="http://schemas.microsoft.com/office/drawing/2014/main" val="20000"/>
                    </a:ext>
                  </a:extLst>
                </a:gridCol>
                <a:gridCol w="2084081">
                  <a:extLst>
                    <a:ext uri="{9D8B030D-6E8A-4147-A177-3AD203B41FA5}">
                      <a16:colId xmlns:a16="http://schemas.microsoft.com/office/drawing/2014/main" val="20001"/>
                    </a:ext>
                  </a:extLst>
                </a:gridCol>
              </a:tblGrid>
              <a:tr h="334265">
                <a:tc gridSpan="2">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Ice Cream Sales vs Temperature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hMerge="1">
                  <a:txBody>
                    <a:bodyPr/>
                    <a:lstStyle/>
                    <a:p>
                      <a:endParaRPr lang="en-US"/>
                    </a:p>
                  </a:txBody>
                  <a:tcPr/>
                </a:tc>
                <a:extLst>
                  <a:ext uri="{0D108BD9-81ED-4DB2-BD59-A6C34878D82A}">
                    <a16:rowId xmlns:a16="http://schemas.microsoft.com/office/drawing/2014/main" val="10000"/>
                  </a:ext>
                </a:extLst>
              </a:tr>
              <a:tr h="363777">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Temperature °C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Ice Cream Sales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1"/>
                  </a:ext>
                </a:extLst>
              </a:tr>
              <a:tr h="363777">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14.2°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$215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2"/>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16.4°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$325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3"/>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11.9°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$185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4"/>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15.2°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$332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5"/>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18.5°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$406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6"/>
                  </a:ext>
                </a:extLst>
              </a:tr>
              <a:tr h="363777">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22.1°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$522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7"/>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19.4°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$412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8"/>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25.1°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$614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9"/>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23.4°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$544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10"/>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18.1°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$421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11"/>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22.6°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$445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12"/>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17.2°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$408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13"/>
                  </a:ext>
                </a:extLst>
              </a:tr>
            </a:tbl>
          </a:graphicData>
        </a:graphic>
      </p:graphicFrame>
      <p:pic>
        <p:nvPicPr>
          <p:cNvPr id="7" name="Picture 6"/>
          <p:cNvPicPr>
            <a:picLocks noChangeAspect="1"/>
          </p:cNvPicPr>
          <p:nvPr/>
        </p:nvPicPr>
        <p:blipFill>
          <a:blip r:embed="rId2"/>
          <a:stretch>
            <a:fillRect/>
          </a:stretch>
        </p:blipFill>
        <p:spPr>
          <a:xfrm>
            <a:off x="5497740" y="985610"/>
            <a:ext cx="6022428" cy="3586390"/>
          </a:xfrm>
          <a:prstGeom prst="rect">
            <a:avLst/>
          </a:prstGeom>
        </p:spPr>
      </p:pic>
      <p:sp>
        <p:nvSpPr>
          <p:cNvPr id="4" name="TextBox 3"/>
          <p:cNvSpPr txBox="1"/>
          <p:nvPr/>
        </p:nvSpPr>
        <p:spPr>
          <a:xfrm>
            <a:off x="925830" y="124254"/>
            <a:ext cx="8903970"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Example of Correlation of Two Attributes</a:t>
            </a:r>
          </a:p>
        </p:txBody>
      </p:sp>
      <p:graphicFrame>
        <p:nvGraphicFramePr>
          <p:cNvPr id="5" name="Table 4"/>
          <p:cNvGraphicFramePr>
            <a:graphicFrameLocks noGrp="1"/>
          </p:cNvGraphicFramePr>
          <p:nvPr>
            <p:extLst>
              <p:ext uri="{D42A27DB-BD31-4B8C-83A1-F6EECF244321}">
                <p14:modId xmlns:p14="http://schemas.microsoft.com/office/powerpoint/2010/main" val="2655870135"/>
              </p:ext>
            </p:extLst>
          </p:nvPr>
        </p:nvGraphicFramePr>
        <p:xfrm>
          <a:off x="1201510" y="678252"/>
          <a:ext cx="4168776" cy="5213964"/>
        </p:xfrm>
        <a:graphic>
          <a:graphicData uri="http://schemas.openxmlformats.org/drawingml/2006/table">
            <a:tbl>
              <a:tblPr>
                <a:tableStyleId>{5C22544A-7EE6-4342-B048-85BDC9FD1C3A}</a:tableStyleId>
              </a:tblPr>
              <a:tblGrid>
                <a:gridCol w="2084695">
                  <a:extLst>
                    <a:ext uri="{9D8B030D-6E8A-4147-A177-3AD203B41FA5}">
                      <a16:colId xmlns:a16="http://schemas.microsoft.com/office/drawing/2014/main" val="20000"/>
                    </a:ext>
                  </a:extLst>
                </a:gridCol>
                <a:gridCol w="2084081">
                  <a:extLst>
                    <a:ext uri="{9D8B030D-6E8A-4147-A177-3AD203B41FA5}">
                      <a16:colId xmlns:a16="http://schemas.microsoft.com/office/drawing/2014/main" val="20001"/>
                    </a:ext>
                  </a:extLst>
                </a:gridCol>
              </a:tblGrid>
              <a:tr h="334265">
                <a:tc gridSpan="2">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Ice Cream Sales vs Temperature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hMerge="1">
                  <a:txBody>
                    <a:bodyPr/>
                    <a:lstStyle/>
                    <a:p>
                      <a:endParaRPr lang="en-US"/>
                    </a:p>
                  </a:txBody>
                  <a:tcPr/>
                </a:tc>
                <a:extLst>
                  <a:ext uri="{0D108BD9-81ED-4DB2-BD59-A6C34878D82A}">
                    <a16:rowId xmlns:a16="http://schemas.microsoft.com/office/drawing/2014/main" val="10000"/>
                  </a:ext>
                </a:extLst>
              </a:tr>
              <a:tr h="363777">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Temperature °C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Ice Cream Sales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1"/>
                  </a:ext>
                </a:extLst>
              </a:tr>
              <a:tr h="363777">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14.2°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$215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2"/>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16.4°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$325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3"/>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11.9°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$185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4"/>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15.2°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$332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5"/>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18.5°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$406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6"/>
                  </a:ext>
                </a:extLst>
              </a:tr>
              <a:tr h="363777">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22.1°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$522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7"/>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19.4°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$412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8"/>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25.1°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$614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09"/>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23.4°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$544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10"/>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18.1°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$421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11"/>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22.6°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$445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12"/>
                  </a:ext>
                </a:extLst>
              </a:tr>
              <a:tr h="363777">
                <a:tc>
                  <a:txBody>
                    <a:bodyPr/>
                    <a:lstStyle/>
                    <a:p>
                      <a:pPr marL="0" marR="0" algn="ctr">
                        <a:lnSpc>
                          <a:spcPct val="107000"/>
                        </a:lnSpc>
                        <a:spcBef>
                          <a:spcPts val="0"/>
                        </a:spcBef>
                        <a:spcAft>
                          <a:spcPts val="0"/>
                        </a:spcAft>
                      </a:pPr>
                      <a:r>
                        <a:rPr lang="en-US" sz="2000" kern="1200">
                          <a:effectLst/>
                          <a:latin typeface="Times New Roman" panose="02020603050405020304" pitchFamily="18" charset="0"/>
                          <a:cs typeface="Times New Roman" panose="02020603050405020304" pitchFamily="18" charset="0"/>
                        </a:rPr>
                        <a:t>17.2°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tc>
                  <a:txBody>
                    <a:bodyPr/>
                    <a:lstStyle/>
                    <a:p>
                      <a:pPr marL="0" marR="0" algn="ctr">
                        <a:lnSpc>
                          <a:spcPct val="107000"/>
                        </a:lnSpc>
                        <a:spcBef>
                          <a:spcPts val="0"/>
                        </a:spcBef>
                        <a:spcAft>
                          <a:spcPts val="0"/>
                        </a:spcAft>
                      </a:pPr>
                      <a:r>
                        <a:rPr lang="en-US" sz="2000" kern="1200" dirty="0">
                          <a:effectLst/>
                          <a:latin typeface="Times New Roman" panose="02020603050405020304" pitchFamily="18" charset="0"/>
                          <a:cs typeface="Times New Roman" panose="02020603050405020304" pitchFamily="18" charset="0"/>
                        </a:rPr>
                        <a:t>$408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162" marR="34162" marT="34162" marB="34162" anchor="ctr"/>
                </a:tc>
                <a:extLst>
                  <a:ext uri="{0D108BD9-81ED-4DB2-BD59-A6C34878D82A}">
                    <a16:rowId xmlns:a16="http://schemas.microsoft.com/office/drawing/2014/main" val="10013"/>
                  </a:ext>
                </a:extLst>
              </a:tr>
            </a:tbl>
          </a:graphicData>
        </a:graphic>
      </p:graphicFrame>
      <p:sp>
        <p:nvSpPr>
          <p:cNvPr id="3" name="Rectangle 2">
            <a:extLst>
              <a:ext uri="{FF2B5EF4-FFF2-40B4-BE49-F238E27FC236}">
                <a16:creationId xmlns:a16="http://schemas.microsoft.com/office/drawing/2014/main" id="{C867A98A-709B-06F7-F1C9-63A244177564}"/>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25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4530" y="651996"/>
            <a:ext cx="7806690" cy="6041596"/>
          </a:xfrm>
          <a:prstGeom prst="rect">
            <a:avLst/>
          </a:prstGeom>
        </p:spPr>
      </p:pic>
      <p:sp>
        <p:nvSpPr>
          <p:cNvPr id="3" name="TextBox 2"/>
          <p:cNvSpPr txBox="1"/>
          <p:nvPr/>
        </p:nvSpPr>
        <p:spPr>
          <a:xfrm>
            <a:off x="925830" y="124254"/>
            <a:ext cx="8903970"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Calculation of Correlation of Two Attributes</a:t>
            </a:r>
          </a:p>
        </p:txBody>
      </p:sp>
      <p:sp>
        <p:nvSpPr>
          <p:cNvPr id="2" name="Rectangle 1">
            <a:extLst>
              <a:ext uri="{FF2B5EF4-FFF2-40B4-BE49-F238E27FC236}">
                <a16:creationId xmlns:a16="http://schemas.microsoft.com/office/drawing/2014/main" id="{E3157E82-9F52-3A1C-FD5B-11A2E7792420}"/>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99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7383" y="2846070"/>
            <a:ext cx="10979573" cy="3086100"/>
          </a:xfrm>
          <a:prstGeom prst="rect">
            <a:avLst/>
          </a:prstGeom>
        </p:spPr>
      </p:pic>
      <p:sp>
        <p:nvSpPr>
          <p:cNvPr id="5" name="Rectangle 4"/>
          <p:cNvSpPr/>
          <p:nvPr/>
        </p:nvSpPr>
        <p:spPr>
          <a:xfrm>
            <a:off x="1051560" y="834281"/>
            <a:ext cx="8915400" cy="1815882"/>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Correlation can have a value: </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+1 is a perfect positive correlation</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0 is no correlation (the values don't seem linked at all)</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-1 is a perfect negative correlation</a:t>
            </a:r>
          </a:p>
        </p:txBody>
      </p:sp>
      <p:sp>
        <p:nvSpPr>
          <p:cNvPr id="6" name="TextBox 5"/>
          <p:cNvSpPr txBox="1"/>
          <p:nvPr/>
        </p:nvSpPr>
        <p:spPr>
          <a:xfrm>
            <a:off x="2308860" y="280283"/>
            <a:ext cx="6137910"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Decission from Correlation Measure</a:t>
            </a:r>
          </a:p>
        </p:txBody>
      </p:sp>
      <p:sp>
        <p:nvSpPr>
          <p:cNvPr id="2" name="Rectangle 1">
            <a:extLst>
              <a:ext uri="{FF2B5EF4-FFF2-40B4-BE49-F238E27FC236}">
                <a16:creationId xmlns:a16="http://schemas.microsoft.com/office/drawing/2014/main" id="{C5B6675B-19A6-194F-BE5D-0F765AA58054}"/>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552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9681" y="1523442"/>
            <a:ext cx="9525000" cy="3810000"/>
          </a:xfrm>
          <a:prstGeom prst="rect">
            <a:avLst/>
          </a:prstGeom>
        </p:spPr>
      </p:pic>
      <p:sp>
        <p:nvSpPr>
          <p:cNvPr id="2" name="TextBox 1"/>
          <p:cNvSpPr txBox="1"/>
          <p:nvPr/>
        </p:nvSpPr>
        <p:spPr>
          <a:xfrm>
            <a:off x="2125014" y="438365"/>
            <a:ext cx="6049368"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Principal Component Analys (PCA) </a:t>
            </a:r>
          </a:p>
        </p:txBody>
      </p:sp>
      <p:sp>
        <p:nvSpPr>
          <p:cNvPr id="3" name="Rectangle 2">
            <a:extLst>
              <a:ext uri="{FF2B5EF4-FFF2-40B4-BE49-F238E27FC236}">
                <a16:creationId xmlns:a16="http://schemas.microsoft.com/office/drawing/2014/main" id="{6A7B3592-FF76-2A5D-C059-73B1E8A0A0AB}"/>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078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1285" y="875764"/>
            <a:ext cx="9041024" cy="5653824"/>
          </a:xfrm>
          <a:prstGeom prst="rect">
            <a:avLst/>
          </a:prstGeom>
        </p:spPr>
      </p:pic>
      <p:sp>
        <p:nvSpPr>
          <p:cNvPr id="3" name="TextBox 2"/>
          <p:cNvSpPr txBox="1"/>
          <p:nvPr/>
        </p:nvSpPr>
        <p:spPr>
          <a:xfrm>
            <a:off x="3387143" y="218941"/>
            <a:ext cx="3039414"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Example of PCA</a:t>
            </a:r>
          </a:p>
        </p:txBody>
      </p:sp>
      <p:sp>
        <p:nvSpPr>
          <p:cNvPr id="4" name="Rectangle 3">
            <a:extLst>
              <a:ext uri="{FF2B5EF4-FFF2-40B4-BE49-F238E27FC236}">
                <a16:creationId xmlns:a16="http://schemas.microsoft.com/office/drawing/2014/main" id="{4A291B04-4DBD-1AEA-98D5-F5FB564685D8}"/>
              </a:ext>
            </a:extLst>
          </p:cNvPr>
          <p:cNvSpPr/>
          <p:nvPr/>
        </p:nvSpPr>
        <p:spPr>
          <a:xfrm>
            <a:off x="11025554" y="0"/>
            <a:ext cx="1166446" cy="105092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854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774</Words>
  <Application>Microsoft Macintosh PowerPoint</Application>
  <PresentationFormat>Widescreen</PresentationFormat>
  <Paragraphs>122</Paragraphs>
  <Slides>21</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Calibri Light</vt:lpstr>
      <vt:lpstr>Times New Roman</vt:lpstr>
      <vt:lpstr>Office Theme</vt:lpstr>
      <vt:lpstr>Theme1</vt:lpstr>
      <vt:lpstr>Microsoft Equation 3.0</vt:lpstr>
      <vt:lpstr>Session Objective</vt:lpstr>
      <vt:lpstr>Poll Question-01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Important Questions </vt:lpstr>
      <vt:lpstr>PowerPoint Presentation</vt:lpstr>
      <vt:lpstr>Simple 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Brajesh Kumar Shukla</cp:lastModifiedBy>
  <cp:revision>201</cp:revision>
  <dcterms:created xsi:type="dcterms:W3CDTF">2020-06-12T03:45:47Z</dcterms:created>
  <dcterms:modified xsi:type="dcterms:W3CDTF">2024-09-11T11:29:56Z</dcterms:modified>
</cp:coreProperties>
</file>