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Default Extension="wmf" ContentType="image/x-wmf"/>
  <Override PartName="/ppt/notesSlides/notesSlide18.xml" ContentType="application/vnd.openxmlformats-officedocument.presentationml.notesSlide+xml"/>
  <Override PartName="/ppt/slides/slide41.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Default Extension="gif" ContentType="image/gif"/>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1"/>
  </p:notesMasterIdLst>
  <p:sldIdLst>
    <p:sldId id="257"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76" r:id="rId47"/>
    <p:sldId id="377" r:id="rId48"/>
    <p:sldId id="378" r:id="rId49"/>
    <p:sldId id="379"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6" r:id="rId106"/>
    <p:sldId id="347" r:id="rId107"/>
    <p:sldId id="348" r:id="rId108"/>
    <p:sldId id="349" r:id="rId109"/>
    <p:sldId id="350" r:id="rId110"/>
    <p:sldId id="351" r:id="rId111"/>
    <p:sldId id="352" r:id="rId112"/>
    <p:sldId id="353" r:id="rId113"/>
    <p:sldId id="354" r:id="rId114"/>
    <p:sldId id="355" r:id="rId115"/>
    <p:sldId id="356" r:id="rId116"/>
    <p:sldId id="357" r:id="rId117"/>
    <p:sldId id="358" r:id="rId118"/>
    <p:sldId id="359" r:id="rId119"/>
    <p:sldId id="360" r:id="rId120"/>
    <p:sldId id="361" r:id="rId121"/>
    <p:sldId id="362" r:id="rId122"/>
    <p:sldId id="363" r:id="rId123"/>
    <p:sldId id="364" r:id="rId124"/>
    <p:sldId id="365" r:id="rId125"/>
    <p:sldId id="366" r:id="rId126"/>
    <p:sldId id="367" r:id="rId127"/>
    <p:sldId id="368" r:id="rId128"/>
    <p:sldId id="369" r:id="rId129"/>
    <p:sldId id="370" r:id="rId130"/>
    <p:sldId id="371" r:id="rId131"/>
    <p:sldId id="372" r:id="rId132"/>
    <p:sldId id="373" r:id="rId133"/>
    <p:sldId id="374" r:id="rId134"/>
    <p:sldId id="375"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 id="436" r:id="rId180"/>
    <p:sldId id="437" r:id="rId181"/>
    <p:sldId id="438" r:id="rId182"/>
    <p:sldId id="439" r:id="rId183"/>
    <p:sldId id="440" r:id="rId184"/>
    <p:sldId id="441" r:id="rId185"/>
    <p:sldId id="442" r:id="rId186"/>
    <p:sldId id="443" r:id="rId187"/>
    <p:sldId id="444" r:id="rId188"/>
    <p:sldId id="445" r:id="rId189"/>
    <p:sldId id="446" r:id="rId190"/>
    <p:sldId id="447" r:id="rId191"/>
    <p:sldId id="448" r:id="rId192"/>
    <p:sldId id="449" r:id="rId193"/>
    <p:sldId id="450" r:id="rId194"/>
    <p:sldId id="451" r:id="rId195"/>
    <p:sldId id="452" r:id="rId196"/>
    <p:sldId id="453" r:id="rId197"/>
    <p:sldId id="454" r:id="rId198"/>
    <p:sldId id="455" r:id="rId199"/>
    <p:sldId id="456" r:id="rId200"/>
    <p:sldId id="457" r:id="rId201"/>
    <p:sldId id="458" r:id="rId202"/>
    <p:sldId id="459" r:id="rId203"/>
    <p:sldId id="460" r:id="rId204"/>
    <p:sldId id="461" r:id="rId205"/>
    <p:sldId id="462" r:id="rId206"/>
    <p:sldId id="463" r:id="rId207"/>
    <p:sldId id="464" r:id="rId208"/>
    <p:sldId id="465" r:id="rId209"/>
    <p:sldId id="466" r:id="rId210"/>
    <p:sldId id="467" r:id="rId211"/>
    <p:sldId id="468" r:id="rId212"/>
    <p:sldId id="469" r:id="rId213"/>
    <p:sldId id="470" r:id="rId214"/>
    <p:sldId id="471" r:id="rId215"/>
    <p:sldId id="472" r:id="rId216"/>
    <p:sldId id="473" r:id="rId217"/>
    <p:sldId id="474" r:id="rId218"/>
    <p:sldId id="475" r:id="rId219"/>
    <p:sldId id="476" r:id="rId220"/>
    <p:sldId id="477" r:id="rId221"/>
    <p:sldId id="478" r:id="rId222"/>
    <p:sldId id="479"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493" r:id="rId237"/>
    <p:sldId id="494" r:id="rId238"/>
    <p:sldId id="495" r:id="rId239"/>
    <p:sldId id="496" r:id="rId240"/>
    <p:sldId id="497" r:id="rId241"/>
    <p:sldId id="498" r:id="rId242"/>
    <p:sldId id="499" r:id="rId243"/>
    <p:sldId id="500" r:id="rId244"/>
    <p:sldId id="501" r:id="rId245"/>
    <p:sldId id="502" r:id="rId246"/>
    <p:sldId id="503" r:id="rId247"/>
    <p:sldId id="504" r:id="rId248"/>
    <p:sldId id="505" r:id="rId249"/>
    <p:sldId id="506" r:id="rId250"/>
    <p:sldId id="507" r:id="rId251"/>
    <p:sldId id="508" r:id="rId252"/>
    <p:sldId id="509" r:id="rId253"/>
    <p:sldId id="510" r:id="rId254"/>
    <p:sldId id="511" r:id="rId255"/>
    <p:sldId id="512" r:id="rId256"/>
    <p:sldId id="513" r:id="rId257"/>
    <p:sldId id="514" r:id="rId258"/>
    <p:sldId id="515" r:id="rId259"/>
    <p:sldId id="266" r:id="rId2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71394-1517-49CF-A9BD-B9B183D76A56}" type="datetimeFigureOut">
              <a:rPr lang="en-US" smtClean="0"/>
              <a:pPr/>
              <a:t>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AF40E7-6973-4B9E-B676-D3D5B0BA80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a:noFill/>
        </p:spPr>
        <p:txBody>
          <a:bodyPr/>
          <a:lstStyle/>
          <a:p>
            <a:r>
              <a:rPr lang="en-US" smtClean="0">
                <a:latin typeface="Arial" pitchFamily="34" charset="0"/>
              </a:rPr>
              <a:t>Amity Business School</a:t>
            </a:r>
          </a:p>
        </p:txBody>
      </p:sp>
      <p:sp>
        <p:nvSpPr>
          <p:cNvPr id="34819" name="Rectangle 7"/>
          <p:cNvSpPr>
            <a:spLocks noGrp="1" noChangeArrowheads="1"/>
          </p:cNvSpPr>
          <p:nvPr>
            <p:ph type="sldNum" sz="quarter" idx="5"/>
          </p:nvPr>
        </p:nvSpPr>
        <p:spPr>
          <a:noFill/>
        </p:spPr>
        <p:txBody>
          <a:bodyPr/>
          <a:lstStyle/>
          <a:p>
            <a:fld id="{98C1A385-9273-453C-8918-B2441674EA48}" type="slidenum">
              <a:rPr lang="en-US" smtClean="0">
                <a:latin typeface="Arial" pitchFamily="34" charset="0"/>
              </a:rPr>
              <a:pPr/>
              <a:t>1</a:t>
            </a:fld>
            <a:endParaRPr lang="en-US" smtClean="0">
              <a:latin typeface="Arial" pitchFamily="34" charset="0"/>
            </a:endParaRPr>
          </a:p>
        </p:txBody>
      </p:sp>
      <p:sp>
        <p:nvSpPr>
          <p:cNvPr id="34820" name="Rectangle 2"/>
          <p:cNvSpPr>
            <a:spLocks noGrp="1" noRot="1" noChangeAspect="1" noChangeArrowheads="1" noTextEdit="1"/>
          </p:cNvSpPr>
          <p:nvPr>
            <p:ph type="sldImg"/>
          </p:nvPr>
        </p:nvSpPr>
        <p:spPr>
          <a:ln/>
        </p:spPr>
      </p:sp>
      <p:sp>
        <p:nvSpPr>
          <p:cNvPr id="34821" name="Rectangle 3"/>
          <p:cNvSpPr>
            <a:spLocks noGrp="1" noChangeArrowheads="1"/>
          </p:cNvSpPr>
          <p:nvPr>
            <p:ph type="body" idx="1"/>
          </p:nvPr>
        </p:nvSpPr>
        <p:spPr>
          <a:noFill/>
          <a:ln/>
        </p:spPr>
        <p:txBody>
          <a:bodyPr/>
          <a:lstStyle/>
          <a:p>
            <a:pPr eaLnBrk="1" hangingPunct="1"/>
            <a:r>
              <a:rPr lang="en-US" dirty="0" smtClean="0">
                <a:latin typeface="Arial" pitchFamily="34" charset="0"/>
              </a:rPr>
              <a:t>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73311-3AA7-4DB2-BDFB-175C1FD5909E}" type="slidenum">
              <a:rPr lang="en-US"/>
              <a:pPr/>
              <a:t>113</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890231-6CFF-47DC-B718-95C9984DD113}" type="slidenum">
              <a:rPr lang="en-US"/>
              <a:pPr/>
              <a:t>116</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914D9F-871D-40AA-9D96-7BDB696B33C7}" type="slidenum">
              <a:rPr lang="en-US"/>
              <a:pPr/>
              <a:t>117</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D43AAB-676C-4B43-8343-F99482C6152E}" type="slidenum">
              <a:rPr lang="en-US"/>
              <a:pPr/>
              <a:t>118</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1F781A-0664-4AD8-AD83-FCC6481CE17A}" type="slidenum">
              <a:rPr lang="en-US"/>
              <a:pPr/>
              <a:t>119</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3675B9-BAF4-45D1-A5B3-5D6CE82B6289}" type="slidenum">
              <a:rPr lang="en-US"/>
              <a:pPr/>
              <a:t>120</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72B0A-147F-4ADE-9DD0-8BCF1E9E6EC1}" type="slidenum">
              <a:rPr lang="en-US"/>
              <a:pPr/>
              <a:t>123</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13292-1862-4556-B29C-1BA4579DDAE7}" type="slidenum">
              <a:rPr lang="en-US"/>
              <a:pPr/>
              <a:t>124</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E6E2E853-8B4E-4B26-8261-E6D2EABA7597}" type="datetime1">
              <a:rPr lang="en-US" sz="1200"/>
              <a:pPr/>
              <a:t>2/12/2024</a:t>
            </a:fld>
            <a:endParaRPr lang="en-US" sz="1200"/>
          </a:p>
        </p:txBody>
      </p:sp>
      <p:sp>
        <p:nvSpPr>
          <p:cNvPr id="2969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A6569050-15CB-4C2F-B22F-6A776E1536DC}" type="slidenum">
              <a:rPr lang="en-US" sz="1200"/>
              <a:pPr/>
              <a:t>150</a:t>
            </a:fld>
            <a:endParaRPr lang="en-US" sz="1200"/>
          </a:p>
        </p:txBody>
      </p:sp>
      <p:sp>
        <p:nvSpPr>
          <p:cNvPr id="29700" name="Rectangle 2"/>
          <p:cNvSpPr>
            <a:spLocks noGrp="1" noRot="1" noChangeAspect="1" noChangeArrowheads="1" noTextEdit="1"/>
          </p:cNvSpPr>
          <p:nvPr>
            <p:ph type="sldImg"/>
          </p:nvPr>
        </p:nvSpPr>
        <p:spPr>
          <a:ln/>
        </p:spPr>
      </p:sp>
      <p:sp>
        <p:nvSpPr>
          <p:cNvPr id="2970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eaLnBrk="0" fontAlgn="base" hangingPunct="0">
              <a:spcBef>
                <a:spcPct val="0"/>
              </a:spcBef>
              <a:spcAft>
                <a:spcPct val="0"/>
              </a:spcAft>
              <a:defRPr sz="2000">
                <a:solidFill>
                  <a:srgbClr val="FFFFFF"/>
                </a:solidFill>
                <a:latin typeface="Times New Roman" pitchFamily="18" charset="0"/>
              </a:defRPr>
            </a:lvl6pPr>
            <a:lvl7pPr marL="2971800" indent="-228600" eaLnBrk="0" fontAlgn="base" hangingPunct="0">
              <a:spcBef>
                <a:spcPct val="0"/>
              </a:spcBef>
              <a:spcAft>
                <a:spcPct val="0"/>
              </a:spcAft>
              <a:defRPr sz="2000">
                <a:solidFill>
                  <a:srgbClr val="FFFFFF"/>
                </a:solidFill>
                <a:latin typeface="Times New Roman" pitchFamily="18" charset="0"/>
              </a:defRPr>
            </a:lvl7pPr>
            <a:lvl8pPr marL="3429000" indent="-228600" eaLnBrk="0" fontAlgn="base" hangingPunct="0">
              <a:spcBef>
                <a:spcPct val="0"/>
              </a:spcBef>
              <a:spcAft>
                <a:spcPct val="0"/>
              </a:spcAft>
              <a:defRPr sz="2000">
                <a:solidFill>
                  <a:srgbClr val="FFFFFF"/>
                </a:solidFill>
                <a:latin typeface="Times New Roman" pitchFamily="18" charset="0"/>
              </a:defRPr>
            </a:lvl8pPr>
            <a:lvl9pPr marL="3886200" indent="-228600" eaLnBrk="0" fontAlgn="base" hangingPunct="0">
              <a:spcBef>
                <a:spcPct val="0"/>
              </a:spcBef>
              <a:spcAft>
                <a:spcPct val="0"/>
              </a:spcAft>
              <a:defRPr sz="2000">
                <a:solidFill>
                  <a:srgbClr val="FFFFFF"/>
                </a:solidFill>
                <a:latin typeface="Times New Roman" pitchFamily="18" charset="0"/>
              </a:defRPr>
            </a:lvl9pPr>
          </a:lstStyle>
          <a:p>
            <a:pPr eaLnBrk="1" hangingPunct="1"/>
            <a:fld id="{F1F77278-BA16-4F08-BDFF-72011EA6E946}" type="slidenum">
              <a:rPr lang="en-US" sz="1200" smtClean="0">
                <a:solidFill>
                  <a:schemeClr val="tx1"/>
                </a:solidFill>
                <a:latin typeface="Arial" charset="0"/>
              </a:rPr>
              <a:pPr eaLnBrk="1" hangingPunct="1"/>
              <a:t>5</a:t>
            </a:fld>
            <a:endParaRPr lang="en-US" sz="1200" smtClean="0">
              <a:solidFill>
                <a:schemeClr val="tx1"/>
              </a:solidFill>
              <a:latin typeface="Arial"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3886408" y="8687425"/>
            <a:ext cx="2971593" cy="456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1" tIns="45716" rIns="91431" bIns="45716" anchor="b"/>
          <a:lstStyle>
            <a:lvl1pPr defTabSz="930275">
              <a:defRPr sz="1600">
                <a:solidFill>
                  <a:schemeClr val="tx1"/>
                </a:solidFill>
                <a:latin typeface="Helvetica" charset="0"/>
                <a:ea typeface="MS PGothic" pitchFamily="34" charset="-128"/>
              </a:defRPr>
            </a:lvl1pPr>
            <a:lvl2pPr marL="37931725" indent="-37474525" defTabSz="930275">
              <a:defRPr sz="1600">
                <a:solidFill>
                  <a:schemeClr val="tx1"/>
                </a:solidFill>
                <a:latin typeface="Helvetica" charset="0"/>
                <a:ea typeface="MS PGothic" pitchFamily="34" charset="-128"/>
              </a:defRPr>
            </a:lvl2pPr>
            <a:lvl3pPr>
              <a:defRPr sz="1600">
                <a:solidFill>
                  <a:schemeClr val="tx1"/>
                </a:solidFill>
                <a:latin typeface="Helvetica" charset="0"/>
                <a:ea typeface="MS PGothic" pitchFamily="34" charset="-128"/>
              </a:defRPr>
            </a:lvl3pPr>
            <a:lvl4pPr>
              <a:defRPr sz="1600">
                <a:solidFill>
                  <a:schemeClr val="tx1"/>
                </a:solidFill>
                <a:latin typeface="Helvetica" charset="0"/>
                <a:ea typeface="MS PGothic" pitchFamily="34" charset="-128"/>
              </a:defRPr>
            </a:lvl4pPr>
            <a:lvl5pPr>
              <a:defRPr sz="1600">
                <a:solidFill>
                  <a:schemeClr val="tx1"/>
                </a:solidFill>
                <a:latin typeface="Helvetica" charset="0"/>
                <a:ea typeface="MS PGothic" pitchFamily="34" charset="-128"/>
              </a:defRPr>
            </a:lvl5pPr>
            <a:lvl6pPr marL="457200" eaLnBrk="0" fontAlgn="base" hangingPunct="0">
              <a:spcBef>
                <a:spcPct val="0"/>
              </a:spcBef>
              <a:spcAft>
                <a:spcPct val="0"/>
              </a:spcAft>
              <a:defRPr sz="1600">
                <a:solidFill>
                  <a:schemeClr val="tx1"/>
                </a:solidFill>
                <a:latin typeface="Helvetica" charset="0"/>
                <a:ea typeface="MS PGothic" pitchFamily="34" charset="-128"/>
              </a:defRPr>
            </a:lvl6pPr>
            <a:lvl7pPr marL="914400" eaLnBrk="0" fontAlgn="base" hangingPunct="0">
              <a:spcBef>
                <a:spcPct val="0"/>
              </a:spcBef>
              <a:spcAft>
                <a:spcPct val="0"/>
              </a:spcAft>
              <a:defRPr sz="1600">
                <a:solidFill>
                  <a:schemeClr val="tx1"/>
                </a:solidFill>
                <a:latin typeface="Helvetica" charset="0"/>
                <a:ea typeface="MS PGothic" pitchFamily="34" charset="-128"/>
              </a:defRPr>
            </a:lvl7pPr>
            <a:lvl8pPr marL="1371600" eaLnBrk="0" fontAlgn="base" hangingPunct="0">
              <a:spcBef>
                <a:spcPct val="0"/>
              </a:spcBef>
              <a:spcAft>
                <a:spcPct val="0"/>
              </a:spcAft>
              <a:defRPr sz="1600">
                <a:solidFill>
                  <a:schemeClr val="tx1"/>
                </a:solidFill>
                <a:latin typeface="Helvetica" charset="0"/>
                <a:ea typeface="MS PGothic" pitchFamily="34" charset="-128"/>
              </a:defRPr>
            </a:lvl8pPr>
            <a:lvl9pPr marL="1828800" eaLnBrk="0" fontAlgn="base" hangingPunct="0">
              <a:spcBef>
                <a:spcPct val="0"/>
              </a:spcBef>
              <a:spcAft>
                <a:spcPct val="0"/>
              </a:spcAft>
              <a:defRPr sz="1600">
                <a:solidFill>
                  <a:schemeClr val="tx1"/>
                </a:solidFill>
                <a:latin typeface="Helvetica" charset="0"/>
                <a:ea typeface="MS PGothic" pitchFamily="34" charset="-128"/>
              </a:defRPr>
            </a:lvl9pPr>
          </a:lstStyle>
          <a:p>
            <a:pPr algn="r"/>
            <a:fld id="{EE7624CE-1C50-459E-AA1F-0A419B4CD562}" type="slidenum">
              <a:rPr lang="en-US" sz="1200"/>
              <a:pPr algn="r"/>
              <a:t>20</a:t>
            </a:fld>
            <a:endParaRPr 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7DAED-0CE2-4431-9A84-6092EC109010}" type="slidenum">
              <a:rPr lang="en-US"/>
              <a:pPr/>
              <a:t>89</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5403B-784D-4507-B870-2C5FAEC72AED}" type="slidenum">
              <a:rPr lang="en-US"/>
              <a:pPr/>
              <a:t>90</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26E69E-08AD-487F-9BE4-A02408CF1648}" type="slidenum">
              <a:rPr lang="en-US"/>
              <a:pPr/>
              <a:t>91</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94567F-B108-48D7-B24C-27D4086B3597}" type="slidenum">
              <a:rPr lang="en-US"/>
              <a:pPr/>
              <a:t>92</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14B1BF-2BA0-4A07-AA7B-A949014526FA}" type="slidenum">
              <a:rPr lang="en-US"/>
              <a:pPr/>
              <a:t>93</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23D707-AB2D-4DCB-BB95-91DD478925AE}" type="slidenum">
              <a:rPr lang="en-US"/>
              <a:pPr/>
              <a:t>94</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7EF9FE-E526-4578-AEFA-1F8CF3ECFA0B}"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A634A-9537-4777-87A8-18BB006990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7EF9FE-E526-4578-AEFA-1F8CF3ECFA0B}"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A634A-9537-4777-87A8-18BB006990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7EF9FE-E526-4578-AEFA-1F8CF3ECFA0B}"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A634A-9537-4777-87A8-18BB0069905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a:prstGeom prst="rect">
            <a:avLst/>
          </a:prstGeom>
        </p:spPr>
        <p:txBody>
          <a:bodyPr/>
          <a:lstStyle/>
          <a:p>
            <a:r>
              <a:rPr lang="en-US"/>
              <a:t>Click to edit Master title style</a:t>
            </a:r>
            <a:endParaRPr lang="en-GB"/>
          </a:p>
        </p:txBody>
      </p:sp>
      <p:sp>
        <p:nvSpPr>
          <p:cNvPr id="3" name="Text Placeholder 2"/>
          <p:cNvSpPr>
            <a:spLocks noGrp="1"/>
          </p:cNvSpPr>
          <p:nvPr>
            <p:ph type="body" sz="half" idx="1"/>
          </p:nvPr>
        </p:nvSpPr>
        <p:spPr>
          <a:xfrm>
            <a:off x="301625" y="1600200"/>
            <a:ext cx="4194175" cy="44989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194175" cy="44989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301625" y="6245225"/>
            <a:ext cx="2289175"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289175" cy="476250"/>
          </a:xfrm>
        </p:spPr>
        <p:txBody>
          <a:bodyPr/>
          <a:lstStyle>
            <a:lvl1pPr>
              <a:defRPr/>
            </a:lvl1pPr>
          </a:lstStyle>
          <a:p>
            <a:fld id="{B6CDC7F2-FD02-461D-B55A-2222BA5F5DD8}" type="slidenum">
              <a:rPr lang="en-US"/>
              <a:pPr/>
              <a:t>‹#›</a:t>
            </a:fld>
            <a:endParaRPr lang="en-US"/>
          </a:p>
        </p:txBody>
      </p:sp>
    </p:spTree>
    <p:extLst>
      <p:ext uri="{BB962C8B-B14F-4D97-AF65-F5344CB8AC3E}">
        <p14:creationId xmlns="" xmlns:p14="http://schemas.microsoft.com/office/powerpoint/2010/main" val="393735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82296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3938588"/>
            <a:ext cx="82296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7200C58-52EB-49F4-975B-9C1D33A6D7FE}" type="slidenum">
              <a:rPr lang="en-US"/>
              <a:pPr/>
              <a:t>‹#›</a:t>
            </a:fld>
            <a:endParaRPr lang="en-US"/>
          </a:p>
        </p:txBody>
      </p:sp>
    </p:spTree>
    <p:extLst>
      <p:ext uri="{BB962C8B-B14F-4D97-AF65-F5344CB8AC3E}">
        <p14:creationId xmlns="" xmlns:p14="http://schemas.microsoft.com/office/powerpoint/2010/main" val="367398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7EF9FE-E526-4578-AEFA-1F8CF3ECFA0B}"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A634A-9537-4777-87A8-18BB006990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7EF9FE-E526-4578-AEFA-1F8CF3ECFA0B}" type="datetimeFigureOut">
              <a:rPr lang="en-US" smtClean="0"/>
              <a:pPr/>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A634A-9537-4777-87A8-18BB006990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7EF9FE-E526-4578-AEFA-1F8CF3ECFA0B}"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A634A-9537-4777-87A8-18BB006990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7EF9FE-E526-4578-AEFA-1F8CF3ECFA0B}" type="datetimeFigureOut">
              <a:rPr lang="en-US" smtClean="0"/>
              <a:pPr/>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AA634A-9537-4777-87A8-18BB006990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7EF9FE-E526-4578-AEFA-1F8CF3ECFA0B}" type="datetimeFigureOut">
              <a:rPr lang="en-US" smtClean="0"/>
              <a:pPr/>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AA634A-9537-4777-87A8-18BB006990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EF9FE-E526-4578-AEFA-1F8CF3ECFA0B}" type="datetimeFigureOut">
              <a:rPr lang="en-US" smtClean="0"/>
              <a:pPr/>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AA634A-9537-4777-87A8-18BB006990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EF9FE-E526-4578-AEFA-1F8CF3ECFA0B}"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A634A-9537-4777-87A8-18BB006990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7EF9FE-E526-4578-AEFA-1F8CF3ECFA0B}" type="datetimeFigureOut">
              <a:rPr lang="en-US" smtClean="0"/>
              <a:pPr/>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A634A-9537-4777-87A8-18BB006990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EF9FE-E526-4578-AEFA-1F8CF3ECFA0B}" type="datetimeFigureOut">
              <a:rPr lang="en-US" smtClean="0"/>
              <a:pPr/>
              <a:t>2/12/2024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AA634A-9537-4777-87A8-18BB006990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3"/>
          <p:cNvSpPr>
            <a:spLocks noGrp="1"/>
          </p:cNvSpPr>
          <p:nvPr>
            <p:ph type="sldNum" sz="quarter" idx="10"/>
          </p:nvPr>
        </p:nvSpPr>
        <p:spPr>
          <a:noFill/>
        </p:spPr>
        <p:txBody>
          <a:bodyPr/>
          <a:lstStyle/>
          <a:p>
            <a:fld id="{C26965F2-7FFC-40F2-B149-397CCF843383}" type="slidenum">
              <a:rPr lang="en-US" smtClean="0">
                <a:latin typeface="Arial" pitchFamily="34" charset="0"/>
              </a:rPr>
              <a:pPr/>
              <a:t>1</a:t>
            </a:fld>
            <a:endParaRPr lang="en-US" smtClean="0">
              <a:latin typeface="Arial" pitchFamily="34" charset="0"/>
            </a:endParaRPr>
          </a:p>
        </p:txBody>
      </p:sp>
      <p:sp>
        <p:nvSpPr>
          <p:cNvPr id="2051" name="Rectangle 7"/>
          <p:cNvSpPr>
            <a:spLocks noChangeArrowheads="1"/>
          </p:cNvSpPr>
          <p:nvPr/>
        </p:nvSpPr>
        <p:spPr bwMode="auto">
          <a:xfrm>
            <a:off x="533400" y="1524000"/>
            <a:ext cx="8153400" cy="3693319"/>
          </a:xfrm>
          <a:prstGeom prst="rect">
            <a:avLst/>
          </a:prstGeom>
          <a:noFill/>
          <a:ln w="9525">
            <a:noFill/>
            <a:miter lim="800000"/>
            <a:headEnd/>
            <a:tailEnd/>
          </a:ln>
        </p:spPr>
        <p:txBody>
          <a:bodyPr>
            <a:spAutoFit/>
          </a:bodyPr>
          <a:lstStyle/>
          <a:p>
            <a:pPr algn="ctr">
              <a:lnSpc>
                <a:spcPct val="150000"/>
              </a:lnSpc>
            </a:pPr>
            <a:r>
              <a:rPr lang="en-US" sz="3600" dirty="0" smtClean="0">
                <a:latin typeface="Times New Roman" pitchFamily="18" charset="0"/>
                <a:cs typeface="Times New Roman" pitchFamily="18" charset="0"/>
              </a:rPr>
              <a:t>GLA University, Mathura</a:t>
            </a:r>
            <a:endParaRPr lang="en-US" sz="3600" dirty="0">
              <a:latin typeface="Times New Roman" pitchFamily="18" charset="0"/>
              <a:cs typeface="Times New Roman" pitchFamily="18" charset="0"/>
            </a:endParaRPr>
          </a:p>
          <a:p>
            <a:pPr algn="ctr">
              <a:lnSpc>
                <a:spcPct val="150000"/>
              </a:lnSpc>
            </a:pPr>
            <a:r>
              <a:rPr lang="en-US" sz="2400" b="1" dirty="0" smtClean="0">
                <a:solidFill>
                  <a:srgbClr val="FF0000"/>
                </a:solidFill>
              </a:rPr>
              <a:t>DATABASE MANAGEMENT SYSTEM</a:t>
            </a:r>
          </a:p>
          <a:p>
            <a:pPr algn="ctr">
              <a:lnSpc>
                <a:spcPct val="150000"/>
              </a:lnSpc>
            </a:pPr>
            <a:r>
              <a:rPr lang="en-US" sz="2400" b="1" dirty="0" smtClean="0">
                <a:solidFill>
                  <a:srgbClr val="FF0000"/>
                </a:solidFill>
              </a:rPr>
              <a:t>Course Code: BCSC1003</a:t>
            </a:r>
          </a:p>
          <a:p>
            <a:pPr algn="ctr">
              <a:lnSpc>
                <a:spcPct val="150000"/>
              </a:lnSpc>
            </a:pPr>
            <a:endParaRPr lang="en-US" sz="2400" b="1" dirty="0" smtClean="0">
              <a:latin typeface="Times New Roman" pitchFamily="18" charset="0"/>
              <a:cs typeface="Times New Roman" pitchFamily="18" charset="0"/>
            </a:endParaRPr>
          </a:p>
          <a:p>
            <a:pPr algn="ctr">
              <a:lnSpc>
                <a:spcPct val="150000"/>
              </a:lnSpc>
            </a:pPr>
            <a:r>
              <a:rPr lang="en-US" sz="2400" b="1" dirty="0" smtClean="0">
                <a:latin typeface="Times New Roman" pitchFamily="18" charset="0"/>
                <a:cs typeface="Times New Roman" pitchFamily="18" charset="0"/>
              </a:rPr>
              <a:t>Dr. </a:t>
            </a:r>
            <a:r>
              <a:rPr lang="en-US" sz="2400" b="1" dirty="0" err="1" smtClean="0">
                <a:latin typeface="Times New Roman" pitchFamily="18" charset="0"/>
                <a:cs typeface="Times New Roman" pitchFamily="18" charset="0"/>
              </a:rPr>
              <a:t>Varun</a:t>
            </a:r>
            <a:r>
              <a:rPr lang="en-US" sz="2400" b="1" dirty="0" smtClean="0">
                <a:latin typeface="Times New Roman" pitchFamily="18" charset="0"/>
                <a:cs typeface="Times New Roman" pitchFamily="18" charset="0"/>
              </a:rPr>
              <a:t> Mishra</a:t>
            </a:r>
          </a:p>
          <a:p>
            <a:pPr algn="ctr">
              <a:lnSpc>
                <a:spcPct val="150000"/>
              </a:lnSpc>
            </a:pPr>
            <a:r>
              <a:rPr lang="en-US" sz="2400" b="1" dirty="0" smtClean="0">
                <a:latin typeface="Times New Roman" pitchFamily="18" charset="0"/>
                <a:cs typeface="Times New Roman" pitchFamily="18" charset="0"/>
              </a:rPr>
              <a:t>Asst. Professor CSE</a:t>
            </a:r>
            <a:endParaRPr lang="en-US" sz="36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666650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dirty="0" smtClean="0"/>
              <a:t>Database Languages</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10</a:t>
            </a:fld>
            <a:endParaRPr lang="en-US"/>
          </a:p>
        </p:txBody>
      </p:sp>
    </p:spTree>
    <p:extLst>
      <p:ext uri="{BB962C8B-B14F-4D97-AF65-F5344CB8AC3E}">
        <p14:creationId xmlns="" xmlns:p14="http://schemas.microsoft.com/office/powerpoint/2010/main" val="17548892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GB" dirty="0"/>
              <a:t>Relationship Model in DBMS</a:t>
            </a:r>
          </a:p>
        </p:txBody>
      </p:sp>
      <p:sp>
        <p:nvSpPr>
          <p:cNvPr id="3" name="Content Placeholder 2"/>
          <p:cNvSpPr>
            <a:spLocks noGrp="1"/>
          </p:cNvSpPr>
          <p:nvPr>
            <p:ph idx="1"/>
          </p:nvPr>
        </p:nvSpPr>
        <p:spPr>
          <a:xfrm>
            <a:off x="457200" y="1905000"/>
            <a:ext cx="8229600" cy="4525963"/>
          </a:xfrm>
        </p:spPr>
        <p:txBody>
          <a:bodyPr/>
          <a:lstStyle/>
          <a:p>
            <a:r>
              <a:rPr lang="en-US" sz="2000" dirty="0"/>
              <a:t>A branch of set theory that deals with logical relationships between sets. The Relational Model underlies OOA/D Class Models</a:t>
            </a:r>
            <a:r>
              <a:rPr lang="en-US" sz="2000" dirty="0" smtClean="0"/>
              <a:t>.</a:t>
            </a:r>
          </a:p>
          <a:p>
            <a:endParaRPr lang="en-US" sz="2000" dirty="0"/>
          </a:p>
          <a:p>
            <a:r>
              <a:rPr lang="en-US" sz="2000" dirty="0"/>
              <a:t>This is a more general model than the Relational Data Model</a:t>
            </a:r>
            <a:r>
              <a:rPr lang="en-US" sz="2000" dirty="0" smtClean="0"/>
              <a:t>.</a:t>
            </a:r>
          </a:p>
          <a:p>
            <a:endParaRPr lang="en-US" sz="2000" dirty="0"/>
          </a:p>
          <a:p>
            <a:r>
              <a:rPr lang="en-US" sz="2000" dirty="0"/>
              <a:t>In an OOA/D context explicate identity and referential attributes are not required</a:t>
            </a:r>
            <a:r>
              <a:rPr lang="en-US" sz="2000" dirty="0" smtClean="0"/>
              <a:t>.</a:t>
            </a:r>
          </a:p>
          <a:p>
            <a:endParaRPr lang="en-US" sz="2000" dirty="0"/>
          </a:p>
          <a:p>
            <a:r>
              <a:rPr lang="en-US" sz="2000" dirty="0"/>
              <a:t>In an OOA/D context relationships are much more abstract than in the Relational Data Model</a:t>
            </a:r>
            <a:r>
              <a:rPr lang="en-US" sz="2000" dirty="0" smtClean="0"/>
              <a:t>.</a:t>
            </a:r>
          </a:p>
          <a:p>
            <a:endParaRPr lang="en-US" sz="2000" dirty="0"/>
          </a:p>
          <a:p>
            <a:r>
              <a:rPr lang="en-US" sz="2000" dirty="0"/>
              <a:t>In addition, the logical properties include behaviors as well as data.</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100</a:t>
            </a:fld>
            <a:endParaRPr lang="en-US"/>
          </a:p>
        </p:txBody>
      </p:sp>
    </p:spTree>
    <p:extLst>
      <p:ext uri="{BB962C8B-B14F-4D97-AF65-F5344CB8AC3E}">
        <p14:creationId xmlns="" xmlns:p14="http://schemas.microsoft.com/office/powerpoint/2010/main" val="6701633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lstStyle/>
          <a:p>
            <a:r>
              <a:rPr lang="en-US" dirty="0" smtClean="0"/>
              <a:t>Relational Model</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101</a:t>
            </a:fld>
            <a:endParaRPr lang="en-US"/>
          </a:p>
        </p:txBody>
      </p:sp>
      <p:sp>
        <p:nvSpPr>
          <p:cNvPr id="5" name="Content Placeholder 4"/>
          <p:cNvSpPr>
            <a:spLocks noGrp="1" noChangeArrowheads="1"/>
          </p:cNvSpPr>
          <p:nvPr>
            <p:ph idx="1"/>
          </p:nvPr>
        </p:nvSpPr>
        <p:spPr bwMode="auto">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marL="0" indent="0">
              <a:buNone/>
            </a:pPr>
            <a:r>
              <a:rPr lang="en-US" dirty="0" smtClean="0"/>
              <a:t>Example of tabular data in the relational model</a:t>
            </a:r>
          </a:p>
        </p:txBody>
      </p:sp>
      <p:pic>
        <p:nvPicPr>
          <p:cNvPr id="6" name="Picture 5" descr="1"/>
          <p:cNvPicPr>
            <a:picLocks noChangeAspect="1" noChangeArrowheads="1"/>
          </p:cNvPicPr>
          <p:nvPr/>
        </p:nvPicPr>
        <p:blipFill>
          <a:blip r:embed="rId2" cstate="print">
            <a:extLst>
              <a:ext uri="{28A0092B-C50C-407E-A947-70E740481C1C}">
                <a14:useLocalDpi xmlns="" xmlns:a14="http://schemas.microsoft.com/office/drawing/2010/main" val="0"/>
              </a:ext>
            </a:extLst>
          </a:blip>
          <a:srcRect b="43330"/>
          <a:stretch>
            <a:fillRect/>
          </a:stretch>
        </p:blipFill>
        <p:spPr bwMode="auto">
          <a:xfrm>
            <a:off x="2057400" y="2743200"/>
            <a:ext cx="5526087" cy="3744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9495767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GB" dirty="0"/>
              <a:t>A Sample Relational Database</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102</a:t>
            </a:fld>
            <a:endParaRPr lang="en-US"/>
          </a:p>
        </p:txBody>
      </p:sp>
      <p:pic>
        <p:nvPicPr>
          <p:cNvPr id="5" name="Content Placeholder 4" descr="1"/>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9800" y="1371600"/>
            <a:ext cx="4876799" cy="513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6078467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lstStyle/>
          <a:p>
            <a:r>
              <a:rPr lang="en-GB" dirty="0"/>
              <a:t>Network Model in DBMS</a:t>
            </a:r>
          </a:p>
        </p:txBody>
      </p:sp>
      <p:sp>
        <p:nvSpPr>
          <p:cNvPr id="3" name="Content Placeholder 2"/>
          <p:cNvSpPr>
            <a:spLocks noGrp="1"/>
          </p:cNvSpPr>
          <p:nvPr>
            <p:ph idx="1"/>
          </p:nvPr>
        </p:nvSpPr>
        <p:spPr>
          <a:xfrm>
            <a:off x="381000" y="1676400"/>
            <a:ext cx="8229600" cy="4525963"/>
          </a:xfrm>
        </p:spPr>
        <p:txBody>
          <a:bodyPr>
            <a:normAutofit lnSpcReduction="10000"/>
          </a:bodyPr>
          <a:lstStyle/>
          <a:p>
            <a:pPr algn="just"/>
            <a:r>
              <a:rPr lang="en-US" sz="2000" dirty="0"/>
              <a:t>The popularity of the network data model coincided with the popularity of the hierarchical data model</a:t>
            </a:r>
            <a:r>
              <a:rPr lang="en-US" sz="2000" dirty="0" smtClean="0"/>
              <a:t>.</a:t>
            </a:r>
          </a:p>
          <a:p>
            <a:pPr algn="just"/>
            <a:endParaRPr lang="en-US" sz="2000" dirty="0"/>
          </a:p>
          <a:p>
            <a:pPr algn="just"/>
            <a:r>
              <a:rPr lang="en-US" sz="2000" dirty="0"/>
              <a:t>Some data were more naturally modeled with more than one parent per child</a:t>
            </a:r>
            <a:r>
              <a:rPr lang="en-US" sz="2000" dirty="0" smtClean="0"/>
              <a:t>.</a:t>
            </a:r>
          </a:p>
          <a:p>
            <a:pPr algn="just"/>
            <a:endParaRPr lang="en-US" sz="2000" dirty="0"/>
          </a:p>
          <a:p>
            <a:pPr algn="just"/>
            <a:r>
              <a:rPr lang="en-US" sz="2000" dirty="0"/>
              <a:t>So, the network model permitted the modeling of many-to-many relationships in data</a:t>
            </a:r>
            <a:r>
              <a:rPr lang="en-US" sz="2000" dirty="0" smtClean="0"/>
              <a:t>.</a:t>
            </a:r>
          </a:p>
          <a:p>
            <a:pPr algn="just"/>
            <a:endParaRPr lang="en-US" sz="2000" dirty="0"/>
          </a:p>
          <a:p>
            <a:pPr algn="just"/>
            <a:r>
              <a:rPr lang="en-US" sz="2000" dirty="0"/>
              <a:t>The basic data modeling construct in the network model is the set construct</a:t>
            </a:r>
            <a:r>
              <a:rPr lang="en-US" sz="2000" dirty="0" smtClean="0"/>
              <a:t>.</a:t>
            </a:r>
          </a:p>
          <a:p>
            <a:pPr algn="just"/>
            <a:endParaRPr lang="en-US" sz="2000" dirty="0"/>
          </a:p>
          <a:p>
            <a:pPr algn="just"/>
            <a:r>
              <a:rPr lang="en-US" sz="2000" dirty="0"/>
              <a:t>A set consists of an owner record type, a set name, and a member record type.</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103</a:t>
            </a:fld>
            <a:endParaRPr lang="en-US"/>
          </a:p>
        </p:txBody>
      </p:sp>
    </p:spTree>
    <p:extLst>
      <p:ext uri="{BB962C8B-B14F-4D97-AF65-F5344CB8AC3E}">
        <p14:creationId xmlns="" xmlns:p14="http://schemas.microsoft.com/office/powerpoint/2010/main" val="33868511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GB" dirty="0"/>
              <a:t>DBMS Hierarchical Model</a:t>
            </a:r>
          </a:p>
        </p:txBody>
      </p:sp>
      <p:sp>
        <p:nvSpPr>
          <p:cNvPr id="3" name="Content Placeholder 2"/>
          <p:cNvSpPr>
            <a:spLocks noGrp="1"/>
          </p:cNvSpPr>
          <p:nvPr>
            <p:ph idx="1"/>
          </p:nvPr>
        </p:nvSpPr>
        <p:spPr/>
        <p:txBody>
          <a:bodyPr/>
          <a:lstStyle/>
          <a:p>
            <a:r>
              <a:rPr lang="en-US" sz="2000" dirty="0"/>
              <a:t>The hierarchical data model organizes data in a tree structure</a:t>
            </a:r>
            <a:r>
              <a:rPr lang="en-US" sz="2000" dirty="0" smtClean="0"/>
              <a:t>.</a:t>
            </a:r>
          </a:p>
          <a:p>
            <a:endParaRPr lang="en-US" sz="2000" dirty="0"/>
          </a:p>
          <a:p>
            <a:r>
              <a:rPr lang="en-US" sz="2000" dirty="0"/>
              <a:t>There is a hierarchy of parent and child data segments</a:t>
            </a:r>
            <a:r>
              <a:rPr lang="en-US" sz="2000" dirty="0" smtClean="0"/>
              <a:t>.</a:t>
            </a:r>
          </a:p>
          <a:p>
            <a:endParaRPr lang="en-US" sz="2000" dirty="0"/>
          </a:p>
          <a:p>
            <a:r>
              <a:rPr lang="en-US" sz="2000" dirty="0"/>
              <a:t>This structure implies that a record can have repeating information, generally in the child data segments</a:t>
            </a:r>
            <a:r>
              <a:rPr lang="en-US" sz="2000" dirty="0" smtClean="0"/>
              <a:t>.</a:t>
            </a:r>
          </a:p>
          <a:p>
            <a:endParaRPr lang="en-US" sz="2000" dirty="0"/>
          </a:p>
          <a:p>
            <a:r>
              <a:rPr lang="en-US" sz="2000" dirty="0"/>
              <a:t>Data in a series of records, which have a set of field values attached to it</a:t>
            </a:r>
            <a:r>
              <a:rPr lang="en-US" sz="2000" dirty="0" smtClean="0"/>
              <a:t>.</a:t>
            </a:r>
          </a:p>
          <a:p>
            <a:endParaRPr lang="en-US" sz="2000" dirty="0"/>
          </a:p>
          <a:p>
            <a:r>
              <a:rPr lang="en-US" sz="2000" dirty="0"/>
              <a:t>It </a:t>
            </a:r>
            <a:r>
              <a:rPr lang="en-US" sz="2000" dirty="0" smtClean="0"/>
              <a:t>collects </a:t>
            </a:r>
            <a:r>
              <a:rPr lang="en-US" sz="2000" dirty="0"/>
              <a:t>all the instances of a specific record together as a record type.</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104</a:t>
            </a:fld>
            <a:endParaRPr lang="en-US"/>
          </a:p>
        </p:txBody>
      </p:sp>
    </p:spTree>
    <p:extLst>
      <p:ext uri="{BB962C8B-B14F-4D97-AF65-F5344CB8AC3E}">
        <p14:creationId xmlns="" xmlns:p14="http://schemas.microsoft.com/office/powerpoint/2010/main" val="19658799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2133600" cy="1143000"/>
          </a:xfrm>
        </p:spPr>
        <p:txBody>
          <a:bodyPr>
            <a:normAutofit fontScale="90000"/>
          </a:bodyPr>
          <a:lstStyle/>
          <a:p>
            <a:r>
              <a:rPr lang="en-US" sz="2800" dirty="0" smtClean="0"/>
              <a:t>Overall System Architecture</a:t>
            </a:r>
            <a:endParaRPr lang="en-GB" sz="2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105</a:t>
            </a:fld>
            <a:endParaRPr lang="en-US"/>
          </a:p>
        </p:txBody>
      </p:sp>
      <p:pic>
        <p:nvPicPr>
          <p:cNvPr id="8"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l="24742" t="917" r="25085" b="3207"/>
          <a:stretch>
            <a:fillRect/>
          </a:stretch>
        </p:blipFill>
        <p:spPr bwMode="auto">
          <a:xfrm>
            <a:off x="2743200" y="762000"/>
            <a:ext cx="5715000" cy="5796818"/>
          </a:xfrm>
          <a:prstGeom prst="rect">
            <a:avLst/>
          </a:prstGeom>
          <a:noFill/>
          <a:ln w="76200" cmpd="tri">
            <a:solidFill>
              <a:srgbClr val="CC3300"/>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52795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106</a:t>
            </a:fld>
            <a:endParaRPr lang="en-US"/>
          </a:p>
        </p:txBody>
      </p:sp>
      <p:pic>
        <p:nvPicPr>
          <p:cNvPr id="409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71800" y="762000"/>
            <a:ext cx="5003537" cy="579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149636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lstStyle/>
          <a:p>
            <a:r>
              <a:rPr lang="en-US" dirty="0" smtClean="0"/>
              <a:t>More</a:t>
            </a:r>
            <a:endParaRPr lang="en-GB" dirty="0"/>
          </a:p>
        </p:txBody>
      </p:sp>
      <p:sp>
        <p:nvSpPr>
          <p:cNvPr id="3" name="Content Placeholder 2"/>
          <p:cNvSpPr>
            <a:spLocks noGrp="1"/>
          </p:cNvSpPr>
          <p:nvPr>
            <p:ph idx="1"/>
          </p:nvPr>
        </p:nvSpPr>
        <p:spPr>
          <a:xfrm>
            <a:off x="533400" y="1981200"/>
            <a:ext cx="8229600" cy="4525963"/>
          </a:xfrm>
        </p:spPr>
        <p:txBody>
          <a:bodyPr/>
          <a:lstStyle/>
          <a:p>
            <a:pPr marL="0" indent="0">
              <a:buNone/>
            </a:pPr>
            <a:r>
              <a:rPr lang="en-US" sz="2000" dirty="0"/>
              <a:t>The following components of a DBMS are of interest to us</a:t>
            </a:r>
            <a:r>
              <a:rPr lang="en-US" sz="2000" dirty="0" smtClean="0"/>
              <a:t>:</a:t>
            </a:r>
          </a:p>
          <a:p>
            <a:pPr marL="0" indent="0">
              <a:buNone/>
            </a:pPr>
            <a:endParaRPr lang="en-US" sz="2000" dirty="0"/>
          </a:p>
          <a:p>
            <a:r>
              <a:rPr lang="en-US" sz="2000" dirty="0"/>
              <a:t>transaction manager</a:t>
            </a:r>
          </a:p>
          <a:p>
            <a:r>
              <a:rPr lang="en-US" sz="2000" dirty="0"/>
              <a:t>buffer manager</a:t>
            </a:r>
          </a:p>
          <a:p>
            <a:r>
              <a:rPr lang="en-US" sz="2000" dirty="0"/>
              <a:t>file manager</a:t>
            </a:r>
          </a:p>
          <a:p>
            <a:r>
              <a:rPr lang="en-US" sz="2000" dirty="0"/>
              <a:t>authorization and integrity manager</a:t>
            </a:r>
          </a:p>
          <a:p>
            <a:r>
              <a:rPr lang="en-US" sz="2000" dirty="0"/>
              <a:t>query optimizer</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107</a:t>
            </a:fld>
            <a:endParaRPr lang="en-US"/>
          </a:p>
        </p:txBody>
      </p:sp>
    </p:spTree>
    <p:extLst>
      <p:ext uri="{BB962C8B-B14F-4D97-AF65-F5344CB8AC3E}">
        <p14:creationId xmlns="" xmlns:p14="http://schemas.microsoft.com/office/powerpoint/2010/main" val="28639742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normAutofit fontScale="90000"/>
          </a:bodyPr>
          <a:lstStyle/>
          <a:p>
            <a:r>
              <a:rPr lang="en-GB" dirty="0"/>
              <a:t>Transaction Management</a:t>
            </a:r>
            <a:br>
              <a:rPr lang="en-GB" dirty="0"/>
            </a:b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108</a:t>
            </a:fld>
            <a:endParaRPr lang="en-US"/>
          </a:p>
        </p:txBody>
      </p:sp>
      <p:sp>
        <p:nvSpPr>
          <p:cNvPr id="5" name="Content Placeholder 4"/>
          <p:cNvSpPr>
            <a:spLocks noGrp="1"/>
          </p:cNvSpPr>
          <p:nvPr>
            <p:ph idx="1"/>
          </p:nvPr>
        </p:nvSpPr>
        <p:spPr/>
        <p:txBody>
          <a:bodyPr>
            <a:normAutofit lnSpcReduction="10000"/>
          </a:bodyPr>
          <a:lstStyle/>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A </a:t>
            </a:r>
            <a:r>
              <a:rPr kumimoji="1" lang="en-US" altLang="en-US" sz="1800" i="1" u="sng" dirty="0">
                <a:solidFill>
                  <a:srgbClr val="000000"/>
                </a:solidFill>
                <a:latin typeface="Helvetica"/>
              </a:rPr>
              <a:t>transaction</a:t>
            </a:r>
            <a:r>
              <a:rPr kumimoji="1" lang="en-US" altLang="en-US" sz="1800" dirty="0">
                <a:solidFill>
                  <a:srgbClr val="000000"/>
                </a:solidFill>
                <a:latin typeface="Helvetica"/>
              </a:rPr>
              <a:t> is a collection of operations that performs a single logical function in a database application</a:t>
            </a:r>
          </a:p>
          <a:p>
            <a:pPr lvl="0">
              <a:lnSpc>
                <a:spcPct val="50000"/>
              </a:lnSpc>
              <a:spcBef>
                <a:spcPct val="35000"/>
              </a:spcBef>
              <a:buClr>
                <a:srgbClr val="003366"/>
              </a:buClr>
              <a:buSzPct val="90000"/>
              <a:buNone/>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The </a:t>
            </a:r>
            <a:r>
              <a:rPr kumimoji="1" lang="en-US" altLang="en-US" sz="1800" i="1" u="sng" dirty="0">
                <a:solidFill>
                  <a:srgbClr val="000000"/>
                </a:solidFill>
                <a:latin typeface="Helvetica"/>
              </a:rPr>
              <a:t>transaction manager</a:t>
            </a:r>
            <a:r>
              <a:rPr kumimoji="1" lang="en-US" altLang="en-US" sz="1800" dirty="0">
                <a:solidFill>
                  <a:srgbClr val="000000"/>
                </a:solidFill>
                <a:latin typeface="Helvetica"/>
              </a:rPr>
              <a:t> performs two primary functions: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backup and recovery</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concurrency control</a:t>
            </a:r>
          </a:p>
          <a:p>
            <a:pPr lvl="0">
              <a:spcBef>
                <a:spcPct val="35000"/>
              </a:spcBef>
              <a:buClr>
                <a:srgbClr val="003366"/>
              </a:buClr>
              <a:buSzPct val="90000"/>
              <a:buFont typeface="Monotype Sorts" charset="2"/>
              <a:buChar char="n"/>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i="1" u="sng" dirty="0">
                <a:solidFill>
                  <a:srgbClr val="000000"/>
                </a:solidFill>
                <a:latin typeface="Helvetica"/>
              </a:rPr>
              <a:t>Backup and recovery</a:t>
            </a:r>
            <a:r>
              <a:rPr kumimoji="1" lang="en-US" altLang="en-US" sz="1800" i="1" dirty="0">
                <a:solidFill>
                  <a:srgbClr val="000000"/>
                </a:solidFill>
                <a:latin typeface="Helvetica"/>
              </a:rPr>
              <a:t> </a:t>
            </a:r>
            <a:r>
              <a:rPr kumimoji="1" lang="en-US" altLang="en-US" sz="1800" dirty="0">
                <a:solidFill>
                  <a:srgbClr val="000000"/>
                </a:solidFill>
                <a:latin typeface="Helvetica"/>
              </a:rPr>
              <a:t>ensures that the database remains in a consistent (correct) state despite failures: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system, power, network failures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operating system crashes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transaction failures.</a:t>
            </a:r>
          </a:p>
          <a:p>
            <a:pPr lvl="0">
              <a:lnSpc>
                <a:spcPct val="50000"/>
              </a:lnSpc>
              <a:spcBef>
                <a:spcPct val="35000"/>
              </a:spcBef>
              <a:buClr>
                <a:srgbClr val="003366"/>
              </a:buClr>
              <a:buSzPct val="90000"/>
              <a:buNone/>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i="1" u="sng" dirty="0">
                <a:solidFill>
                  <a:srgbClr val="000000"/>
                </a:solidFill>
                <a:latin typeface="Helvetica"/>
              </a:rPr>
              <a:t>Concurrency-control</a:t>
            </a:r>
            <a:r>
              <a:rPr kumimoji="1" lang="en-US" altLang="en-US" sz="1800" i="1" dirty="0">
                <a:solidFill>
                  <a:srgbClr val="000000"/>
                </a:solidFill>
                <a:latin typeface="Helvetica"/>
              </a:rPr>
              <a:t> </a:t>
            </a:r>
            <a:r>
              <a:rPr kumimoji="1" lang="en-US" altLang="en-US" sz="1800" dirty="0">
                <a:solidFill>
                  <a:srgbClr val="000000"/>
                </a:solidFill>
                <a:latin typeface="Helvetica"/>
              </a:rPr>
              <a:t>involves managing the interactions among concurrent transactions.</a:t>
            </a:r>
          </a:p>
          <a:p>
            <a:endParaRPr lang="en-GB" sz="3600" dirty="0"/>
          </a:p>
        </p:txBody>
      </p:sp>
    </p:spTree>
    <p:extLst>
      <p:ext uri="{BB962C8B-B14F-4D97-AF65-F5344CB8AC3E}">
        <p14:creationId xmlns="" xmlns:p14="http://schemas.microsoft.com/office/powerpoint/2010/main" val="40264762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143000"/>
          </a:xfrm>
        </p:spPr>
        <p:txBody>
          <a:bodyPr>
            <a:normAutofit fontScale="90000"/>
          </a:bodyPr>
          <a:lstStyle/>
          <a:p>
            <a:r>
              <a:rPr lang="en-GB" dirty="0"/>
              <a:t>Storage Management</a:t>
            </a:r>
            <a:br>
              <a:rPr lang="en-GB" dirty="0"/>
            </a:br>
            <a:endParaRPr lang="en-GB" dirty="0"/>
          </a:p>
        </p:txBody>
      </p:sp>
      <p:sp>
        <p:nvSpPr>
          <p:cNvPr id="3" name="Content Placeholder 2"/>
          <p:cNvSpPr>
            <a:spLocks noGrp="1"/>
          </p:cNvSpPr>
          <p:nvPr>
            <p:ph idx="1"/>
          </p:nvPr>
        </p:nvSpPr>
        <p:spPr>
          <a:xfrm>
            <a:off x="457200" y="1905000"/>
            <a:ext cx="8229600" cy="4525963"/>
          </a:xfrm>
        </p:spPr>
        <p:txBody>
          <a:bodyPr/>
          <a:lstStyle/>
          <a:p>
            <a:pPr marL="0" indent="0">
              <a:buNone/>
            </a:pPr>
            <a:r>
              <a:rPr lang="en-US" sz="2000" dirty="0"/>
              <a:t>A storage manager is a program module that provides </a:t>
            </a:r>
            <a:r>
              <a:rPr lang="en-US" sz="2000" dirty="0" smtClean="0"/>
              <a:t>the interface </a:t>
            </a:r>
            <a:r>
              <a:rPr lang="en-US" sz="2000" dirty="0"/>
              <a:t>between the low-level data stored in the database </a:t>
            </a:r>
            <a:r>
              <a:rPr lang="en-US" sz="2000" dirty="0" smtClean="0"/>
              <a:t>and the </a:t>
            </a:r>
            <a:r>
              <a:rPr lang="en-US" sz="2000" dirty="0"/>
              <a:t>application programs and queries submitted to the system</a:t>
            </a:r>
            <a:r>
              <a:rPr lang="en-US" sz="2000" dirty="0" smtClean="0"/>
              <a:t>.</a:t>
            </a:r>
          </a:p>
          <a:p>
            <a:pPr marL="0" indent="0">
              <a:buNone/>
            </a:pPr>
            <a:endParaRPr lang="en-US" sz="2000" dirty="0"/>
          </a:p>
          <a:p>
            <a:pPr marL="0" indent="0">
              <a:buNone/>
            </a:pPr>
            <a:r>
              <a:rPr lang="en-US" sz="2000" dirty="0" smtClean="0"/>
              <a:t>The </a:t>
            </a:r>
            <a:r>
              <a:rPr lang="en-US" sz="2000" dirty="0"/>
              <a:t>storage manager is responsible for the following tasks</a:t>
            </a:r>
            <a:r>
              <a:rPr lang="en-US" sz="2000" dirty="0" smtClean="0"/>
              <a:t>:</a:t>
            </a:r>
          </a:p>
          <a:p>
            <a:pPr marL="0" indent="463550">
              <a:buNone/>
            </a:pPr>
            <a:r>
              <a:rPr lang="en-US" sz="2000" dirty="0" smtClean="0"/>
              <a:t>– </a:t>
            </a:r>
            <a:r>
              <a:rPr lang="en-US" sz="2000" dirty="0"/>
              <a:t>interaction with the ﬁle </a:t>
            </a:r>
            <a:r>
              <a:rPr lang="en-US" sz="2000" dirty="0" smtClean="0"/>
              <a:t>manager</a:t>
            </a:r>
          </a:p>
          <a:p>
            <a:pPr marL="1030288" lvl="0" indent="-231775">
              <a:spcBef>
                <a:spcPct val="35000"/>
              </a:spcBef>
              <a:buClr>
                <a:srgbClr val="003366"/>
              </a:buClr>
              <a:buSzPct val="90000"/>
              <a:buFont typeface="Monotype Sorts" charset="2"/>
              <a:buChar char="n"/>
            </a:pPr>
            <a:r>
              <a:rPr kumimoji="1" lang="en-US" altLang="en-US" sz="1600" dirty="0" smtClean="0">
                <a:solidFill>
                  <a:srgbClr val="000000"/>
                </a:solidFill>
                <a:latin typeface="Helvetica"/>
              </a:rPr>
              <a:t>The </a:t>
            </a:r>
            <a:r>
              <a:rPr kumimoji="1" lang="en-US" altLang="en-US" sz="1600" i="1" u="sng" dirty="0">
                <a:solidFill>
                  <a:srgbClr val="000000"/>
                </a:solidFill>
                <a:latin typeface="Helvetica"/>
              </a:rPr>
              <a:t>file manager</a:t>
            </a:r>
            <a:r>
              <a:rPr kumimoji="1" lang="en-US" altLang="en-US" sz="1600" dirty="0">
                <a:solidFill>
                  <a:srgbClr val="000000"/>
                </a:solidFill>
                <a:latin typeface="Helvetica"/>
              </a:rPr>
              <a:t> is responsible for managing the files that store data.</a:t>
            </a:r>
          </a:p>
          <a:p>
            <a:pPr marL="1030288" lvl="1" indent="-231775">
              <a:spcBef>
                <a:spcPct val="35000"/>
              </a:spcBef>
              <a:buClr>
                <a:srgbClr val="000099"/>
              </a:buClr>
              <a:buSzPct val="105000"/>
              <a:buFont typeface="Wingdings" pitchFamily="2" charset="2"/>
              <a:buChar char="Ø"/>
            </a:pPr>
            <a:r>
              <a:rPr kumimoji="1" lang="en-US" altLang="en-US" sz="1200" dirty="0">
                <a:solidFill>
                  <a:srgbClr val="000000"/>
                </a:solidFill>
                <a:latin typeface="Helvetica"/>
              </a:rPr>
              <a:t>formatting the data files</a:t>
            </a:r>
          </a:p>
          <a:p>
            <a:pPr marL="1030288" lvl="1" indent="-231775">
              <a:spcBef>
                <a:spcPct val="35000"/>
              </a:spcBef>
              <a:buClr>
                <a:srgbClr val="000099"/>
              </a:buClr>
              <a:buSzPct val="105000"/>
              <a:buFont typeface="Wingdings" pitchFamily="2" charset="2"/>
              <a:buChar char="Ø"/>
            </a:pPr>
            <a:r>
              <a:rPr kumimoji="1" lang="en-US" altLang="en-US" sz="1200" dirty="0">
                <a:solidFill>
                  <a:srgbClr val="000000"/>
                </a:solidFill>
                <a:latin typeface="Helvetica"/>
              </a:rPr>
              <a:t>managing free and used space in the data files </a:t>
            </a:r>
          </a:p>
          <a:p>
            <a:pPr marL="1030288" lvl="1" indent="-231775">
              <a:spcBef>
                <a:spcPct val="35000"/>
              </a:spcBef>
              <a:buClr>
                <a:srgbClr val="000099"/>
              </a:buClr>
              <a:buSzPct val="105000"/>
              <a:buFont typeface="Wingdings" pitchFamily="2" charset="2"/>
              <a:buChar char="Ø"/>
            </a:pPr>
            <a:r>
              <a:rPr kumimoji="1" lang="en-US" altLang="en-US" sz="1200" dirty="0">
                <a:solidFill>
                  <a:srgbClr val="000000"/>
                </a:solidFill>
                <a:latin typeface="Helvetica"/>
              </a:rPr>
              <a:t>defragmenting the data files</a:t>
            </a:r>
          </a:p>
          <a:p>
            <a:pPr marL="1030288" lvl="1" indent="-231775">
              <a:spcBef>
                <a:spcPct val="35000"/>
              </a:spcBef>
              <a:buClr>
                <a:srgbClr val="000099"/>
              </a:buClr>
              <a:buSzPct val="105000"/>
              <a:buFont typeface="Wingdings" pitchFamily="2" charset="2"/>
              <a:buChar char="Ø"/>
            </a:pPr>
            <a:r>
              <a:rPr kumimoji="1" lang="en-US" altLang="en-US" sz="1200" dirty="0">
                <a:solidFill>
                  <a:srgbClr val="000000"/>
                </a:solidFill>
                <a:latin typeface="Helvetica"/>
              </a:rPr>
              <a:t>inserting and deleting specific data from the files</a:t>
            </a:r>
          </a:p>
          <a:p>
            <a:pPr marL="0" indent="463550">
              <a:buNone/>
            </a:pPr>
            <a:endParaRPr lang="en-US" sz="2000" dirty="0"/>
          </a:p>
          <a:p>
            <a:pPr marL="0" indent="463550">
              <a:buNone/>
            </a:pPr>
            <a:r>
              <a:rPr lang="en-US" sz="2000" dirty="0"/>
              <a:t>– efﬁcient storing, retrieving, and updating of data</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109</a:t>
            </a:fld>
            <a:endParaRPr lang="en-US"/>
          </a:p>
        </p:txBody>
      </p:sp>
    </p:spTree>
    <p:extLst>
      <p:ext uri="{BB962C8B-B14F-4D97-AF65-F5344CB8AC3E}">
        <p14:creationId xmlns="" xmlns:p14="http://schemas.microsoft.com/office/powerpoint/2010/main" val="66765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lstStyle/>
          <a:p>
            <a:r>
              <a:rPr lang="en-GB" dirty="0" smtClean="0"/>
              <a:t>DBMS Languages</a:t>
            </a:r>
            <a:endParaRPr lang="en-GB" dirty="0"/>
          </a:p>
        </p:txBody>
      </p:sp>
      <p:sp>
        <p:nvSpPr>
          <p:cNvPr id="3" name="Content Placeholder 2"/>
          <p:cNvSpPr>
            <a:spLocks noGrp="1"/>
          </p:cNvSpPr>
          <p:nvPr>
            <p:ph idx="1"/>
          </p:nvPr>
        </p:nvSpPr>
        <p:spPr>
          <a:xfrm>
            <a:off x="533400" y="1905000"/>
            <a:ext cx="8229600" cy="4525963"/>
          </a:xfrm>
        </p:spPr>
        <p:txBody>
          <a:bodyPr/>
          <a:lstStyle/>
          <a:p>
            <a:r>
              <a:rPr lang="en-GB" dirty="0"/>
              <a:t>Data Definition Language (DDL) </a:t>
            </a:r>
            <a:endParaRPr lang="en-GB" dirty="0" smtClean="0"/>
          </a:p>
          <a:p>
            <a:r>
              <a:rPr lang="en-GB" dirty="0"/>
              <a:t> Data Manipulation Language (DML</a:t>
            </a:r>
            <a:r>
              <a:rPr lang="en-GB" dirty="0" smtClean="0"/>
              <a:t>)</a:t>
            </a:r>
          </a:p>
          <a:p>
            <a:r>
              <a:rPr lang="en-GB" dirty="0"/>
              <a:t>Data Control Language (DCL) </a:t>
            </a:r>
            <a:endParaRPr lang="en-GB" dirty="0" smtClean="0"/>
          </a:p>
          <a:p>
            <a:r>
              <a:rPr lang="en-GB" dirty="0"/>
              <a:t>Transaction Control </a:t>
            </a:r>
            <a:r>
              <a:rPr lang="en-GB" dirty="0" smtClean="0"/>
              <a:t>Language (TCL</a:t>
            </a:r>
            <a:r>
              <a:rPr lang="en-GB" dirty="0"/>
              <a:t>) </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11</a:t>
            </a:fld>
            <a:endParaRPr lang="en-US"/>
          </a:p>
        </p:txBody>
      </p:sp>
    </p:spTree>
    <p:extLst>
      <p:ext uri="{BB962C8B-B14F-4D97-AF65-F5344CB8AC3E}">
        <p14:creationId xmlns="" xmlns:p14="http://schemas.microsoft.com/office/powerpoint/2010/main" val="41252598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dirty="0" smtClean="0"/>
              <a:t>Authorization and Integrity management </a:t>
            </a:r>
            <a:endParaRPr lang="en-GB" dirty="0"/>
          </a:p>
        </p:txBody>
      </p:sp>
      <p:sp>
        <p:nvSpPr>
          <p:cNvPr id="3" name="Content Placeholder 2"/>
          <p:cNvSpPr>
            <a:spLocks noGrp="1"/>
          </p:cNvSpPr>
          <p:nvPr>
            <p:ph idx="1"/>
          </p:nvPr>
        </p:nvSpPr>
        <p:spPr>
          <a:xfrm>
            <a:off x="533400" y="2322378"/>
            <a:ext cx="8229600" cy="4525963"/>
          </a:xfrm>
        </p:spPr>
        <p:txBody>
          <a:bodyPr/>
          <a:lstStyle/>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The </a:t>
            </a:r>
            <a:r>
              <a:rPr kumimoji="1" lang="en-US" altLang="en-US" sz="1800" i="1" u="sng" dirty="0">
                <a:solidFill>
                  <a:srgbClr val="000000"/>
                </a:solidFill>
                <a:latin typeface="Helvetica"/>
              </a:rPr>
              <a:t>authorization &amp; integrity manager</a:t>
            </a:r>
            <a:r>
              <a:rPr kumimoji="1" lang="en-US" altLang="en-US" sz="1800" dirty="0">
                <a:solidFill>
                  <a:srgbClr val="000000"/>
                </a:solidFill>
                <a:latin typeface="Helvetica"/>
              </a:rPr>
              <a:t> performs two primary functions: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data security</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data integrity</a:t>
            </a:r>
          </a:p>
          <a:p>
            <a:pPr lvl="0">
              <a:spcBef>
                <a:spcPct val="35000"/>
              </a:spcBef>
              <a:buClr>
                <a:srgbClr val="003366"/>
              </a:buClr>
              <a:buSzPct val="90000"/>
              <a:buFont typeface="Monotype Sorts" charset="2"/>
              <a:buChar char="n"/>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Data security:</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ensure that unauthorized users can’t access the database</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ensure that authorized users can only access appropriate data </a:t>
            </a:r>
          </a:p>
          <a:p>
            <a:pPr lvl="0">
              <a:lnSpc>
                <a:spcPct val="50000"/>
              </a:lnSpc>
              <a:spcBef>
                <a:spcPct val="35000"/>
              </a:spcBef>
              <a:buClr>
                <a:srgbClr val="003366"/>
              </a:buClr>
              <a:buSzPct val="90000"/>
              <a:buNone/>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Data integrity:</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in general, maintains &amp; enforces integrity constraints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maintains data relationships in the presence of data modifications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prevents modifications that would corrupt established data relationships</a:t>
            </a:r>
          </a:p>
          <a:p>
            <a:endParaRPr lang="en-GB"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110</a:t>
            </a:fld>
            <a:endParaRPr lang="en-US"/>
          </a:p>
        </p:txBody>
      </p:sp>
    </p:spTree>
    <p:extLst>
      <p:ext uri="{BB962C8B-B14F-4D97-AF65-F5344CB8AC3E}">
        <p14:creationId xmlns="" xmlns:p14="http://schemas.microsoft.com/office/powerpoint/2010/main" val="27747341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smtClean="0"/>
              <a:t>Query Optimization</a:t>
            </a:r>
            <a:endParaRPr lang="en-GB" dirty="0"/>
          </a:p>
        </p:txBody>
      </p:sp>
      <p:sp>
        <p:nvSpPr>
          <p:cNvPr id="3" name="Content Placeholder 2"/>
          <p:cNvSpPr>
            <a:spLocks noGrp="1"/>
          </p:cNvSpPr>
          <p:nvPr>
            <p:ph idx="1"/>
          </p:nvPr>
        </p:nvSpPr>
        <p:spPr>
          <a:xfrm>
            <a:off x="609600" y="2057400"/>
            <a:ext cx="8229600" cy="4525963"/>
          </a:xfrm>
        </p:spPr>
        <p:txBody>
          <a:bodyPr/>
          <a:lstStyle/>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A given query can be implemented by a DBMS in many different ways.</a:t>
            </a:r>
          </a:p>
          <a:p>
            <a:pPr lvl="0">
              <a:spcBef>
                <a:spcPct val="35000"/>
              </a:spcBef>
              <a:buClr>
                <a:srgbClr val="003366"/>
              </a:buClr>
              <a:buSzPct val="90000"/>
              <a:buFont typeface="Monotype Sorts" charset="2"/>
              <a:buChar char="n"/>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The </a:t>
            </a:r>
            <a:r>
              <a:rPr kumimoji="1" lang="en-US" altLang="en-US" sz="1800" i="1" u="sng" dirty="0">
                <a:solidFill>
                  <a:srgbClr val="000000"/>
                </a:solidFill>
                <a:latin typeface="Helvetica"/>
              </a:rPr>
              <a:t>query optimizer</a:t>
            </a:r>
            <a:r>
              <a:rPr kumimoji="1" lang="en-US" altLang="en-US" sz="1800" dirty="0">
                <a:solidFill>
                  <a:srgbClr val="000000"/>
                </a:solidFill>
                <a:latin typeface="Helvetica"/>
              </a:rPr>
              <a:t> attempts to determine the most efficient strategy for executing a given query.</a:t>
            </a:r>
          </a:p>
          <a:p>
            <a:pPr lvl="0">
              <a:spcBef>
                <a:spcPct val="35000"/>
              </a:spcBef>
              <a:buClr>
                <a:srgbClr val="003366"/>
              </a:buClr>
              <a:buSzPct val="90000"/>
              <a:buFont typeface="Monotype Sorts" charset="2"/>
              <a:buChar char="n"/>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The strategy for implementing a given query is referred to as a </a:t>
            </a:r>
            <a:r>
              <a:rPr kumimoji="1" lang="en-US" altLang="en-US" sz="1800" i="1" u="sng" dirty="0">
                <a:solidFill>
                  <a:srgbClr val="000000"/>
                </a:solidFill>
                <a:latin typeface="Helvetica"/>
              </a:rPr>
              <a:t>query plan</a:t>
            </a:r>
            <a:r>
              <a:rPr kumimoji="1" lang="en-US" altLang="en-US" sz="1800" dirty="0">
                <a:solidFill>
                  <a:srgbClr val="000000"/>
                </a:solidFill>
                <a:latin typeface="Helvetica"/>
              </a:rPr>
              <a:t>.</a:t>
            </a:r>
          </a:p>
          <a:p>
            <a:pPr lvl="0">
              <a:lnSpc>
                <a:spcPct val="50000"/>
              </a:lnSpc>
              <a:spcBef>
                <a:spcPct val="35000"/>
              </a:spcBef>
              <a:buClr>
                <a:srgbClr val="003366"/>
              </a:buClr>
              <a:buSzPct val="90000"/>
              <a:buNone/>
            </a:pPr>
            <a:endParaRPr kumimoji="1" lang="en-US" altLang="en-US" sz="2000" dirty="0">
              <a:solidFill>
                <a:srgbClr val="000000"/>
              </a:solidFill>
              <a:latin typeface="Helvetica"/>
            </a:endParaRPr>
          </a:p>
          <a:p>
            <a:endParaRPr lang="en-GB"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111</a:t>
            </a:fld>
            <a:endParaRPr lang="en-US"/>
          </a:p>
        </p:txBody>
      </p:sp>
    </p:spTree>
    <p:extLst>
      <p:ext uri="{BB962C8B-B14F-4D97-AF65-F5344CB8AC3E}">
        <p14:creationId xmlns="" xmlns:p14="http://schemas.microsoft.com/office/powerpoint/2010/main" val="33643347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143000"/>
          </a:xfrm>
        </p:spPr>
        <p:txBody>
          <a:bodyPr/>
          <a:lstStyle/>
          <a:p>
            <a:r>
              <a:rPr lang="en-US" dirty="0" smtClean="0"/>
              <a:t>Data Model</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112</a:t>
            </a:fld>
            <a:endParaRPr lang="en-US"/>
          </a:p>
        </p:txBody>
      </p:sp>
      <p:pic>
        <p:nvPicPr>
          <p:cNvPr id="102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2438400"/>
            <a:ext cx="7931583" cy="42005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434332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fld id="{785B01B3-07F9-4E68-BA03-3D2617499CEF}" type="slidenum">
              <a:rPr lang="en-US"/>
              <a:pPr/>
              <a:t>113</a:t>
            </a:fld>
            <a:endParaRPr lang="en-US"/>
          </a:p>
        </p:txBody>
      </p:sp>
      <p:sp>
        <p:nvSpPr>
          <p:cNvPr id="6146" name="Rectangle 2"/>
          <p:cNvSpPr>
            <a:spLocks noGrp="1" noChangeArrowheads="1"/>
          </p:cNvSpPr>
          <p:nvPr>
            <p:ph type="title"/>
          </p:nvPr>
        </p:nvSpPr>
        <p:spPr>
          <a:xfrm>
            <a:off x="533400" y="762000"/>
            <a:ext cx="8229600" cy="1143000"/>
          </a:xfrm>
        </p:spPr>
        <p:txBody>
          <a:bodyPr/>
          <a:lstStyle/>
          <a:p>
            <a:r>
              <a:rPr lang="en-US" dirty="0"/>
              <a:t>The Importance of Data Models</a:t>
            </a:r>
          </a:p>
        </p:txBody>
      </p:sp>
      <p:sp>
        <p:nvSpPr>
          <p:cNvPr id="6147" name="Rectangle 3"/>
          <p:cNvSpPr>
            <a:spLocks noGrp="1" noChangeArrowheads="1"/>
          </p:cNvSpPr>
          <p:nvPr>
            <p:ph type="body" idx="1"/>
          </p:nvPr>
        </p:nvSpPr>
        <p:spPr>
          <a:xfrm>
            <a:off x="381000" y="1905000"/>
            <a:ext cx="8610600" cy="4525963"/>
          </a:xfrm>
        </p:spPr>
        <p:txBody>
          <a:bodyPr/>
          <a:lstStyle/>
          <a:p>
            <a:r>
              <a:rPr lang="en-US" dirty="0"/>
              <a:t>Data models </a:t>
            </a:r>
            <a:endParaRPr lang="en-US" dirty="0" smtClean="0"/>
          </a:p>
          <a:p>
            <a:pPr lvl="1"/>
            <a:r>
              <a:rPr lang="en-US" dirty="0" smtClean="0"/>
              <a:t>Relatively </a:t>
            </a:r>
            <a:r>
              <a:rPr lang="en-US" dirty="0"/>
              <a:t>simple representations, usually graphical, of complex real-world data structures</a:t>
            </a:r>
          </a:p>
          <a:p>
            <a:pPr lvl="1"/>
            <a:r>
              <a:rPr lang="en-US" dirty="0"/>
              <a:t>Facilitate interaction among the designer, the applications programmer, and the end user</a:t>
            </a:r>
          </a:p>
          <a:p>
            <a:r>
              <a:rPr lang="en-US" dirty="0" smtClean="0"/>
              <a:t>End-users </a:t>
            </a:r>
            <a:r>
              <a:rPr lang="en-US" dirty="0"/>
              <a:t>have different views and needs for data</a:t>
            </a:r>
          </a:p>
          <a:p>
            <a:r>
              <a:rPr lang="en-US" dirty="0"/>
              <a:t>Data model organizes data for various </a:t>
            </a:r>
            <a:r>
              <a:rPr lang="en-US" dirty="0" smtClean="0"/>
              <a:t>users</a:t>
            </a:r>
            <a:endParaRPr lang="en-US" dirty="0"/>
          </a:p>
        </p:txBody>
      </p:sp>
    </p:spTree>
    <p:extLst>
      <p:ext uri="{BB962C8B-B14F-4D97-AF65-F5344CB8AC3E}">
        <p14:creationId xmlns="" xmlns:p14="http://schemas.microsoft.com/office/powerpoint/2010/main" val="42587479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457200"/>
            <a:ext cx="7772400" cy="1384300"/>
          </a:xfrm>
        </p:spPr>
        <p:txBody>
          <a:bodyPr/>
          <a:lstStyle/>
          <a:p>
            <a:pPr eaLnBrk="1" hangingPunct="1"/>
            <a:r>
              <a:rPr lang="en-US" sz="5400" dirty="0" smtClean="0"/>
              <a:t>History of Data Models</a:t>
            </a:r>
            <a:r>
              <a:rPr lang="en-US" sz="5400" dirty="0" smtClean="0">
                <a:solidFill>
                  <a:srgbClr val="000000"/>
                </a:solidFill>
              </a:rPr>
              <a:t> </a:t>
            </a:r>
          </a:p>
        </p:txBody>
      </p:sp>
      <p:sp>
        <p:nvSpPr>
          <p:cNvPr id="6147" name="Rectangle 3"/>
          <p:cNvSpPr>
            <a:spLocks noGrp="1" noChangeArrowheads="1"/>
          </p:cNvSpPr>
          <p:nvPr>
            <p:ph type="body" idx="1"/>
          </p:nvPr>
        </p:nvSpPr>
        <p:spPr>
          <a:xfrm>
            <a:off x="381000" y="1828800"/>
            <a:ext cx="8229600" cy="4343400"/>
          </a:xfrm>
        </p:spPr>
        <p:txBody>
          <a:bodyPr>
            <a:normAutofit lnSpcReduction="10000"/>
          </a:bodyPr>
          <a:lstStyle/>
          <a:p>
            <a:pPr algn="just" eaLnBrk="1" hangingPunct="1"/>
            <a:r>
              <a:rPr lang="en-US" sz="2400" u="sng" dirty="0" smtClean="0">
                <a:solidFill>
                  <a:srgbClr val="000000"/>
                </a:solidFill>
              </a:rPr>
              <a:t>Relational Model</a:t>
            </a:r>
            <a:r>
              <a:rPr lang="en-US" sz="2400" dirty="0" smtClean="0">
                <a:solidFill>
                  <a:srgbClr val="000000"/>
                </a:solidFill>
              </a:rPr>
              <a:t>:  proposed in 1970 by E.F. </a:t>
            </a:r>
            <a:r>
              <a:rPr lang="en-US" sz="2400" dirty="0" err="1" smtClean="0">
                <a:solidFill>
                  <a:srgbClr val="000000"/>
                </a:solidFill>
              </a:rPr>
              <a:t>Codd</a:t>
            </a:r>
            <a:r>
              <a:rPr lang="en-US" sz="2400" dirty="0" smtClean="0">
                <a:solidFill>
                  <a:srgbClr val="000000"/>
                </a:solidFill>
              </a:rPr>
              <a:t> (IBM), first commercial system in 1981-82. (DB2, ORACLE, SQL Server, SYBASE, INFORMIX).</a:t>
            </a:r>
          </a:p>
          <a:p>
            <a:pPr algn="just" eaLnBrk="1" hangingPunct="1"/>
            <a:endParaRPr lang="en-US" sz="2400" dirty="0" smtClean="0">
              <a:solidFill>
                <a:srgbClr val="000000"/>
              </a:solidFill>
            </a:endParaRPr>
          </a:p>
          <a:p>
            <a:pPr algn="just" eaLnBrk="1" hangingPunct="1"/>
            <a:r>
              <a:rPr lang="en-US" sz="2400" u="sng" dirty="0" smtClean="0">
                <a:solidFill>
                  <a:srgbClr val="000000"/>
                </a:solidFill>
              </a:rPr>
              <a:t>Network Model</a:t>
            </a:r>
            <a:r>
              <a:rPr lang="en-US" sz="2400" dirty="0" smtClean="0">
                <a:solidFill>
                  <a:srgbClr val="000000"/>
                </a:solidFill>
              </a:rPr>
              <a:t>: Adopted heavily due to the support by CODASYL (CODASYL - DBTG report of 1971), IDMS (</a:t>
            </a:r>
            <a:r>
              <a:rPr lang="en-US" sz="2400" dirty="0" err="1" smtClean="0">
                <a:solidFill>
                  <a:srgbClr val="000000"/>
                </a:solidFill>
              </a:rPr>
              <a:t>Cullinet</a:t>
            </a:r>
            <a:r>
              <a:rPr lang="en-US" sz="2400" dirty="0" smtClean="0">
                <a:solidFill>
                  <a:srgbClr val="000000"/>
                </a:solidFill>
              </a:rPr>
              <a:t> - now CA), DMS 1100 (Unisys), IMAGE (H.P.), VAX -DBMS (Digital Equipment Corp.).</a:t>
            </a:r>
          </a:p>
          <a:p>
            <a:pPr algn="just" eaLnBrk="1" hangingPunct="1"/>
            <a:endParaRPr lang="en-US" sz="2400" dirty="0" smtClean="0">
              <a:solidFill>
                <a:srgbClr val="000000"/>
              </a:solidFill>
            </a:endParaRPr>
          </a:p>
          <a:p>
            <a:pPr algn="just" eaLnBrk="1" hangingPunct="1"/>
            <a:r>
              <a:rPr lang="en-US" sz="2400" u="sng" dirty="0" smtClean="0">
                <a:solidFill>
                  <a:srgbClr val="000000"/>
                </a:solidFill>
              </a:rPr>
              <a:t>Hierarchical Data </a:t>
            </a:r>
            <a:r>
              <a:rPr lang="en-US" sz="2400" u="sng" dirty="0" err="1" smtClean="0">
                <a:solidFill>
                  <a:srgbClr val="000000"/>
                </a:solidFill>
              </a:rPr>
              <a:t>Model</a:t>
            </a:r>
            <a:r>
              <a:rPr lang="en-US" sz="2400" dirty="0" err="1" smtClean="0">
                <a:solidFill>
                  <a:srgbClr val="000000"/>
                </a:solidFill>
              </a:rPr>
              <a:t>:.Resulted</a:t>
            </a:r>
            <a:r>
              <a:rPr lang="en-US" sz="2400" dirty="0" smtClean="0">
                <a:solidFill>
                  <a:srgbClr val="000000"/>
                </a:solidFill>
              </a:rPr>
              <a:t> in the IMS family of systems. The most popular model. </a:t>
            </a:r>
            <a:endParaRPr lang="en-US" sz="2800" dirty="0" smtClean="0">
              <a:solidFill>
                <a:srgbClr val="000000"/>
              </a:solidFill>
            </a:endParaRPr>
          </a:p>
        </p:txBody>
      </p:sp>
    </p:spTree>
    <p:extLst>
      <p:ext uri="{BB962C8B-B14F-4D97-AF65-F5344CB8AC3E}">
        <p14:creationId xmlns="" xmlns:p14="http://schemas.microsoft.com/office/powerpoint/2010/main" val="13749100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685800"/>
            <a:ext cx="8229600" cy="1143000"/>
          </a:xfrm>
        </p:spPr>
        <p:txBody>
          <a:bodyPr/>
          <a:lstStyle/>
          <a:p>
            <a:pPr eaLnBrk="1" hangingPunct="1"/>
            <a:r>
              <a:rPr lang="en-US" sz="4800" dirty="0" smtClean="0"/>
              <a:t>History of Data Models</a:t>
            </a:r>
            <a:endParaRPr lang="en-US" sz="4800" dirty="0" smtClean="0">
              <a:solidFill>
                <a:srgbClr val="000000"/>
              </a:solidFill>
            </a:endParaRPr>
          </a:p>
        </p:txBody>
      </p:sp>
      <p:sp>
        <p:nvSpPr>
          <p:cNvPr id="7171" name="Rectangle 3"/>
          <p:cNvSpPr>
            <a:spLocks noGrp="1" noChangeArrowheads="1"/>
          </p:cNvSpPr>
          <p:nvPr>
            <p:ph type="body" idx="1"/>
          </p:nvPr>
        </p:nvSpPr>
        <p:spPr>
          <a:xfrm>
            <a:off x="457200" y="1981200"/>
            <a:ext cx="8229600" cy="4525963"/>
          </a:xfrm>
        </p:spPr>
        <p:txBody>
          <a:bodyPr/>
          <a:lstStyle/>
          <a:p>
            <a:pPr algn="just" eaLnBrk="1" hangingPunct="1"/>
            <a:r>
              <a:rPr lang="en-US" sz="2800" u="sng" dirty="0" smtClean="0">
                <a:solidFill>
                  <a:srgbClr val="000000"/>
                </a:solidFill>
              </a:rPr>
              <a:t>Object-oriented Data Model(s)</a:t>
            </a:r>
            <a:r>
              <a:rPr lang="en-US" sz="2800" dirty="0" smtClean="0">
                <a:solidFill>
                  <a:srgbClr val="000000"/>
                </a:solidFill>
              </a:rPr>
              <a:t>: several models have been proposed for implementing in a database system. </a:t>
            </a:r>
          </a:p>
          <a:p>
            <a:pPr algn="just" eaLnBrk="1" hangingPunct="1"/>
            <a:endParaRPr lang="en-US" sz="2800" dirty="0" smtClean="0">
              <a:solidFill>
                <a:srgbClr val="000000"/>
              </a:solidFill>
            </a:endParaRPr>
          </a:p>
          <a:p>
            <a:pPr algn="just" eaLnBrk="1" hangingPunct="1"/>
            <a:r>
              <a:rPr lang="en-US" sz="2800" u="sng" dirty="0" smtClean="0">
                <a:solidFill>
                  <a:srgbClr val="000000"/>
                </a:solidFill>
              </a:rPr>
              <a:t>Object-Relational Models</a:t>
            </a:r>
            <a:r>
              <a:rPr lang="en-US" sz="2800" dirty="0" smtClean="0">
                <a:solidFill>
                  <a:srgbClr val="000000"/>
                </a:solidFill>
              </a:rPr>
              <a:t>: Most Recent Trend. Started with Informix Universal Server. Exemplified in the latest versions of Oracle-10i, DB2, and SQL Server etc. systems. </a:t>
            </a:r>
          </a:p>
        </p:txBody>
      </p:sp>
    </p:spTree>
    <p:extLst>
      <p:ext uri="{BB962C8B-B14F-4D97-AF65-F5344CB8AC3E}">
        <p14:creationId xmlns="" xmlns:p14="http://schemas.microsoft.com/office/powerpoint/2010/main" val="23759929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6553200" y="6245225"/>
            <a:ext cx="2133600" cy="476250"/>
          </a:xfrm>
          <a:prstGeom prst="rect">
            <a:avLst/>
          </a:prstGeom>
        </p:spPr>
        <p:txBody>
          <a:bodyPr/>
          <a:lstStyle/>
          <a:p>
            <a:fld id="{DF5F4D0B-F7AC-4939-B267-9F8B6BC2D96C}" type="slidenum">
              <a:rPr lang="en-US"/>
              <a:pPr/>
              <a:t>116</a:t>
            </a:fld>
            <a:endParaRPr lang="en-US"/>
          </a:p>
        </p:txBody>
      </p:sp>
      <p:sp>
        <p:nvSpPr>
          <p:cNvPr id="10242" name="Rectangle 2"/>
          <p:cNvSpPr>
            <a:spLocks noGrp="1" noChangeArrowheads="1"/>
          </p:cNvSpPr>
          <p:nvPr>
            <p:ph type="title"/>
          </p:nvPr>
        </p:nvSpPr>
        <p:spPr>
          <a:xfrm>
            <a:off x="381000" y="685800"/>
            <a:ext cx="8610600" cy="1143000"/>
          </a:xfrm>
        </p:spPr>
        <p:txBody>
          <a:bodyPr/>
          <a:lstStyle/>
          <a:p>
            <a:r>
              <a:rPr lang="en-US" dirty="0"/>
              <a:t>Data Model Basic Building Blocks</a:t>
            </a:r>
          </a:p>
        </p:txBody>
      </p:sp>
      <p:sp>
        <p:nvSpPr>
          <p:cNvPr id="10243" name="Rectangle 3"/>
          <p:cNvSpPr>
            <a:spLocks noGrp="1" noChangeArrowheads="1"/>
          </p:cNvSpPr>
          <p:nvPr>
            <p:ph type="body" idx="1"/>
          </p:nvPr>
        </p:nvSpPr>
        <p:spPr>
          <a:xfrm>
            <a:off x="685800" y="1905000"/>
            <a:ext cx="7772400" cy="4114800"/>
          </a:xfrm>
        </p:spPr>
        <p:txBody>
          <a:bodyPr>
            <a:normAutofit lnSpcReduction="10000"/>
          </a:bodyPr>
          <a:lstStyle/>
          <a:p>
            <a:r>
              <a:rPr lang="en-US" sz="2600" b="1" dirty="0"/>
              <a:t>Entity</a:t>
            </a:r>
            <a:r>
              <a:rPr lang="en-US" sz="2600" dirty="0"/>
              <a:t> - anything about which data are to be collected and stored</a:t>
            </a:r>
          </a:p>
          <a:p>
            <a:r>
              <a:rPr lang="en-US" sz="2600" b="1" dirty="0"/>
              <a:t>Attribute</a:t>
            </a:r>
            <a:r>
              <a:rPr lang="en-US" sz="2600" dirty="0"/>
              <a:t> - a characteristic of an entity</a:t>
            </a:r>
          </a:p>
          <a:p>
            <a:r>
              <a:rPr lang="en-US" sz="2600" b="1" dirty="0"/>
              <a:t>Relationship</a:t>
            </a:r>
            <a:r>
              <a:rPr lang="en-US" sz="2600" dirty="0"/>
              <a:t> - describes an association among entities</a:t>
            </a:r>
          </a:p>
          <a:p>
            <a:pPr lvl="1"/>
            <a:r>
              <a:rPr lang="en-US" sz="2600" dirty="0"/>
              <a:t>One-to-many (1:M) relationship </a:t>
            </a:r>
          </a:p>
          <a:p>
            <a:pPr lvl="1"/>
            <a:r>
              <a:rPr lang="en-US" sz="2600" dirty="0"/>
              <a:t>Many-to-many (M:N or M:M) relationship</a:t>
            </a:r>
          </a:p>
          <a:p>
            <a:pPr lvl="1"/>
            <a:r>
              <a:rPr lang="en-US" sz="2600" dirty="0"/>
              <a:t>One-to-one (1:1) relationship</a:t>
            </a:r>
          </a:p>
          <a:p>
            <a:r>
              <a:rPr lang="en-US" sz="2600" b="1" dirty="0"/>
              <a:t>Constraint</a:t>
            </a:r>
            <a:r>
              <a:rPr lang="en-US" sz="2600" dirty="0"/>
              <a:t> - a restriction placed on the data</a:t>
            </a:r>
          </a:p>
        </p:txBody>
      </p:sp>
    </p:spTree>
    <p:extLst>
      <p:ext uri="{BB962C8B-B14F-4D97-AF65-F5344CB8AC3E}">
        <p14:creationId xmlns="" xmlns:p14="http://schemas.microsoft.com/office/powerpoint/2010/main" val="312018251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0"/>
            <a:ext cx="8229600" cy="1143000"/>
          </a:xfrm>
        </p:spPr>
        <p:txBody>
          <a:bodyPr>
            <a:normAutofit fontScale="90000"/>
          </a:bodyPr>
          <a:lstStyle/>
          <a:p>
            <a:r>
              <a:rPr lang="en-US" dirty="0"/>
              <a:t>The Evolution of Data Models (continued)</a:t>
            </a:r>
          </a:p>
        </p:txBody>
      </p:sp>
      <p:sp>
        <p:nvSpPr>
          <p:cNvPr id="24579" name="Rectangle 3"/>
          <p:cNvSpPr>
            <a:spLocks noGrp="1" noChangeArrowheads="1"/>
          </p:cNvSpPr>
          <p:nvPr>
            <p:ph type="body" idx="1"/>
          </p:nvPr>
        </p:nvSpPr>
        <p:spPr>
          <a:xfrm>
            <a:off x="381000" y="2335257"/>
            <a:ext cx="8229600" cy="4525963"/>
          </a:xfrm>
        </p:spPr>
        <p:txBody>
          <a:bodyPr/>
          <a:lstStyle/>
          <a:p>
            <a:r>
              <a:rPr lang="en-US" dirty="0"/>
              <a:t>Hierarchical</a:t>
            </a:r>
          </a:p>
          <a:p>
            <a:r>
              <a:rPr lang="en-US" dirty="0"/>
              <a:t>Network</a:t>
            </a:r>
          </a:p>
          <a:p>
            <a:r>
              <a:rPr lang="en-US" dirty="0"/>
              <a:t>Relational</a:t>
            </a:r>
          </a:p>
          <a:p>
            <a:r>
              <a:rPr lang="en-US" dirty="0"/>
              <a:t>Entity relationship</a:t>
            </a:r>
          </a:p>
          <a:p>
            <a:r>
              <a:rPr lang="en-US" dirty="0"/>
              <a:t>Object oriented (OO)</a:t>
            </a:r>
          </a:p>
        </p:txBody>
      </p:sp>
    </p:spTree>
    <p:extLst>
      <p:ext uri="{BB962C8B-B14F-4D97-AF65-F5344CB8AC3E}">
        <p14:creationId xmlns="" xmlns:p14="http://schemas.microsoft.com/office/powerpoint/2010/main" val="11127804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609600"/>
            <a:ext cx="8229600" cy="1143000"/>
          </a:xfrm>
        </p:spPr>
        <p:txBody>
          <a:bodyPr/>
          <a:lstStyle/>
          <a:p>
            <a:r>
              <a:rPr lang="en-US" dirty="0"/>
              <a:t>The Hierarchical Model</a:t>
            </a:r>
          </a:p>
        </p:txBody>
      </p:sp>
      <p:sp>
        <p:nvSpPr>
          <p:cNvPr id="26627" name="Rectangle 3"/>
          <p:cNvSpPr>
            <a:spLocks noGrp="1" noChangeArrowheads="1"/>
          </p:cNvSpPr>
          <p:nvPr>
            <p:ph type="body" idx="1"/>
          </p:nvPr>
        </p:nvSpPr>
        <p:spPr/>
        <p:txBody>
          <a:bodyPr/>
          <a:lstStyle/>
          <a:p>
            <a:r>
              <a:rPr lang="en-US" dirty="0"/>
              <a:t>Developed in the 1960s to manage large amounts of data for complex manufacturing projects</a:t>
            </a:r>
          </a:p>
          <a:p>
            <a:r>
              <a:rPr lang="en-US" dirty="0"/>
              <a:t>Basic logical structure is represented by an upside-down “tree”</a:t>
            </a:r>
          </a:p>
        </p:txBody>
      </p:sp>
    </p:spTree>
    <p:extLst>
      <p:ext uri="{BB962C8B-B14F-4D97-AF65-F5344CB8AC3E}">
        <p14:creationId xmlns="" xmlns:p14="http://schemas.microsoft.com/office/powerpoint/2010/main" val="9326227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50838"/>
            <a:ext cx="8229600" cy="685800"/>
          </a:xfrm>
        </p:spPr>
        <p:txBody>
          <a:bodyPr>
            <a:normAutofit fontScale="90000"/>
          </a:bodyPr>
          <a:lstStyle/>
          <a:p>
            <a:r>
              <a:rPr lang="en-US" dirty="0"/>
              <a:t>The Hierarchical Model (continued)</a:t>
            </a:r>
          </a:p>
        </p:txBody>
      </p:sp>
      <p:pic>
        <p:nvPicPr>
          <p:cNvPr id="28675" name="Picture 3" descr="Fig02-01"/>
          <p:cNvPicPr>
            <a:picLocks noGrp="1" noChangeAspect="1" noChangeArrowheads="1"/>
          </p:cNvPicPr>
          <p:nvPr>
            <p:ph sz="half" idx="1"/>
          </p:nvPr>
        </p:nvPicPr>
        <p:blipFill>
          <a:blip r:embed="rId3" cstate="print">
            <a:extLst>
              <a:ext uri="{28A0092B-C50C-407E-A947-70E740481C1C}">
                <a14:useLocalDpi xmlns="" xmlns:a14="http://schemas.microsoft.com/office/drawing/2010/main" val="0"/>
              </a:ext>
            </a:extLst>
          </a:blip>
          <a:srcRect/>
          <a:stretch>
            <a:fillRect/>
          </a:stretch>
        </p:blipFill>
        <p:spPr>
          <a:xfrm>
            <a:off x="609600" y="1828800"/>
            <a:ext cx="8077200" cy="4343400"/>
          </a:xfrm>
        </p:spPr>
      </p:pic>
    </p:spTree>
    <p:extLst>
      <p:ext uri="{BB962C8B-B14F-4D97-AF65-F5344CB8AC3E}">
        <p14:creationId xmlns="" xmlns:p14="http://schemas.microsoft.com/office/powerpoint/2010/main" val="368632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534400" cy="1143000"/>
          </a:xfrm>
        </p:spPr>
        <p:txBody>
          <a:bodyPr/>
          <a:lstStyle/>
          <a:p>
            <a:r>
              <a:rPr lang="en-GB" dirty="0"/>
              <a:t>Data Definition Language (DDL) : </a:t>
            </a:r>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pPr marL="0" indent="0">
              <a:buNone/>
            </a:pPr>
            <a:r>
              <a:rPr lang="en-US" sz="2400" dirty="0" smtClean="0"/>
              <a:t>Statements </a:t>
            </a:r>
            <a:r>
              <a:rPr lang="en-US" sz="2400" dirty="0"/>
              <a:t>are used to define the database structure or schema. </a:t>
            </a:r>
            <a:br>
              <a:rPr lang="en-US" sz="2400" dirty="0"/>
            </a:br>
            <a:r>
              <a:rPr lang="en-US" sz="2400" dirty="0"/>
              <a:t/>
            </a:r>
            <a:br>
              <a:rPr lang="en-US" sz="2400" dirty="0"/>
            </a:br>
            <a:r>
              <a:rPr lang="en-US" sz="2400" dirty="0"/>
              <a:t>Some examples: </a:t>
            </a:r>
            <a:br>
              <a:rPr lang="en-US" sz="2400" dirty="0"/>
            </a:br>
            <a:r>
              <a:rPr lang="en-US" sz="2400" dirty="0"/>
              <a:t/>
            </a:r>
            <a:br>
              <a:rPr lang="en-US" sz="2400" dirty="0"/>
            </a:br>
            <a:r>
              <a:rPr lang="en-US" sz="2400" dirty="0"/>
              <a:t>CREATE - to create objects in the </a:t>
            </a:r>
            <a:r>
              <a:rPr lang="en-US" sz="2400" dirty="0" smtClean="0"/>
              <a:t>database</a:t>
            </a:r>
          </a:p>
          <a:p>
            <a:pPr marL="0" indent="0">
              <a:buNone/>
            </a:pPr>
            <a:r>
              <a:rPr lang="en-US" sz="2400" dirty="0" smtClean="0"/>
              <a:t>ALTER </a:t>
            </a:r>
            <a:r>
              <a:rPr lang="en-US" sz="2400" dirty="0"/>
              <a:t>- alters the structure of the </a:t>
            </a:r>
            <a:r>
              <a:rPr lang="en-US" sz="2400" dirty="0" smtClean="0"/>
              <a:t>database</a:t>
            </a:r>
          </a:p>
          <a:p>
            <a:pPr marL="0" indent="0">
              <a:buNone/>
            </a:pPr>
            <a:r>
              <a:rPr lang="en-US" sz="2400" dirty="0" smtClean="0"/>
              <a:t>DROP </a:t>
            </a:r>
            <a:r>
              <a:rPr lang="en-US" sz="2400" dirty="0"/>
              <a:t>- delete objects from the </a:t>
            </a:r>
            <a:r>
              <a:rPr lang="en-US" sz="2400" dirty="0" smtClean="0"/>
              <a:t>database</a:t>
            </a:r>
          </a:p>
          <a:p>
            <a:pPr marL="0" indent="0">
              <a:buNone/>
            </a:pPr>
            <a:r>
              <a:rPr lang="en-US" sz="2400" dirty="0" smtClean="0"/>
              <a:t>TRUNCATE </a:t>
            </a:r>
            <a:r>
              <a:rPr lang="en-US" sz="2400" dirty="0"/>
              <a:t>- remove all records from a table, including all spaces allocated for the records are </a:t>
            </a:r>
            <a:r>
              <a:rPr lang="en-US" sz="2400" dirty="0" smtClean="0"/>
              <a:t>removed</a:t>
            </a:r>
          </a:p>
          <a:p>
            <a:pPr marL="0" indent="0">
              <a:buNone/>
            </a:pPr>
            <a:r>
              <a:rPr lang="en-US" sz="2400" dirty="0" smtClean="0"/>
              <a:t>COMMENT </a:t>
            </a:r>
            <a:r>
              <a:rPr lang="en-US" sz="2400" dirty="0"/>
              <a:t>- add comments to the data </a:t>
            </a:r>
            <a:r>
              <a:rPr lang="en-US" sz="2400" dirty="0" smtClean="0"/>
              <a:t>dictionary</a:t>
            </a:r>
          </a:p>
          <a:p>
            <a:pPr marL="0" indent="0">
              <a:buNone/>
            </a:pPr>
            <a:r>
              <a:rPr lang="en-US" sz="2400" dirty="0" smtClean="0"/>
              <a:t>RENAME </a:t>
            </a:r>
            <a:r>
              <a:rPr lang="en-US" sz="2400" dirty="0"/>
              <a:t>- rename an object</a:t>
            </a:r>
          </a:p>
          <a:p>
            <a:pPr marL="0" indent="0">
              <a:buNone/>
            </a:pPr>
            <a:r>
              <a:rPr lang="en-US" sz="2400" dirty="0"/>
              <a:t/>
            </a:r>
            <a:br>
              <a:rPr lang="en-US" sz="2400" dirty="0"/>
            </a:br>
            <a:endParaRPr lang="en-GB" sz="2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12</a:t>
            </a:fld>
            <a:endParaRPr lang="en-US"/>
          </a:p>
        </p:txBody>
      </p:sp>
    </p:spTree>
    <p:extLst>
      <p:ext uri="{BB962C8B-B14F-4D97-AF65-F5344CB8AC3E}">
        <p14:creationId xmlns="" xmlns:p14="http://schemas.microsoft.com/office/powerpoint/2010/main" val="415979712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533400"/>
            <a:ext cx="8229600" cy="1143000"/>
          </a:xfrm>
        </p:spPr>
        <p:txBody>
          <a:bodyPr/>
          <a:lstStyle/>
          <a:p>
            <a:r>
              <a:rPr lang="en-US" dirty="0"/>
              <a:t>The Hierarchical Model (continued)</a:t>
            </a:r>
          </a:p>
        </p:txBody>
      </p:sp>
      <p:sp>
        <p:nvSpPr>
          <p:cNvPr id="30723" name="Rectangle 3"/>
          <p:cNvSpPr>
            <a:spLocks noGrp="1" noChangeArrowheads="1"/>
          </p:cNvSpPr>
          <p:nvPr>
            <p:ph type="body" idx="1"/>
          </p:nvPr>
        </p:nvSpPr>
        <p:spPr>
          <a:xfrm>
            <a:off x="381000" y="1828800"/>
            <a:ext cx="8229600" cy="4525963"/>
          </a:xfrm>
        </p:spPr>
        <p:txBody>
          <a:bodyPr/>
          <a:lstStyle/>
          <a:p>
            <a:r>
              <a:rPr lang="en-US" dirty="0"/>
              <a:t>The hierarchical structure contains levels, or segments</a:t>
            </a:r>
          </a:p>
          <a:p>
            <a:r>
              <a:rPr lang="en-US" dirty="0"/>
              <a:t>Depicts a set of one-to-many (1:M) relationships between a parent and its children segments </a:t>
            </a:r>
          </a:p>
          <a:p>
            <a:pPr lvl="1"/>
            <a:r>
              <a:rPr lang="en-US" dirty="0"/>
              <a:t>Each parent can have many children</a:t>
            </a:r>
          </a:p>
          <a:p>
            <a:pPr lvl="1"/>
            <a:r>
              <a:rPr lang="en-US" dirty="0"/>
              <a:t>each child has only one parent</a:t>
            </a:r>
          </a:p>
        </p:txBody>
      </p:sp>
    </p:spTree>
    <p:extLst>
      <p:ext uri="{BB962C8B-B14F-4D97-AF65-F5344CB8AC3E}">
        <p14:creationId xmlns="" xmlns:p14="http://schemas.microsoft.com/office/powerpoint/2010/main" val="312884283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04800" y="777115"/>
            <a:ext cx="8229600" cy="1143000"/>
          </a:xfrm>
        </p:spPr>
        <p:txBody>
          <a:bodyPr/>
          <a:lstStyle/>
          <a:p>
            <a:r>
              <a:rPr lang="en-US" dirty="0"/>
              <a:t>Hierarchical database model</a:t>
            </a:r>
            <a:r>
              <a:rPr lang="en-US" sz="6000" dirty="0"/>
              <a:t> </a:t>
            </a:r>
          </a:p>
        </p:txBody>
      </p:sp>
      <p:pic>
        <p:nvPicPr>
          <p:cNvPr id="95237" name="Picture 5" descr="Hierarchical"/>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90800" y="2133600"/>
            <a:ext cx="4471988" cy="38877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6159367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5" name="Rectangle 41"/>
          <p:cNvSpPr>
            <a:spLocks noGrp="1" noChangeArrowheads="1"/>
          </p:cNvSpPr>
          <p:nvPr>
            <p:ph type="title"/>
          </p:nvPr>
        </p:nvSpPr>
        <p:spPr>
          <a:xfrm>
            <a:off x="381000" y="755650"/>
            <a:ext cx="8229600" cy="1143000"/>
          </a:xfrm>
        </p:spPr>
        <p:txBody>
          <a:bodyPr/>
          <a:lstStyle/>
          <a:p>
            <a:r>
              <a:rPr lang="en-US" dirty="0"/>
              <a:t>Hierarchical data model</a:t>
            </a:r>
          </a:p>
        </p:txBody>
      </p:sp>
      <p:sp>
        <p:nvSpPr>
          <p:cNvPr id="11306" name="Rectangle 42"/>
          <p:cNvSpPr>
            <a:spLocks noGrp="1" noChangeArrowheads="1"/>
          </p:cNvSpPr>
          <p:nvPr>
            <p:ph type="body" idx="1"/>
          </p:nvPr>
        </p:nvSpPr>
        <p:spPr>
          <a:xfrm>
            <a:off x="152400" y="2438400"/>
            <a:ext cx="3276600" cy="2209800"/>
          </a:xfrm>
        </p:spPr>
        <p:txBody>
          <a:bodyPr/>
          <a:lstStyle/>
          <a:p>
            <a:r>
              <a:rPr lang="en-US"/>
              <a:t>Parent-child relationship:</a:t>
            </a:r>
          </a:p>
          <a:p>
            <a:pPr lvl="1"/>
            <a:r>
              <a:rPr lang="en-US"/>
              <a:t>one-to-one</a:t>
            </a:r>
          </a:p>
          <a:p>
            <a:pPr lvl="1"/>
            <a:r>
              <a:rPr lang="en-US"/>
              <a:t>one-to-many</a:t>
            </a:r>
          </a:p>
          <a:p>
            <a:endParaRPr lang="en-US"/>
          </a:p>
        </p:txBody>
      </p:sp>
      <p:sp>
        <p:nvSpPr>
          <p:cNvPr id="11285" name="Text Box 21"/>
          <p:cNvSpPr txBox="1">
            <a:spLocks noChangeArrowheads="1"/>
          </p:cNvSpPr>
          <p:nvPr/>
        </p:nvSpPr>
        <p:spPr bwMode="auto">
          <a:xfrm>
            <a:off x="5257800" y="2133600"/>
            <a:ext cx="9906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Class</a:t>
            </a:r>
          </a:p>
        </p:txBody>
      </p:sp>
      <p:sp>
        <p:nvSpPr>
          <p:cNvPr id="11286" name="Text Box 22"/>
          <p:cNvSpPr txBox="1">
            <a:spLocks noChangeArrowheads="1"/>
          </p:cNvSpPr>
          <p:nvPr/>
        </p:nvSpPr>
        <p:spPr bwMode="auto">
          <a:xfrm>
            <a:off x="3886200" y="3505200"/>
            <a:ext cx="11430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Student</a:t>
            </a:r>
          </a:p>
        </p:txBody>
      </p:sp>
      <p:sp>
        <p:nvSpPr>
          <p:cNvPr id="11287" name="Text Box 23"/>
          <p:cNvSpPr txBox="1">
            <a:spLocks noChangeArrowheads="1"/>
          </p:cNvSpPr>
          <p:nvPr/>
        </p:nvSpPr>
        <p:spPr bwMode="auto">
          <a:xfrm>
            <a:off x="2971800" y="4953000"/>
            <a:ext cx="9906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Grade</a:t>
            </a:r>
          </a:p>
        </p:txBody>
      </p:sp>
      <p:sp>
        <p:nvSpPr>
          <p:cNvPr id="11288" name="Text Box 24"/>
          <p:cNvSpPr txBox="1">
            <a:spLocks noChangeArrowheads="1"/>
          </p:cNvSpPr>
          <p:nvPr/>
        </p:nvSpPr>
        <p:spPr bwMode="auto">
          <a:xfrm>
            <a:off x="6477000" y="3505200"/>
            <a:ext cx="15240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Instructor</a:t>
            </a:r>
          </a:p>
        </p:txBody>
      </p:sp>
      <p:sp>
        <p:nvSpPr>
          <p:cNvPr id="11290" name="Text Box 26"/>
          <p:cNvSpPr txBox="1">
            <a:spLocks noChangeArrowheads="1"/>
          </p:cNvSpPr>
          <p:nvPr/>
        </p:nvSpPr>
        <p:spPr bwMode="auto">
          <a:xfrm>
            <a:off x="4876800" y="4953000"/>
            <a:ext cx="6096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ID</a:t>
            </a:r>
          </a:p>
        </p:txBody>
      </p:sp>
      <p:sp>
        <p:nvSpPr>
          <p:cNvPr id="11291" name="Line 27"/>
          <p:cNvSpPr>
            <a:spLocks noChangeShapeType="1"/>
          </p:cNvSpPr>
          <p:nvPr/>
        </p:nvSpPr>
        <p:spPr bwMode="auto">
          <a:xfrm>
            <a:off x="5715000" y="25908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92" name="Line 28"/>
          <p:cNvSpPr>
            <a:spLocks noChangeShapeType="1"/>
          </p:cNvSpPr>
          <p:nvPr/>
        </p:nvSpPr>
        <p:spPr bwMode="auto">
          <a:xfrm>
            <a:off x="4495800" y="3048000"/>
            <a:ext cx="2667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93" name="Line 29"/>
          <p:cNvSpPr>
            <a:spLocks noChangeShapeType="1"/>
          </p:cNvSpPr>
          <p:nvPr/>
        </p:nvSpPr>
        <p:spPr bwMode="auto">
          <a:xfrm>
            <a:off x="4495800" y="3048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94" name="Line 30"/>
          <p:cNvSpPr>
            <a:spLocks noChangeShapeType="1"/>
          </p:cNvSpPr>
          <p:nvPr/>
        </p:nvSpPr>
        <p:spPr bwMode="auto">
          <a:xfrm>
            <a:off x="7162800" y="3048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95" name="Line 31"/>
          <p:cNvSpPr>
            <a:spLocks noChangeShapeType="1"/>
          </p:cNvSpPr>
          <p:nvPr/>
        </p:nvSpPr>
        <p:spPr bwMode="auto">
          <a:xfrm>
            <a:off x="4419600" y="39624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96" name="Line 32"/>
          <p:cNvSpPr>
            <a:spLocks noChangeShapeType="1"/>
          </p:cNvSpPr>
          <p:nvPr/>
        </p:nvSpPr>
        <p:spPr bwMode="auto">
          <a:xfrm>
            <a:off x="3505200" y="4495800"/>
            <a:ext cx="1676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97" name="Line 33"/>
          <p:cNvSpPr>
            <a:spLocks noChangeShapeType="1"/>
          </p:cNvSpPr>
          <p:nvPr/>
        </p:nvSpPr>
        <p:spPr bwMode="auto">
          <a:xfrm>
            <a:off x="3505200" y="44958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98" name="Line 34"/>
          <p:cNvSpPr>
            <a:spLocks noChangeShapeType="1"/>
          </p:cNvSpPr>
          <p:nvPr/>
        </p:nvSpPr>
        <p:spPr bwMode="auto">
          <a:xfrm>
            <a:off x="5181600" y="44958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300" name="Text Box 36"/>
          <p:cNvSpPr txBox="1">
            <a:spLocks noChangeArrowheads="1"/>
          </p:cNvSpPr>
          <p:nvPr/>
        </p:nvSpPr>
        <p:spPr bwMode="auto">
          <a:xfrm>
            <a:off x="6400800" y="4933950"/>
            <a:ext cx="16764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Department</a:t>
            </a:r>
          </a:p>
        </p:txBody>
      </p:sp>
      <p:sp>
        <p:nvSpPr>
          <p:cNvPr id="11301" name="Line 37"/>
          <p:cNvSpPr>
            <a:spLocks noChangeShapeType="1"/>
          </p:cNvSpPr>
          <p:nvPr/>
        </p:nvSpPr>
        <p:spPr bwMode="auto">
          <a:xfrm>
            <a:off x="7239000" y="3962400"/>
            <a:ext cx="0" cy="990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 xmlns:p14="http://schemas.microsoft.com/office/powerpoint/2010/main" val="20051388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457200"/>
            <a:ext cx="8229600" cy="1143000"/>
          </a:xfrm>
        </p:spPr>
        <p:txBody>
          <a:bodyPr/>
          <a:lstStyle/>
          <a:p>
            <a:r>
              <a:rPr lang="en-US" dirty="0"/>
              <a:t>The Hierarchical Model (continued)</a:t>
            </a:r>
          </a:p>
        </p:txBody>
      </p:sp>
      <p:sp>
        <p:nvSpPr>
          <p:cNvPr id="32771" name="Rectangle 3"/>
          <p:cNvSpPr>
            <a:spLocks noGrp="1" noChangeArrowheads="1"/>
          </p:cNvSpPr>
          <p:nvPr>
            <p:ph type="body" idx="1"/>
          </p:nvPr>
        </p:nvSpPr>
        <p:spPr>
          <a:xfrm>
            <a:off x="457200" y="1981200"/>
            <a:ext cx="8229600" cy="4525963"/>
          </a:xfrm>
        </p:spPr>
        <p:txBody>
          <a:bodyPr/>
          <a:lstStyle/>
          <a:p>
            <a:r>
              <a:rPr lang="en-US" dirty="0" smtClean="0"/>
              <a:t>Advantages</a:t>
            </a:r>
          </a:p>
          <a:p>
            <a:pPr lvl="1" algn="just"/>
            <a:r>
              <a:rPr lang="en-US" sz="2400" dirty="0"/>
              <a:t>easy to search</a:t>
            </a:r>
          </a:p>
          <a:p>
            <a:pPr lvl="1" algn="just"/>
            <a:r>
              <a:rPr lang="en-US" sz="2400" dirty="0"/>
              <a:t>add new branches easily</a:t>
            </a:r>
          </a:p>
        </p:txBody>
      </p:sp>
    </p:spTree>
    <p:extLst>
      <p:ext uri="{BB962C8B-B14F-4D97-AF65-F5344CB8AC3E}">
        <p14:creationId xmlns="" xmlns:p14="http://schemas.microsoft.com/office/powerpoint/2010/main" val="400488153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609600"/>
            <a:ext cx="8229600" cy="1143000"/>
          </a:xfrm>
        </p:spPr>
        <p:txBody>
          <a:bodyPr/>
          <a:lstStyle/>
          <a:p>
            <a:r>
              <a:rPr lang="en-US" dirty="0"/>
              <a:t>The Hierarchical Model (continued)</a:t>
            </a:r>
          </a:p>
        </p:txBody>
      </p:sp>
      <p:sp>
        <p:nvSpPr>
          <p:cNvPr id="34819" name="Rectangle 3"/>
          <p:cNvSpPr>
            <a:spLocks noGrp="1" noChangeArrowheads="1"/>
          </p:cNvSpPr>
          <p:nvPr>
            <p:ph type="body" idx="1"/>
          </p:nvPr>
        </p:nvSpPr>
        <p:spPr>
          <a:xfrm>
            <a:off x="381000" y="2297693"/>
            <a:ext cx="8229600" cy="4525963"/>
          </a:xfrm>
        </p:spPr>
        <p:txBody>
          <a:bodyPr/>
          <a:lstStyle/>
          <a:p>
            <a:r>
              <a:rPr lang="en-US" dirty="0"/>
              <a:t>Disadvantages</a:t>
            </a:r>
          </a:p>
          <a:p>
            <a:pPr lvl="1"/>
            <a:r>
              <a:rPr lang="en-US" dirty="0"/>
              <a:t>Complex to implement</a:t>
            </a:r>
          </a:p>
          <a:p>
            <a:pPr lvl="1"/>
            <a:r>
              <a:rPr lang="en-US" dirty="0"/>
              <a:t>Difficult to manage</a:t>
            </a:r>
          </a:p>
          <a:p>
            <a:pPr lvl="1"/>
            <a:r>
              <a:rPr lang="en-US" dirty="0"/>
              <a:t>Lacks structural independence</a:t>
            </a:r>
          </a:p>
          <a:p>
            <a:pPr lvl="1"/>
            <a:r>
              <a:rPr lang="en-US" dirty="0"/>
              <a:t>Implementation limitations</a:t>
            </a:r>
          </a:p>
          <a:p>
            <a:pPr lvl="1"/>
            <a:r>
              <a:rPr lang="en-US" dirty="0"/>
              <a:t>Lack of standards</a:t>
            </a:r>
          </a:p>
        </p:txBody>
      </p:sp>
    </p:spTree>
    <p:extLst>
      <p:ext uri="{BB962C8B-B14F-4D97-AF65-F5344CB8AC3E}">
        <p14:creationId xmlns="" xmlns:p14="http://schemas.microsoft.com/office/powerpoint/2010/main" val="8222841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IN" b="1" dirty="0" smtClean="0"/>
              <a:t>Closure of Attribute Sets</a:t>
            </a:r>
            <a:endParaRPr lang="en-IN" b="1" dirty="0"/>
          </a:p>
        </p:txBody>
      </p:sp>
      <p:sp>
        <p:nvSpPr>
          <p:cNvPr id="3" name="Content Placeholder 2"/>
          <p:cNvSpPr>
            <a:spLocks noGrp="1"/>
          </p:cNvSpPr>
          <p:nvPr>
            <p:ph idx="1"/>
          </p:nvPr>
        </p:nvSpPr>
        <p:spPr>
          <a:xfrm>
            <a:off x="457200" y="2332037"/>
            <a:ext cx="8229600" cy="4525963"/>
          </a:xfrm>
        </p:spPr>
        <p:txBody>
          <a:bodyPr/>
          <a:lstStyle/>
          <a:p>
            <a:pPr algn="just"/>
            <a:r>
              <a:rPr lang="en-US" dirty="0" smtClean="0"/>
              <a:t>Given a set </a:t>
            </a:r>
            <a:r>
              <a:rPr lang="en-US" dirty="0" smtClean="0">
                <a:sym typeface="Symbol"/>
              </a:rPr>
              <a:t></a:t>
            </a:r>
            <a:r>
              <a:rPr lang="en-US" dirty="0" smtClean="0"/>
              <a:t> of attributes of R and a set of functional dependencies F, we need a way to find all of the attributes of R that are functionally determined by </a:t>
            </a:r>
            <a:r>
              <a:rPr lang="en-US" dirty="0" smtClean="0">
                <a:sym typeface="Symbol"/>
              </a:rPr>
              <a:t></a:t>
            </a:r>
            <a:r>
              <a:rPr lang="en-US" dirty="0" smtClean="0"/>
              <a:t>. </a:t>
            </a:r>
          </a:p>
          <a:p>
            <a:pPr algn="just">
              <a:buNone/>
            </a:pPr>
            <a:r>
              <a:rPr lang="en-US" dirty="0" smtClean="0"/>
              <a:t>		This set of attributes is called the </a:t>
            </a:r>
            <a:r>
              <a:rPr lang="en-US" b="1" dirty="0" smtClean="0"/>
              <a:t>closure of </a:t>
            </a:r>
            <a:r>
              <a:rPr lang="en-US" dirty="0" smtClean="0">
                <a:sym typeface="Symbol"/>
              </a:rPr>
              <a:t></a:t>
            </a:r>
            <a:r>
              <a:rPr lang="en-US" b="1" dirty="0" smtClean="0"/>
              <a:t> under F</a:t>
            </a:r>
            <a:r>
              <a:rPr lang="en-US" dirty="0" smtClean="0"/>
              <a:t> and is denoted </a:t>
            </a:r>
            <a:r>
              <a:rPr lang="en-US" dirty="0" smtClean="0">
                <a:sym typeface="Symbol"/>
              </a:rPr>
              <a:t></a:t>
            </a:r>
            <a:r>
              <a:rPr lang="en-US" dirty="0" smtClean="0"/>
              <a:t>+</a:t>
            </a:r>
            <a:endParaRPr lang="en-IN"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IN" b="1" dirty="0" smtClean="0"/>
              <a:t>Closure of Attribute Sets</a:t>
            </a:r>
            <a:endParaRPr lang="en-IN" b="1" dirty="0"/>
          </a:p>
        </p:txBody>
      </p:sp>
      <p:sp>
        <p:nvSpPr>
          <p:cNvPr id="3" name="Content Placeholder 2"/>
          <p:cNvSpPr>
            <a:spLocks noGrp="1"/>
          </p:cNvSpPr>
          <p:nvPr>
            <p:ph idx="1"/>
          </p:nvPr>
        </p:nvSpPr>
        <p:spPr>
          <a:xfrm>
            <a:off x="457200" y="2332037"/>
            <a:ext cx="8229600" cy="4525963"/>
          </a:xfrm>
        </p:spPr>
        <p:txBody>
          <a:bodyPr/>
          <a:lstStyle/>
          <a:p>
            <a:pPr>
              <a:buNone/>
            </a:pPr>
            <a:r>
              <a:rPr lang="en-US" dirty="0" smtClean="0"/>
              <a:t>Finding </a:t>
            </a:r>
            <a:r>
              <a:rPr lang="en-US" dirty="0" smtClean="0">
                <a:sym typeface="Symbol"/>
              </a:rPr>
              <a:t></a:t>
            </a:r>
            <a:r>
              <a:rPr lang="en-US" dirty="0" smtClean="0"/>
              <a:t>+ is useful because: </a:t>
            </a:r>
            <a:endParaRPr lang="en-IN" dirty="0" smtClean="0"/>
          </a:p>
          <a:p>
            <a:pPr lvl="0"/>
            <a:r>
              <a:rPr lang="en-US" dirty="0" smtClean="0"/>
              <a:t>if </a:t>
            </a:r>
            <a:r>
              <a:rPr lang="en-US" dirty="0" smtClean="0">
                <a:sym typeface="Symbol"/>
              </a:rPr>
              <a:t></a:t>
            </a:r>
            <a:r>
              <a:rPr lang="en-US" dirty="0" smtClean="0"/>
              <a:t>+ = R, then </a:t>
            </a:r>
            <a:r>
              <a:rPr lang="en-US" dirty="0" smtClean="0">
                <a:sym typeface="Symbol"/>
              </a:rPr>
              <a:t></a:t>
            </a:r>
            <a:r>
              <a:rPr lang="en-US" dirty="0" smtClean="0"/>
              <a:t> is a super key for R </a:t>
            </a:r>
            <a:endParaRPr lang="en-IN" dirty="0" smtClean="0"/>
          </a:p>
          <a:p>
            <a:pPr lvl="0"/>
            <a:r>
              <a:rPr lang="en-US" dirty="0" smtClean="0"/>
              <a:t>if we find </a:t>
            </a:r>
            <a:r>
              <a:rPr lang="en-US" dirty="0" smtClean="0">
                <a:sym typeface="Symbol"/>
              </a:rPr>
              <a:t></a:t>
            </a:r>
            <a:r>
              <a:rPr lang="en-US" dirty="0" smtClean="0"/>
              <a:t>+  for all </a:t>
            </a:r>
            <a:r>
              <a:rPr lang="en-US" dirty="0" smtClean="0">
                <a:sym typeface="Symbol"/>
              </a:rPr>
              <a:t></a:t>
            </a:r>
            <a:r>
              <a:rPr lang="en-US" dirty="0" smtClean="0"/>
              <a:t> R, we've computed F+ (except that we'd need to use decomposition to get all of it). </a:t>
            </a:r>
            <a:endParaRPr lang="en-IN"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126</a:t>
            </a:fld>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IN" b="1" dirty="0" smtClean="0"/>
              <a:t>Algorithm</a:t>
            </a:r>
            <a:endParaRPr lang="en-IN" b="1"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127</a:t>
            </a:fld>
            <a:endParaRPr lang="en-US"/>
          </a:p>
        </p:txBody>
      </p:sp>
      <p:sp>
        <p:nvSpPr>
          <p:cNvPr id="1025" name="Rectangle 1"/>
          <p:cNvSpPr>
            <a:spLocks noGrp="1" noChangeArrowheads="1"/>
          </p:cNvSpPr>
          <p:nvPr>
            <p:ph idx="1"/>
          </p:nvPr>
        </p:nvSpPr>
        <p:spPr bwMode="auto">
          <a:xfrm>
            <a:off x="228600" y="1641162"/>
            <a:ext cx="8534400" cy="4662815"/>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0000"/>
                </a:solidFill>
                <a:effectLst/>
                <a:latin typeface="Arial Unicode MS" pitchFamily="34" charset="-128"/>
                <a:ea typeface="Courier New" pitchFamily="49" charset="0"/>
                <a:cs typeface="Courier New" pitchFamily="49" charset="0"/>
              </a:rPr>
              <a:t>result := </a:t>
            </a: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Times New Roman" pitchFamily="18" charset="0"/>
                <a:sym typeface="Symbol" pitchFamily="18" charset="2"/>
              </a:rPr>
              <a:t></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1" i="0" u="none" strike="noStrike" cap="none" normalizeH="0" baseline="0" dirty="0" smtClean="0">
              <a:ln>
                <a:noFill/>
              </a:ln>
              <a:solidFill>
                <a:srgbClr val="000000"/>
              </a:solidFill>
              <a:effectLst/>
              <a:latin typeface="Courier New" pitchFamily="49" charset="0"/>
              <a:ea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Times New Roman" pitchFamily="18" charset="0"/>
                <a:sym typeface="Symbol" pitchFamily="18" charset="2"/>
              </a:rPr>
              <a:t>repeat</a:t>
            </a:r>
            <a:endParaRPr kumimoji="0" lang="en-US" sz="2400" b="0" i="0" u="none" strike="noStrike" cap="none" normalizeH="0" baseline="0" dirty="0" smtClean="0">
              <a:ln>
                <a:noFill/>
              </a:ln>
              <a:solidFill>
                <a:schemeClr val="tx1"/>
              </a:solidFill>
              <a:effectLst/>
              <a:latin typeface="Courier New" pitchFamily="49"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Times New Roman" pitchFamily="18" charset="0"/>
                <a:sym typeface="Symbol" pitchFamily="18" charset="2"/>
              </a:rPr>
              <a:t>   temp := result</a:t>
            </a:r>
            <a:endParaRPr kumimoji="0" lang="en-US" sz="4400" b="0" i="0" u="none" strike="noStrike" cap="none" normalizeH="0" baseline="0" dirty="0" smtClean="0">
              <a:ln>
                <a:noFill/>
              </a:ln>
              <a:solidFill>
                <a:srgbClr val="000000"/>
              </a:solidFill>
              <a:effectLst/>
              <a:latin typeface="Courier New" pitchFamily="49" charset="0"/>
              <a:ea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Times New Roman" pitchFamily="18" charset="0"/>
                <a:sym typeface="Symbol" pitchFamily="18" charset="2"/>
              </a:rPr>
              <a:t>   for each functional dependency  </a:t>
            </a: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Courier New" pitchFamily="49" charset="0"/>
                <a:sym typeface="Symbol" pitchFamily="18" charset="2"/>
              </a:rPr>
              <a:t></a:t>
            </a:r>
            <a:r>
              <a:rPr kumimoji="0" lang="en-US" b="1" i="0" u="none" strike="noStrike" cap="none" normalizeH="0" baseline="0" dirty="0" smtClean="0">
                <a:ln>
                  <a:noFill/>
                </a:ln>
                <a:solidFill>
                  <a:srgbClr val="000000"/>
                </a:solidFill>
                <a:effectLst/>
                <a:latin typeface="Arial" pitchFamily="34" charset="0"/>
                <a:ea typeface="Courier New" pitchFamily="49" charset="0"/>
                <a:cs typeface="Arial" pitchFamily="34" charset="0"/>
              </a:rPr>
              <a:t> </a:t>
            </a: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Courier New" pitchFamily="49" charset="0"/>
                <a:sym typeface="Symbol" pitchFamily="18" charset="2"/>
              </a:rPr>
              <a:t></a:t>
            </a:r>
            <a:r>
              <a:rPr kumimoji="0" lang="en-US" b="1" i="0" u="none" strike="noStrike" cap="none" normalizeH="0" baseline="0" dirty="0" smtClean="0">
                <a:ln>
                  <a:noFill/>
                </a:ln>
                <a:solidFill>
                  <a:srgbClr val="000000"/>
                </a:solidFill>
                <a:effectLst/>
                <a:latin typeface="Arial" pitchFamily="34" charset="0"/>
                <a:ea typeface="Courier New" pitchFamily="49" charset="0"/>
                <a:cs typeface="Arial" pitchFamily="34" charset="0"/>
              </a:rPr>
              <a:t> </a:t>
            </a: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Courier New" pitchFamily="49" charset="0"/>
                <a:sym typeface="Symbol" pitchFamily="18" charset="2"/>
              </a:rPr>
              <a:t></a:t>
            </a:r>
            <a:r>
              <a:rPr kumimoji="0" lang="en-US" b="1" i="0" u="none" strike="noStrike" cap="none" normalizeH="0" baseline="0" dirty="0" smtClean="0">
                <a:ln>
                  <a:noFill/>
                </a:ln>
                <a:solidFill>
                  <a:srgbClr val="000000"/>
                </a:solidFill>
                <a:effectLst/>
                <a:latin typeface="Arial" pitchFamily="34" charset="0"/>
                <a:ea typeface="Courier New" pitchFamily="49" charset="0"/>
                <a:cs typeface="Arial" pitchFamily="34" charset="0"/>
              </a:rPr>
              <a:t>  </a:t>
            </a: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Courier New" pitchFamily="49" charset="0"/>
                <a:sym typeface="Symbol" pitchFamily="18" charset="2"/>
              </a:rPr>
              <a:t>in F do</a:t>
            </a:r>
            <a:endParaRPr kumimoji="0" lang="en-US" sz="4400" b="0" i="0" u="none" strike="noStrike" cap="none" normalizeH="0" baseline="0" dirty="0" smtClean="0">
              <a:ln>
                <a:noFill/>
              </a:ln>
              <a:solidFill>
                <a:srgbClr val="000000"/>
              </a:solidFill>
              <a:effectLst/>
              <a:latin typeface="Courier New" pitchFamily="49" charset="0"/>
              <a:ea typeface="Times New Roman" pitchFamily="18" charset="0"/>
              <a:cs typeface="Courier New" pitchFamily="49"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Courier New" pitchFamily="49" charset="0"/>
                <a:sym typeface="Symbol" pitchFamily="18" charset="2"/>
              </a:rPr>
              <a:t>      if  </a:t>
            </a:r>
            <a:r>
              <a:rPr kumimoji="0" lang="en-US" b="1" i="0" u="none" strike="noStrike" cap="none" normalizeH="0" baseline="0" dirty="0" smtClean="0">
                <a:ln>
                  <a:noFill/>
                </a:ln>
                <a:solidFill>
                  <a:srgbClr val="000000"/>
                </a:solidFill>
                <a:effectLst/>
                <a:latin typeface="Arial" pitchFamily="34" charset="0"/>
                <a:ea typeface="Courier New" pitchFamily="49" charset="0"/>
                <a:cs typeface="Arial" pitchFamily="34" charset="0"/>
              </a:rPr>
              <a:t> </a:t>
            </a:r>
            <a:r>
              <a:rPr kumimoji="0" lang="en-US" sz="4400" b="1" i="0" u="none" strike="noStrike" cap="none" normalizeH="0" baseline="0" dirty="0" smtClean="0">
                <a:ln>
                  <a:noFill/>
                </a:ln>
                <a:solidFill>
                  <a:srgbClr val="000000"/>
                </a:solidFill>
                <a:effectLst/>
                <a:latin typeface="Times New Roman" pitchFamily="18" charset="0"/>
                <a:ea typeface="Times New Roman" pitchFamily="18" charset="0"/>
                <a:cs typeface="Arial" pitchFamily="34" charset="0"/>
                <a:sym typeface="Symbol" pitchFamily="18" charset="2"/>
              </a:rPr>
              <a:t></a:t>
            </a:r>
            <a:r>
              <a:rPr kumimoji="0" lang="en-US" sz="4400" b="1" i="0" u="none" strike="noStrike" cap="none" normalizeH="0" baseline="0" dirty="0" smtClean="0">
                <a:ln>
                  <a:noFill/>
                </a:ln>
                <a:solidFill>
                  <a:srgbClr val="000000"/>
                </a:solidFill>
                <a:effectLst/>
                <a:latin typeface="Arial" pitchFamily="34" charset="0"/>
                <a:ea typeface="Times New Roman" pitchFamily="18" charset="0"/>
                <a:cs typeface="Courier New" pitchFamily="49" charset="0"/>
              </a:rPr>
              <a:t> </a:t>
            </a:r>
            <a:r>
              <a:rPr kumimoji="0" lang="en-US" b="1" i="0" u="none" strike="noStrike" cap="none" normalizeH="0" baseline="0" dirty="0" smtClean="0">
                <a:ln>
                  <a:noFill/>
                </a:ln>
                <a:solidFill>
                  <a:srgbClr val="000000"/>
                </a:solidFill>
                <a:effectLst/>
                <a:latin typeface="Times New Roman" pitchFamily="18" charset="0"/>
                <a:ea typeface="Courier New" pitchFamily="49" charset="0"/>
                <a:cs typeface="Courier New" pitchFamily="49" charset="0"/>
                <a:sym typeface="Symbol" pitchFamily="18" charset="2"/>
              </a:rPr>
              <a:t> result then</a:t>
            </a:r>
            <a:endParaRPr kumimoji="0" lang="en-US" sz="4400" b="0" i="0" u="none" strike="noStrike" cap="none" normalizeH="0" baseline="0" dirty="0" smtClean="0">
              <a:ln>
                <a:noFill/>
              </a:ln>
              <a:solidFill>
                <a:srgbClr val="000000"/>
              </a:solidFill>
              <a:effectLst/>
              <a:latin typeface="Times New Roman" pitchFamily="18" charset="0"/>
              <a:ea typeface="Times New Roman" pitchFamily="18" charset="0"/>
              <a:cs typeface="Courier New" pitchFamily="49"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0000"/>
                </a:solidFill>
                <a:effectLst/>
                <a:latin typeface="Times New Roman" pitchFamily="18" charset="0"/>
                <a:ea typeface="Courier New" pitchFamily="49" charset="0"/>
                <a:cs typeface="Courier New" pitchFamily="49" charset="0"/>
                <a:sym typeface="Symbol" pitchFamily="18" charset="2"/>
              </a:rPr>
              <a:t>         result := result </a:t>
            </a: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Courier New" pitchFamily="49" charset="0"/>
                <a:sym typeface="Symbol" pitchFamily="18" charset="2"/>
              </a:rPr>
              <a:t></a:t>
            </a:r>
            <a:r>
              <a:rPr kumimoji="0" lang="en-US" b="1" i="0" u="none" strike="noStrike" cap="none" normalizeH="0" baseline="0" dirty="0" smtClean="0">
                <a:ln>
                  <a:noFill/>
                </a:ln>
                <a:solidFill>
                  <a:srgbClr val="000000"/>
                </a:solidFill>
                <a:effectLst/>
                <a:latin typeface="Arial" pitchFamily="34" charset="0"/>
                <a:ea typeface="Courier New" pitchFamily="49" charset="0"/>
                <a:cs typeface="Arial" pitchFamily="34" charset="0"/>
              </a:rPr>
              <a:t> </a:t>
            </a: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Courier New" pitchFamily="49" charset="0"/>
                <a:sym typeface="Symbol" pitchFamily="18" charset="2"/>
              </a:rPr>
              <a:t></a:t>
            </a:r>
            <a:endParaRPr kumimoji="0" lang="en-US" sz="4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b="1" i="0" u="none" strike="noStrike" cap="none" normalizeH="0" baseline="0" dirty="0" smtClean="0">
                <a:ln>
                  <a:noFill/>
                </a:ln>
                <a:solidFill>
                  <a:srgbClr val="000000"/>
                </a:solidFill>
                <a:effectLst/>
                <a:latin typeface="Courier New" pitchFamily="49" charset="0"/>
                <a:ea typeface="Courier New" pitchFamily="49" charset="0"/>
                <a:cs typeface="Courier New" pitchFamily="49" charset="0"/>
                <a:sym typeface="Symbol" pitchFamily="18" charset="2"/>
              </a:rPr>
              <a:t>until temp = result</a:t>
            </a:r>
            <a:endParaRPr kumimoji="0" lang="en-US" sz="24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b="1" i="0" u="none" strike="noStrike" cap="none" normalizeH="0" baseline="0" dirty="0" smtClean="0">
              <a:ln>
                <a:noFill/>
              </a:ln>
              <a:solidFill>
                <a:srgbClr val="000000"/>
              </a:solidFill>
              <a:effectLst/>
              <a:latin typeface="Courier New" pitchFamily="49" charset="0"/>
              <a:ea typeface="Courier New" pitchFamily="49" charset="0"/>
              <a:cs typeface="Courier New" pitchFamily="49" charset="0"/>
              <a:sym typeface="Symbol" pitchFamily="18" charset="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IN" b="1" dirty="0" smtClean="0"/>
              <a:t>Example</a:t>
            </a:r>
            <a:endParaRPr lang="en-IN" b="1"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128</a:t>
            </a:fld>
            <a:endParaRPr lang="en-US"/>
          </a:p>
        </p:txBody>
      </p:sp>
      <p:sp>
        <p:nvSpPr>
          <p:cNvPr id="1025" name="Rectangle 1"/>
          <p:cNvSpPr>
            <a:spLocks noGrp="1" noChangeArrowheads="1"/>
          </p:cNvSpPr>
          <p:nvPr>
            <p:ph idx="1"/>
          </p:nvPr>
        </p:nvSpPr>
        <p:spPr bwMode="auto">
          <a:xfrm>
            <a:off x="228600" y="1979716"/>
            <a:ext cx="8534400" cy="3985706"/>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r>
              <a:rPr lang="en-US" b="1" dirty="0" smtClean="0"/>
              <a:t>Compute the closure for relational schema</a:t>
            </a:r>
            <a:br>
              <a:rPr lang="en-US" b="1" dirty="0" smtClean="0"/>
            </a:br>
            <a:r>
              <a:rPr lang="en-US" b="1" dirty="0" smtClean="0"/>
              <a:t>R={A,B,C,D,E}</a:t>
            </a:r>
            <a:br>
              <a:rPr lang="en-US" b="1" dirty="0" smtClean="0"/>
            </a:br>
            <a:r>
              <a:rPr lang="en-US" b="1" dirty="0" smtClean="0"/>
              <a:t>A--&gt;BC</a:t>
            </a:r>
            <a:br>
              <a:rPr lang="en-US" b="1" dirty="0" smtClean="0"/>
            </a:br>
            <a:r>
              <a:rPr lang="en-US" b="1" dirty="0" smtClean="0"/>
              <a:t>CD--&gt;E</a:t>
            </a:r>
            <a:br>
              <a:rPr lang="en-US" b="1" dirty="0" smtClean="0"/>
            </a:br>
            <a:r>
              <a:rPr lang="en-US" b="1" dirty="0" smtClean="0"/>
              <a:t>B--&gt;D</a:t>
            </a:r>
            <a:br>
              <a:rPr lang="en-US" b="1" dirty="0" smtClean="0"/>
            </a:br>
            <a:r>
              <a:rPr lang="en-US" b="1" dirty="0" smtClean="0"/>
              <a:t>E--&gt;A</a:t>
            </a:r>
            <a:br>
              <a:rPr lang="en-US" b="1" dirty="0" smtClean="0"/>
            </a:br>
            <a:r>
              <a:rPr lang="en-US" b="1" dirty="0" smtClean="0"/>
              <a:t>List candidate keys of R.</a:t>
            </a:r>
            <a:endParaRPr lang="en-IN"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IN" b="1" dirty="0" smtClean="0"/>
              <a:t>Solution</a:t>
            </a:r>
            <a:endParaRPr lang="en-IN" b="1"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129</a:t>
            </a:fld>
            <a:endParaRPr lang="en-US"/>
          </a:p>
        </p:txBody>
      </p:sp>
      <p:graphicFrame>
        <p:nvGraphicFramePr>
          <p:cNvPr id="5" name="Table 4"/>
          <p:cNvGraphicFramePr>
            <a:graphicFrameLocks noGrp="1"/>
          </p:cNvGraphicFramePr>
          <p:nvPr/>
        </p:nvGraphicFramePr>
        <p:xfrm>
          <a:off x="914400" y="4267200"/>
          <a:ext cx="7010400" cy="2286001"/>
        </p:xfrm>
        <a:graphic>
          <a:graphicData uri="http://schemas.openxmlformats.org/drawingml/2006/table">
            <a:tbl>
              <a:tblPr/>
              <a:tblGrid>
                <a:gridCol w="2336800"/>
                <a:gridCol w="2336800"/>
                <a:gridCol w="2336800"/>
              </a:tblGrid>
              <a:tr h="373342">
                <a:tc>
                  <a:txBody>
                    <a:bodyPr/>
                    <a:lstStyle/>
                    <a:p>
                      <a:pPr algn="ctr">
                        <a:spcAft>
                          <a:spcPts val="0"/>
                        </a:spcAft>
                      </a:pPr>
                      <a:r>
                        <a:rPr lang="en-US" sz="1000" b="1" dirty="0">
                          <a:latin typeface="Times New Roman"/>
                          <a:ea typeface="Times New Roman"/>
                        </a:rPr>
                        <a:t>Iteration</a:t>
                      </a:r>
                      <a:endParaRPr lang="en-IN" sz="1000" dirty="0">
                        <a:latin typeface="Times New Roman"/>
                        <a:ea typeface="Times New Roman"/>
                      </a:endParaRPr>
                    </a:p>
                  </a:txBody>
                  <a:tcPr marL="47625" marR="47625" marT="47625" marB="47625" anchor="ctr">
                    <a:lnL>
                      <a:noFill/>
                    </a:lnL>
                    <a:lnR>
                      <a:noFill/>
                    </a:lnR>
                    <a:lnT>
                      <a:noFill/>
                    </a:lnT>
                    <a:lnB>
                      <a:noFill/>
                    </a:lnB>
                  </a:tcPr>
                </a:tc>
                <a:tc>
                  <a:txBody>
                    <a:bodyPr/>
                    <a:lstStyle/>
                    <a:p>
                      <a:pPr algn="ctr">
                        <a:spcAft>
                          <a:spcPts val="0"/>
                        </a:spcAft>
                      </a:pPr>
                      <a:r>
                        <a:rPr lang="en-US" sz="1000" b="1">
                          <a:latin typeface="Times New Roman"/>
                          <a:ea typeface="Times New Roman"/>
                        </a:rPr>
                        <a:t>result</a:t>
                      </a:r>
                      <a:endParaRPr lang="en-IN" sz="1000">
                        <a:latin typeface="Times New Roman"/>
                        <a:ea typeface="Times New Roman"/>
                      </a:endParaRPr>
                    </a:p>
                  </a:txBody>
                  <a:tcPr marL="47625" marR="47625" marT="47625" marB="47625" anchor="ctr">
                    <a:lnL>
                      <a:noFill/>
                    </a:lnL>
                    <a:lnR>
                      <a:noFill/>
                    </a:lnR>
                    <a:lnT>
                      <a:noFill/>
                    </a:lnT>
                    <a:lnB>
                      <a:noFill/>
                    </a:lnB>
                  </a:tcPr>
                </a:tc>
                <a:tc>
                  <a:txBody>
                    <a:bodyPr/>
                    <a:lstStyle/>
                    <a:p>
                      <a:pPr algn="ctr">
                        <a:spcAft>
                          <a:spcPts val="0"/>
                        </a:spcAft>
                      </a:pPr>
                      <a:r>
                        <a:rPr lang="en-US" sz="1000" b="1">
                          <a:latin typeface="Times New Roman"/>
                          <a:ea typeface="Times New Roman"/>
                        </a:rPr>
                        <a:t>using</a:t>
                      </a:r>
                      <a:endParaRPr lang="en-IN" sz="1000">
                        <a:latin typeface="Times New Roman"/>
                        <a:ea typeface="Times New Roman"/>
                      </a:endParaRPr>
                    </a:p>
                  </a:txBody>
                  <a:tcPr marL="47625" marR="47625" marT="47625" marB="47625" anchor="ctr">
                    <a:lnL>
                      <a:noFill/>
                    </a:lnL>
                    <a:lnR>
                      <a:noFill/>
                    </a:lnR>
                    <a:lnT>
                      <a:noFill/>
                    </a:lnT>
                    <a:lnB>
                      <a:noFill/>
                    </a:lnB>
                  </a:tcPr>
                </a:tc>
              </a:tr>
              <a:tr h="419291">
                <a:tc>
                  <a:txBody>
                    <a:bodyPr/>
                    <a:lstStyle/>
                    <a:p>
                      <a:pPr>
                        <a:spcAft>
                          <a:spcPts val="0"/>
                        </a:spcAft>
                      </a:pPr>
                      <a:r>
                        <a:rPr lang="en-US" sz="1000" dirty="0">
                          <a:latin typeface="Times New Roman"/>
                          <a:ea typeface="Times New Roman"/>
                        </a:rPr>
                        <a:t>1</a:t>
                      </a:r>
                      <a:endParaRPr lang="en-IN" sz="1000" dirty="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1000">
                          <a:latin typeface="Times New Roman"/>
                          <a:ea typeface="Times New Roman"/>
                        </a:rPr>
                        <a:t>A</a:t>
                      </a:r>
                      <a:endParaRPr lang="en-IN" sz="1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endParaRPr lang="en-US" sz="1200">
                        <a:solidFill>
                          <a:srgbClr val="000000"/>
                        </a:solidFill>
                        <a:latin typeface="Times New Roman"/>
                        <a:ea typeface="Times New Roman"/>
                      </a:endParaRPr>
                    </a:p>
                  </a:txBody>
                  <a:tcPr marL="47625" marR="47625" marT="47625" marB="47625" anchor="ctr">
                    <a:lnL>
                      <a:noFill/>
                    </a:lnL>
                    <a:lnR>
                      <a:noFill/>
                    </a:lnR>
                    <a:lnT>
                      <a:noFill/>
                    </a:lnT>
                    <a:lnB>
                      <a:noFill/>
                    </a:lnB>
                  </a:tcPr>
                </a:tc>
              </a:tr>
              <a:tr h="373342">
                <a:tc>
                  <a:txBody>
                    <a:bodyPr/>
                    <a:lstStyle/>
                    <a:p>
                      <a:pPr>
                        <a:spcAft>
                          <a:spcPts val="0"/>
                        </a:spcAft>
                      </a:pPr>
                      <a:r>
                        <a:rPr lang="en-US" sz="1000">
                          <a:latin typeface="Times New Roman"/>
                          <a:ea typeface="Times New Roman"/>
                        </a:rPr>
                        <a:t>2</a:t>
                      </a:r>
                      <a:endParaRPr lang="en-IN" sz="1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1000">
                          <a:latin typeface="Times New Roman"/>
                          <a:ea typeface="Times New Roman"/>
                        </a:rPr>
                        <a:t>ABC</a:t>
                      </a:r>
                      <a:endParaRPr lang="en-IN" sz="1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1000">
                          <a:latin typeface="Times New Roman"/>
                          <a:ea typeface="Times New Roman"/>
                        </a:rPr>
                        <a:t>A--&gt;BC</a:t>
                      </a:r>
                      <a:endParaRPr lang="en-IN" sz="1000">
                        <a:latin typeface="Times New Roman"/>
                        <a:ea typeface="Times New Roman"/>
                      </a:endParaRPr>
                    </a:p>
                  </a:txBody>
                  <a:tcPr marL="47625" marR="47625" marT="47625" marB="47625" anchor="ctr">
                    <a:lnL>
                      <a:noFill/>
                    </a:lnL>
                    <a:lnR>
                      <a:noFill/>
                    </a:lnR>
                    <a:lnT>
                      <a:noFill/>
                    </a:lnT>
                    <a:lnB>
                      <a:noFill/>
                    </a:lnB>
                  </a:tcPr>
                </a:tc>
              </a:tr>
              <a:tr h="373342">
                <a:tc>
                  <a:txBody>
                    <a:bodyPr/>
                    <a:lstStyle/>
                    <a:p>
                      <a:pPr>
                        <a:spcAft>
                          <a:spcPts val="0"/>
                        </a:spcAft>
                      </a:pPr>
                      <a:r>
                        <a:rPr lang="en-US" sz="1000">
                          <a:latin typeface="Times New Roman"/>
                          <a:ea typeface="Times New Roman"/>
                        </a:rPr>
                        <a:t>3</a:t>
                      </a:r>
                      <a:endParaRPr lang="en-IN" sz="1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1000">
                          <a:latin typeface="Times New Roman"/>
                          <a:ea typeface="Times New Roman"/>
                        </a:rPr>
                        <a:t>ABCD</a:t>
                      </a:r>
                      <a:endParaRPr lang="en-IN" sz="1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1000">
                          <a:latin typeface="Times New Roman"/>
                          <a:ea typeface="Times New Roman"/>
                        </a:rPr>
                        <a:t>B--&gt;D</a:t>
                      </a:r>
                      <a:endParaRPr lang="en-IN" sz="1000">
                        <a:latin typeface="Times New Roman"/>
                        <a:ea typeface="Times New Roman"/>
                      </a:endParaRPr>
                    </a:p>
                  </a:txBody>
                  <a:tcPr marL="47625" marR="47625" marT="47625" marB="47625" anchor="ctr">
                    <a:lnL>
                      <a:noFill/>
                    </a:lnL>
                    <a:lnR>
                      <a:noFill/>
                    </a:lnR>
                    <a:lnT>
                      <a:noFill/>
                    </a:lnT>
                    <a:lnB>
                      <a:noFill/>
                    </a:lnB>
                  </a:tcPr>
                </a:tc>
              </a:tr>
              <a:tr h="373342">
                <a:tc>
                  <a:txBody>
                    <a:bodyPr/>
                    <a:lstStyle/>
                    <a:p>
                      <a:pPr>
                        <a:spcAft>
                          <a:spcPts val="0"/>
                        </a:spcAft>
                      </a:pPr>
                      <a:r>
                        <a:rPr lang="en-US" sz="1000">
                          <a:latin typeface="Times New Roman"/>
                          <a:ea typeface="Times New Roman"/>
                        </a:rPr>
                        <a:t>4</a:t>
                      </a:r>
                      <a:endParaRPr lang="en-IN" sz="1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1000">
                          <a:latin typeface="Times New Roman"/>
                          <a:ea typeface="Times New Roman"/>
                        </a:rPr>
                        <a:t>ABCDE</a:t>
                      </a:r>
                      <a:endParaRPr lang="en-IN" sz="1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1000">
                          <a:latin typeface="Times New Roman"/>
                          <a:ea typeface="Times New Roman"/>
                        </a:rPr>
                        <a:t>CD--&gt;E</a:t>
                      </a:r>
                      <a:endParaRPr lang="en-IN" sz="1000">
                        <a:latin typeface="Times New Roman"/>
                        <a:ea typeface="Times New Roman"/>
                      </a:endParaRPr>
                    </a:p>
                  </a:txBody>
                  <a:tcPr marL="47625" marR="47625" marT="47625" marB="47625" anchor="ctr">
                    <a:lnL>
                      <a:noFill/>
                    </a:lnL>
                    <a:lnR>
                      <a:noFill/>
                    </a:lnR>
                    <a:lnT>
                      <a:noFill/>
                    </a:lnT>
                    <a:lnB>
                      <a:noFill/>
                    </a:lnB>
                  </a:tcPr>
                </a:tc>
              </a:tr>
              <a:tr h="373342">
                <a:tc>
                  <a:txBody>
                    <a:bodyPr/>
                    <a:lstStyle/>
                    <a:p>
                      <a:pPr>
                        <a:spcAft>
                          <a:spcPts val="0"/>
                        </a:spcAft>
                      </a:pPr>
                      <a:r>
                        <a:rPr lang="en-US" sz="1000">
                          <a:latin typeface="Times New Roman"/>
                          <a:ea typeface="Times New Roman"/>
                        </a:rPr>
                        <a:t>5</a:t>
                      </a:r>
                      <a:endParaRPr lang="en-IN" sz="1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1000">
                          <a:latin typeface="Times New Roman"/>
                          <a:ea typeface="Times New Roman"/>
                        </a:rPr>
                        <a:t>ABCDE</a:t>
                      </a:r>
                      <a:endParaRPr lang="en-IN" sz="1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endParaRPr lang="en-US" sz="1000" dirty="0">
                        <a:latin typeface="Times New Roman"/>
                        <a:ea typeface="Times New Roman"/>
                      </a:endParaRPr>
                    </a:p>
                  </a:txBody>
                  <a:tcPr marL="47625" marR="47625" marT="47625" marB="47625" anchor="ctr">
                    <a:lnL>
                      <a:noFill/>
                    </a:lnL>
                    <a:lnR>
                      <a:noFill/>
                    </a:lnR>
                    <a:lnT>
                      <a:noFill/>
                    </a:lnT>
                    <a:lnB>
                      <a:noFill/>
                    </a:lnB>
                  </a:tcPr>
                </a:tc>
              </a:tr>
            </a:tbl>
          </a:graphicData>
        </a:graphic>
      </p:graphicFrame>
      <p:sp>
        <p:nvSpPr>
          <p:cNvPr id="22529" name="Rectangle 1"/>
          <p:cNvSpPr>
            <a:spLocks noGrp="1" noChangeArrowheads="1"/>
          </p:cNvSpPr>
          <p:nvPr>
            <p:ph idx="1"/>
          </p:nvPr>
        </p:nvSpPr>
        <p:spPr bwMode="auto">
          <a:xfrm>
            <a:off x="228601" y="1567934"/>
            <a:ext cx="86106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i="1" dirty="0" smtClean="0">
                <a:latin typeface="Arial" pitchFamily="34" charset="0"/>
                <a:ea typeface="Times New Roman" pitchFamily="18" charset="0"/>
                <a:cs typeface="Times New Roman" pitchFamily="18" charset="0"/>
              </a:rPr>
              <a:t>S</a:t>
            </a:r>
            <a:r>
              <a:rPr kumimoji="0" lang="en-US" sz="2400" b="1" i="1"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olution: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R={A,B,C,D,E}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F, the set of functional dependencies  </a:t>
            </a: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A--&gt;BC,  CD--&gt;E,  B--&gt;D, E--&gt;A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Compute the closure for each </a:t>
            </a:r>
            <a:r>
              <a:rPr kumimoji="0" lang="en-US" sz="2400" b="0" i="0" u="none" strike="noStrike" cap="none" normalizeH="0" baseline="0" dirty="0" smtClean="0">
                <a:ln>
                  <a:noFill/>
                </a:ln>
                <a:solidFill>
                  <a:schemeClr val="tx1"/>
                </a:solidFill>
                <a:effectLst/>
                <a:latin typeface="Courier New" pitchFamily="49" charset="0"/>
                <a:ea typeface="Courier New" pitchFamily="49" charset="0"/>
                <a:cs typeface="Courier New" pitchFamily="49" charset="0"/>
                <a:sym typeface="Symbol" pitchFamily="18" charset="2"/>
              </a:rPr>
              <a:t></a:t>
            </a:r>
            <a:r>
              <a:rPr kumimoji="0" lang="en-US" sz="2400" b="0" i="0" u="none" strike="noStrike" cap="none" normalizeH="0" baseline="0" dirty="0" smtClean="0">
                <a:ln>
                  <a:noFill/>
                </a:ln>
                <a:solidFill>
                  <a:schemeClr val="tx1"/>
                </a:solidFill>
                <a:effectLst/>
                <a:latin typeface="Arial" pitchFamily="34" charset="0"/>
                <a:ea typeface="Courier New" pitchFamily="49" charset="0"/>
                <a:cs typeface="Arial" pitchFamily="34" charset="0"/>
              </a:rPr>
              <a:t> in </a:t>
            </a:r>
            <a:r>
              <a:rPr kumimoji="0" lang="en-US" sz="2400" b="0" i="0" u="none" strike="noStrike" cap="none" normalizeH="0" baseline="0" dirty="0" smtClean="0">
                <a:ln>
                  <a:noFill/>
                </a:ln>
                <a:solidFill>
                  <a:schemeClr val="tx1"/>
                </a:solidFill>
                <a:effectLst/>
                <a:latin typeface="Courier New" pitchFamily="49" charset="0"/>
                <a:ea typeface="Courier New" pitchFamily="49" charset="0"/>
                <a:cs typeface="Courier New" pitchFamily="49" charset="0"/>
                <a:sym typeface="Symbol" pitchFamily="18" charset="2"/>
              </a:rPr>
              <a:t></a:t>
            </a:r>
            <a:r>
              <a:rPr kumimoji="0" lang="en-US" sz="2400" b="0" i="0" u="none" strike="noStrike" cap="none" normalizeH="0" baseline="0" dirty="0" smtClean="0">
                <a:ln>
                  <a:noFill/>
                </a:ln>
                <a:solidFill>
                  <a:schemeClr val="tx1"/>
                </a:solidFill>
                <a:effectLst/>
                <a:latin typeface="Arial" pitchFamily="34" charset="0"/>
                <a:ea typeface="Courier New" pitchFamily="49" charset="0"/>
                <a:cs typeface="Arial" pitchFamily="34" charset="0"/>
              </a:rPr>
              <a:t> </a:t>
            </a:r>
            <a:r>
              <a:rPr kumimoji="0" lang="en-US" sz="2400" b="0" i="0" u="none" strike="noStrike" cap="none" normalizeH="0" baseline="0" dirty="0" smtClean="0">
                <a:ln>
                  <a:noFill/>
                </a:ln>
                <a:solidFill>
                  <a:schemeClr val="tx1"/>
                </a:solidFill>
                <a:effectLst/>
                <a:latin typeface="Courier New" pitchFamily="49" charset="0"/>
                <a:ea typeface="Courier New" pitchFamily="49" charset="0"/>
                <a:cs typeface="Courier New" pitchFamily="49" charset="0"/>
                <a:sym typeface="Symbol" pitchFamily="18" charset="2"/>
              </a:rPr>
              <a:t></a:t>
            </a:r>
            <a:r>
              <a:rPr kumimoji="0" lang="en-US" sz="2400" b="0" i="0" u="none" strike="noStrike" cap="none" normalizeH="0" baseline="0" dirty="0" smtClean="0">
                <a:ln>
                  <a:noFill/>
                </a:ln>
                <a:solidFill>
                  <a:schemeClr val="tx1"/>
                </a:solidFill>
                <a:effectLst/>
                <a:latin typeface="Arial" pitchFamily="34" charset="0"/>
                <a:ea typeface="Courier New" pitchFamily="49" charset="0"/>
                <a:cs typeface="Arial" pitchFamily="34" charset="0"/>
              </a:rPr>
              <a:t> </a:t>
            </a:r>
            <a:r>
              <a:rPr kumimoji="0" lang="en-US" sz="2400" b="0" i="0" u="none" strike="noStrike" cap="none" normalizeH="0" baseline="0" dirty="0" smtClean="0">
                <a:ln>
                  <a:noFill/>
                </a:ln>
                <a:solidFill>
                  <a:schemeClr val="tx1"/>
                </a:solidFill>
                <a:effectLst/>
                <a:latin typeface="Courier New" pitchFamily="49" charset="0"/>
                <a:ea typeface="Courier New" pitchFamily="49" charset="0"/>
                <a:cs typeface="Courier New" pitchFamily="49" charset="0"/>
                <a:sym typeface="Symbol" pitchFamily="18" charset="2"/>
              </a:rPr>
              <a:t></a:t>
            </a:r>
            <a:r>
              <a:rPr kumimoji="0" lang="en-US" sz="2400" b="0" i="0" u="none" strike="noStrike" cap="none" normalizeH="0" baseline="0" dirty="0" smtClean="0">
                <a:ln>
                  <a:noFill/>
                </a:ln>
                <a:solidFill>
                  <a:schemeClr val="tx1"/>
                </a:solidFill>
                <a:effectLst/>
                <a:latin typeface="Arial" pitchFamily="34" charset="0"/>
                <a:ea typeface="Courier New" pitchFamily="49" charset="0"/>
                <a:cs typeface="Arial" pitchFamily="34" charset="0"/>
              </a:rPr>
              <a:t> in F</a:t>
            </a:r>
            <a:endParaRPr kumimoji="0" lang="en-US" sz="18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Symbol" pitchFamily="18" charset="2"/>
              </a:rPr>
              <a:t>Closure for A</a:t>
            </a:r>
            <a:endParaRPr kumimoji="0" lang="en-US" sz="1800" b="0" i="0" u="none" strike="noStrike" cap="none" normalizeH="0" baseline="0" dirty="0" smtClean="0">
              <a:ln>
                <a:noFill/>
              </a:ln>
              <a:solidFill>
                <a:schemeClr val="tx1"/>
              </a:solidFill>
              <a:effectLst/>
              <a:latin typeface="Courier New" pitchFamily="49" charset="0"/>
              <a:cs typeface="Courier New" pitchFamily="49"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sym typeface="Symbol" pitchFamily="18" charset="2"/>
              </a:rPr>
              <a:t>A+   = ABCDE, Hence A is a super key</a:t>
            </a:r>
            <a:endParaRPr kumimoji="0" lang="en-US" sz="2400" b="0" i="0" u="none" strike="noStrike" cap="none" normalizeH="0" baseline="0" dirty="0" smtClean="0">
              <a:ln>
                <a:noFill/>
              </a:ln>
              <a:solidFill>
                <a:schemeClr val="tx1"/>
              </a:solidFill>
              <a:effectLst/>
              <a:latin typeface="Courier New" pitchFamily="49" charset="0"/>
              <a:ea typeface="Courier New" pitchFamily="49" charset="0"/>
              <a:cs typeface="Courier New" pitchFamily="49" charset="0"/>
              <a:sym typeface="Symbol"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2" y="762000"/>
            <a:ext cx="9144000" cy="1143000"/>
          </a:xfrm>
        </p:spPr>
        <p:txBody>
          <a:bodyPr/>
          <a:lstStyle/>
          <a:p>
            <a:r>
              <a:rPr lang="en-GB" dirty="0"/>
              <a:t>Data Manipulation Language (DML) </a:t>
            </a:r>
          </a:p>
        </p:txBody>
      </p:sp>
      <p:sp>
        <p:nvSpPr>
          <p:cNvPr id="3" name="Content Placeholder 2"/>
          <p:cNvSpPr>
            <a:spLocks noGrp="1"/>
          </p:cNvSpPr>
          <p:nvPr>
            <p:ph idx="1"/>
          </p:nvPr>
        </p:nvSpPr>
        <p:spPr>
          <a:xfrm>
            <a:off x="457200" y="1981200"/>
            <a:ext cx="8229600" cy="4525963"/>
          </a:xfrm>
        </p:spPr>
        <p:txBody>
          <a:bodyPr/>
          <a:lstStyle/>
          <a:p>
            <a:pPr marL="0" indent="0">
              <a:buNone/>
            </a:pPr>
            <a:r>
              <a:rPr lang="en-US" sz="2000" dirty="0" smtClean="0"/>
              <a:t>Language </a:t>
            </a:r>
            <a:r>
              <a:rPr lang="en-US" sz="2000" dirty="0"/>
              <a:t>for accessing and manipulating the data </a:t>
            </a:r>
            <a:r>
              <a:rPr lang="en-US" sz="2000" dirty="0" smtClean="0"/>
              <a:t>organized by </a:t>
            </a:r>
            <a:r>
              <a:rPr lang="en-US" sz="2000" dirty="0"/>
              <a:t>the appropriate data </a:t>
            </a:r>
            <a:r>
              <a:rPr lang="en-US" sz="2000" dirty="0" smtClean="0"/>
              <a:t>model.</a:t>
            </a:r>
          </a:p>
          <a:p>
            <a:pPr marL="0" indent="0">
              <a:buNone/>
            </a:pPr>
            <a:endParaRPr lang="en-US" sz="2000" dirty="0"/>
          </a:p>
          <a:p>
            <a:pPr marL="0" indent="0">
              <a:buNone/>
            </a:pPr>
            <a:r>
              <a:rPr lang="en-US" sz="2000" dirty="0"/>
              <a:t> Two classes of </a:t>
            </a:r>
            <a:r>
              <a:rPr lang="en-US" sz="2000" dirty="0" smtClean="0"/>
              <a:t>languages:</a:t>
            </a:r>
            <a:endParaRPr lang="en-US" sz="2000" dirty="0"/>
          </a:p>
          <a:p>
            <a:pPr marL="0" indent="0">
              <a:buNone/>
            </a:pPr>
            <a:r>
              <a:rPr lang="en-US" sz="2000" dirty="0"/>
              <a:t>– Procedural – user speciﬁes what data is required and </a:t>
            </a:r>
            <a:r>
              <a:rPr lang="en-US" sz="2000" dirty="0" smtClean="0"/>
              <a:t>how to </a:t>
            </a:r>
            <a:r>
              <a:rPr lang="en-US" sz="2000" dirty="0"/>
              <a:t>get those data</a:t>
            </a:r>
          </a:p>
          <a:p>
            <a:pPr marL="0" indent="0">
              <a:buNone/>
            </a:pPr>
            <a:r>
              <a:rPr lang="en-US" sz="2000" dirty="0"/>
              <a:t>– Nonprocedural – user speciﬁes what data is </a:t>
            </a:r>
            <a:r>
              <a:rPr lang="en-US" sz="2000" dirty="0" smtClean="0"/>
              <a:t>required without specifying </a:t>
            </a:r>
            <a:r>
              <a:rPr lang="en-US" sz="2000" dirty="0"/>
              <a:t>how to get those data</a:t>
            </a:r>
            <a:br>
              <a:rPr lang="en-US" sz="2000" dirty="0"/>
            </a:b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13</a:t>
            </a:fld>
            <a:endParaRPr lang="en-US"/>
          </a:p>
        </p:txBody>
      </p:sp>
    </p:spTree>
    <p:extLst>
      <p:ext uri="{BB962C8B-B14F-4D97-AF65-F5344CB8AC3E}">
        <p14:creationId xmlns="" xmlns:p14="http://schemas.microsoft.com/office/powerpoint/2010/main" val="30165683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IN" b="1" dirty="0" smtClean="0"/>
              <a:t>Solution</a:t>
            </a:r>
            <a:endParaRPr lang="en-IN" b="1"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130</a:t>
            </a:fld>
            <a:endParaRPr lang="en-US"/>
          </a:p>
        </p:txBody>
      </p:sp>
      <p:graphicFrame>
        <p:nvGraphicFramePr>
          <p:cNvPr id="6" name="Table 5"/>
          <p:cNvGraphicFramePr>
            <a:graphicFrameLocks noGrp="1"/>
          </p:cNvGraphicFramePr>
          <p:nvPr/>
        </p:nvGraphicFramePr>
        <p:xfrm>
          <a:off x="1371600" y="3581400"/>
          <a:ext cx="6096000" cy="2948940"/>
        </p:xfrm>
        <a:graphic>
          <a:graphicData uri="http://schemas.openxmlformats.org/drawingml/2006/table">
            <a:tbl>
              <a:tblPr/>
              <a:tblGrid>
                <a:gridCol w="2032000"/>
                <a:gridCol w="2032000"/>
                <a:gridCol w="2032000"/>
              </a:tblGrid>
              <a:tr h="0">
                <a:tc>
                  <a:txBody>
                    <a:bodyPr/>
                    <a:lstStyle/>
                    <a:p>
                      <a:pPr algn="ctr">
                        <a:spcAft>
                          <a:spcPts val="0"/>
                        </a:spcAft>
                      </a:pPr>
                      <a:r>
                        <a:rPr lang="en-US" sz="2400" b="1">
                          <a:latin typeface="Times New Roman"/>
                          <a:ea typeface="Times New Roman"/>
                        </a:rPr>
                        <a:t>Iteration</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lgn="ctr">
                        <a:spcAft>
                          <a:spcPts val="0"/>
                        </a:spcAft>
                      </a:pPr>
                      <a:r>
                        <a:rPr lang="en-US" sz="2400" b="1">
                          <a:latin typeface="Times New Roman"/>
                          <a:ea typeface="Times New Roman"/>
                        </a:rPr>
                        <a:t>result</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lgn="ctr">
                        <a:spcAft>
                          <a:spcPts val="0"/>
                        </a:spcAft>
                      </a:pPr>
                      <a:r>
                        <a:rPr lang="en-US" sz="2400" b="1">
                          <a:latin typeface="Times New Roman"/>
                          <a:ea typeface="Times New Roman"/>
                        </a:rPr>
                        <a:t>using</a:t>
                      </a:r>
                      <a:endParaRPr lang="en-IN" sz="24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400">
                          <a:latin typeface="Times New Roman"/>
                          <a:ea typeface="Times New Roman"/>
                        </a:rPr>
                        <a:t>1</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CD</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endParaRPr lang="en-US" sz="3600">
                        <a:solidFill>
                          <a:srgbClr val="000000"/>
                        </a:solidFill>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400">
                          <a:latin typeface="Times New Roman"/>
                          <a:ea typeface="Times New Roman"/>
                        </a:rPr>
                        <a:t>2</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CDE</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CD--&gt;E</a:t>
                      </a:r>
                      <a:endParaRPr lang="en-IN" sz="24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400">
                          <a:latin typeface="Times New Roman"/>
                          <a:ea typeface="Times New Roman"/>
                        </a:rPr>
                        <a:t>3</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ACDE</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E--&gt;A</a:t>
                      </a:r>
                      <a:endParaRPr lang="en-IN" sz="24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400">
                          <a:latin typeface="Times New Roman"/>
                          <a:ea typeface="Times New Roman"/>
                        </a:rPr>
                        <a:t>4</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ABCDE</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A--&gt;BC</a:t>
                      </a:r>
                      <a:endParaRPr lang="en-IN" sz="24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400">
                          <a:latin typeface="Times New Roman"/>
                          <a:ea typeface="Times New Roman"/>
                        </a:rPr>
                        <a:t>5</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ABCDE</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endParaRPr lang="en-US" sz="2400" dirty="0">
                        <a:latin typeface="Times New Roman"/>
                        <a:ea typeface="Times New Roman"/>
                      </a:endParaRPr>
                    </a:p>
                  </a:txBody>
                  <a:tcPr marL="47625" marR="47625" marT="47625" marB="47625" anchor="ctr">
                    <a:lnL>
                      <a:noFill/>
                    </a:lnL>
                    <a:lnR>
                      <a:noFill/>
                    </a:lnR>
                    <a:lnT>
                      <a:noFill/>
                    </a:lnT>
                    <a:lnB>
                      <a:noFill/>
                    </a:lnB>
                  </a:tcPr>
                </a:tc>
              </a:tr>
            </a:tbl>
          </a:graphicData>
        </a:graphic>
      </p:graphicFrame>
      <p:sp>
        <p:nvSpPr>
          <p:cNvPr id="24577" name="Rectangle 1"/>
          <p:cNvSpPr>
            <a:spLocks noGrp="1" noChangeArrowheads="1"/>
          </p:cNvSpPr>
          <p:nvPr>
            <p:ph idx="1"/>
          </p:nvPr>
        </p:nvSpPr>
        <p:spPr bwMode="auto">
          <a:xfrm>
            <a:off x="228600" y="2291164"/>
            <a:ext cx="6734536" cy="123110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Closure for CD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CD+ = ABCDE, Hence CD is a super key</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IN" b="1" dirty="0" smtClean="0"/>
              <a:t>Solution</a:t>
            </a:r>
            <a:endParaRPr lang="en-IN" b="1"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131</a:t>
            </a:fld>
            <a:endParaRPr lang="en-US"/>
          </a:p>
        </p:txBody>
      </p:sp>
      <p:graphicFrame>
        <p:nvGraphicFramePr>
          <p:cNvPr id="7" name="Table 6"/>
          <p:cNvGraphicFramePr>
            <a:graphicFrameLocks noGrp="1"/>
          </p:cNvGraphicFramePr>
          <p:nvPr/>
        </p:nvGraphicFramePr>
        <p:xfrm>
          <a:off x="1524000" y="2903220"/>
          <a:ext cx="6096000" cy="2453640"/>
        </p:xfrm>
        <a:graphic>
          <a:graphicData uri="http://schemas.openxmlformats.org/drawingml/2006/table">
            <a:tbl>
              <a:tblPr/>
              <a:tblGrid>
                <a:gridCol w="2032000"/>
                <a:gridCol w="2032000"/>
                <a:gridCol w="2032000"/>
              </a:tblGrid>
              <a:tr h="0">
                <a:tc>
                  <a:txBody>
                    <a:bodyPr/>
                    <a:lstStyle/>
                    <a:p>
                      <a:pPr algn="ctr">
                        <a:spcAft>
                          <a:spcPts val="0"/>
                        </a:spcAft>
                      </a:pPr>
                      <a:r>
                        <a:rPr lang="en-US" sz="2800" b="1" dirty="0">
                          <a:latin typeface="Times New Roman"/>
                          <a:ea typeface="Times New Roman"/>
                        </a:rPr>
                        <a:t>Iteration</a:t>
                      </a:r>
                      <a:endParaRPr lang="en-IN" sz="2800" dirty="0">
                        <a:latin typeface="Times New Roman"/>
                        <a:ea typeface="Times New Roman"/>
                      </a:endParaRPr>
                    </a:p>
                  </a:txBody>
                  <a:tcPr marL="47625" marR="47625" marT="47625" marB="47625" anchor="ctr">
                    <a:lnL>
                      <a:noFill/>
                    </a:lnL>
                    <a:lnR>
                      <a:noFill/>
                    </a:lnR>
                    <a:lnT>
                      <a:noFill/>
                    </a:lnT>
                    <a:lnB>
                      <a:noFill/>
                    </a:lnB>
                  </a:tcPr>
                </a:tc>
                <a:tc>
                  <a:txBody>
                    <a:bodyPr/>
                    <a:lstStyle/>
                    <a:p>
                      <a:pPr algn="ctr">
                        <a:spcAft>
                          <a:spcPts val="0"/>
                        </a:spcAft>
                      </a:pPr>
                      <a:r>
                        <a:rPr lang="en-US" sz="2800" b="1">
                          <a:latin typeface="Times New Roman"/>
                          <a:ea typeface="Times New Roman"/>
                        </a:rPr>
                        <a:t>result</a:t>
                      </a:r>
                      <a:endParaRPr lang="en-IN" sz="2800">
                        <a:latin typeface="Times New Roman"/>
                        <a:ea typeface="Times New Roman"/>
                      </a:endParaRPr>
                    </a:p>
                  </a:txBody>
                  <a:tcPr marL="47625" marR="47625" marT="47625" marB="47625" anchor="ctr">
                    <a:lnL>
                      <a:noFill/>
                    </a:lnL>
                    <a:lnR>
                      <a:noFill/>
                    </a:lnR>
                    <a:lnT>
                      <a:noFill/>
                    </a:lnT>
                    <a:lnB>
                      <a:noFill/>
                    </a:lnB>
                  </a:tcPr>
                </a:tc>
                <a:tc>
                  <a:txBody>
                    <a:bodyPr/>
                    <a:lstStyle/>
                    <a:p>
                      <a:pPr algn="ctr">
                        <a:spcAft>
                          <a:spcPts val="0"/>
                        </a:spcAft>
                      </a:pPr>
                      <a:r>
                        <a:rPr lang="en-US" sz="2800" b="1">
                          <a:latin typeface="Times New Roman"/>
                          <a:ea typeface="Times New Roman"/>
                        </a:rPr>
                        <a:t>Using</a:t>
                      </a:r>
                      <a:endParaRPr lang="en-IN" sz="28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800">
                          <a:latin typeface="Times New Roman"/>
                          <a:ea typeface="Times New Roman"/>
                        </a:rPr>
                        <a:t>1</a:t>
                      </a:r>
                      <a:endParaRPr lang="en-IN" sz="28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800">
                          <a:latin typeface="Times New Roman"/>
                          <a:ea typeface="Times New Roman"/>
                        </a:rPr>
                        <a:t>B</a:t>
                      </a:r>
                      <a:endParaRPr lang="en-IN" sz="28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endParaRPr lang="en-US" sz="4000">
                        <a:solidFill>
                          <a:srgbClr val="000000"/>
                        </a:solidFill>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800">
                          <a:latin typeface="Times New Roman"/>
                          <a:ea typeface="Times New Roman"/>
                        </a:rPr>
                        <a:t>2</a:t>
                      </a:r>
                      <a:endParaRPr lang="en-IN" sz="28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800">
                          <a:latin typeface="Times New Roman"/>
                          <a:ea typeface="Times New Roman"/>
                        </a:rPr>
                        <a:t>BD</a:t>
                      </a:r>
                      <a:endParaRPr lang="en-IN" sz="28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800">
                          <a:latin typeface="Times New Roman"/>
                          <a:ea typeface="Times New Roman"/>
                        </a:rPr>
                        <a:t>B--&gt;D</a:t>
                      </a:r>
                      <a:endParaRPr lang="en-IN" sz="28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800">
                          <a:latin typeface="Times New Roman"/>
                          <a:ea typeface="Times New Roman"/>
                        </a:rPr>
                        <a:t>3</a:t>
                      </a:r>
                      <a:endParaRPr lang="en-IN" sz="28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4000">
                          <a:solidFill>
                            <a:srgbClr val="000000"/>
                          </a:solidFill>
                          <a:latin typeface="Times New Roman"/>
                          <a:ea typeface="Times New Roman"/>
                        </a:rPr>
                        <a:t>BD</a:t>
                      </a:r>
                      <a:endParaRPr lang="en-IN" sz="28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endParaRPr lang="en-US" sz="4000" dirty="0">
                        <a:solidFill>
                          <a:srgbClr val="000000"/>
                        </a:solidFill>
                        <a:latin typeface="Times New Roman"/>
                        <a:ea typeface="Times New Roman"/>
                      </a:endParaRPr>
                    </a:p>
                  </a:txBody>
                  <a:tcPr marL="47625" marR="47625" marT="47625" marB="47625" anchor="ctr">
                    <a:lnL>
                      <a:noFill/>
                    </a:lnL>
                    <a:lnR>
                      <a:noFill/>
                    </a:lnR>
                    <a:lnT>
                      <a:noFill/>
                    </a:lnT>
                    <a:lnB>
                      <a:noFill/>
                    </a:lnB>
                  </a:tcPr>
                </a:tc>
              </a:tr>
            </a:tbl>
          </a:graphicData>
        </a:graphic>
      </p:graphicFrame>
      <p:sp>
        <p:nvSpPr>
          <p:cNvPr id="25601" name="Rectangle 1"/>
          <p:cNvSpPr>
            <a:spLocks noGrp="1" noChangeArrowheads="1"/>
          </p:cNvSpPr>
          <p:nvPr>
            <p:ph idx="1"/>
          </p:nvPr>
        </p:nvSpPr>
        <p:spPr bwMode="auto">
          <a:xfrm>
            <a:off x="228600" y="1906447"/>
            <a:ext cx="7159332" cy="200054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Closure for B</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 = BD, Hence B is NOT a super key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IN" b="1" dirty="0" smtClean="0"/>
              <a:t>Solution</a:t>
            </a:r>
            <a:endParaRPr lang="en-IN" b="1"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132</a:t>
            </a:fld>
            <a:endParaRPr lang="en-US"/>
          </a:p>
        </p:txBody>
      </p:sp>
      <p:graphicFrame>
        <p:nvGraphicFramePr>
          <p:cNvPr id="6" name="Table 5"/>
          <p:cNvGraphicFramePr>
            <a:graphicFrameLocks noGrp="1"/>
          </p:cNvGraphicFramePr>
          <p:nvPr/>
        </p:nvGraphicFramePr>
        <p:xfrm>
          <a:off x="1524000" y="3657600"/>
          <a:ext cx="6096000" cy="2548890"/>
        </p:xfrm>
        <a:graphic>
          <a:graphicData uri="http://schemas.openxmlformats.org/drawingml/2006/table">
            <a:tbl>
              <a:tblPr/>
              <a:tblGrid>
                <a:gridCol w="2032000"/>
                <a:gridCol w="2032000"/>
                <a:gridCol w="2032000"/>
              </a:tblGrid>
              <a:tr h="0">
                <a:tc>
                  <a:txBody>
                    <a:bodyPr/>
                    <a:lstStyle/>
                    <a:p>
                      <a:pPr algn="ctr">
                        <a:spcAft>
                          <a:spcPts val="0"/>
                        </a:spcAft>
                      </a:pPr>
                      <a:r>
                        <a:rPr lang="en-US" sz="2000" b="1" dirty="0">
                          <a:latin typeface="Times New Roman"/>
                          <a:ea typeface="Times New Roman"/>
                        </a:rPr>
                        <a:t>Iteration</a:t>
                      </a:r>
                      <a:endParaRPr lang="en-IN" sz="2000" dirty="0">
                        <a:latin typeface="Times New Roman"/>
                        <a:ea typeface="Times New Roman"/>
                      </a:endParaRPr>
                    </a:p>
                  </a:txBody>
                  <a:tcPr marL="47625" marR="47625" marT="47625" marB="47625" anchor="ctr">
                    <a:lnL>
                      <a:noFill/>
                    </a:lnL>
                    <a:lnR>
                      <a:noFill/>
                    </a:lnR>
                    <a:lnT>
                      <a:noFill/>
                    </a:lnT>
                    <a:lnB>
                      <a:noFill/>
                    </a:lnB>
                  </a:tcPr>
                </a:tc>
                <a:tc>
                  <a:txBody>
                    <a:bodyPr/>
                    <a:lstStyle/>
                    <a:p>
                      <a:pPr algn="ctr">
                        <a:spcAft>
                          <a:spcPts val="0"/>
                        </a:spcAft>
                      </a:pPr>
                      <a:r>
                        <a:rPr lang="en-US" sz="2000" b="1">
                          <a:latin typeface="Times New Roman"/>
                          <a:ea typeface="Times New Roman"/>
                        </a:rPr>
                        <a:t>result</a:t>
                      </a:r>
                      <a:endParaRPr lang="en-IN" sz="2000">
                        <a:latin typeface="Times New Roman"/>
                        <a:ea typeface="Times New Roman"/>
                      </a:endParaRPr>
                    </a:p>
                  </a:txBody>
                  <a:tcPr marL="47625" marR="47625" marT="47625" marB="47625" anchor="ctr">
                    <a:lnL>
                      <a:noFill/>
                    </a:lnL>
                    <a:lnR>
                      <a:noFill/>
                    </a:lnR>
                    <a:lnT>
                      <a:noFill/>
                    </a:lnT>
                    <a:lnB>
                      <a:noFill/>
                    </a:lnB>
                  </a:tcPr>
                </a:tc>
                <a:tc>
                  <a:txBody>
                    <a:bodyPr/>
                    <a:lstStyle/>
                    <a:p>
                      <a:pPr algn="ctr">
                        <a:spcAft>
                          <a:spcPts val="0"/>
                        </a:spcAft>
                      </a:pPr>
                      <a:r>
                        <a:rPr lang="en-US" sz="2000" b="1">
                          <a:latin typeface="Times New Roman"/>
                          <a:ea typeface="Times New Roman"/>
                        </a:rPr>
                        <a:t>using</a:t>
                      </a:r>
                      <a:endParaRPr lang="en-IN" sz="20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000">
                          <a:latin typeface="Times New Roman"/>
                          <a:ea typeface="Times New Roman"/>
                        </a:rPr>
                        <a:t>1</a:t>
                      </a:r>
                      <a:endParaRPr lang="en-IN" sz="2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000" dirty="0">
                          <a:latin typeface="Times New Roman"/>
                          <a:ea typeface="Times New Roman"/>
                        </a:rPr>
                        <a:t>BC</a:t>
                      </a:r>
                      <a:endParaRPr lang="en-IN" sz="2000" dirty="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endParaRPr lang="en-US" sz="3200">
                        <a:solidFill>
                          <a:srgbClr val="000000"/>
                        </a:solidFill>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000">
                          <a:latin typeface="Times New Roman"/>
                          <a:ea typeface="Times New Roman"/>
                        </a:rPr>
                        <a:t>2</a:t>
                      </a:r>
                      <a:endParaRPr lang="en-IN" sz="2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000">
                          <a:latin typeface="Times New Roman"/>
                          <a:ea typeface="Times New Roman"/>
                        </a:rPr>
                        <a:t>BCD</a:t>
                      </a:r>
                      <a:endParaRPr lang="en-IN" sz="2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000">
                          <a:latin typeface="Times New Roman"/>
                          <a:ea typeface="Times New Roman"/>
                        </a:rPr>
                        <a:t>BC--&gt;CD</a:t>
                      </a:r>
                      <a:endParaRPr lang="en-IN" sz="20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000">
                          <a:latin typeface="Times New Roman"/>
                          <a:ea typeface="Times New Roman"/>
                        </a:rPr>
                        <a:t>3</a:t>
                      </a:r>
                      <a:endParaRPr lang="en-IN" sz="2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3200">
                          <a:solidFill>
                            <a:srgbClr val="000000"/>
                          </a:solidFill>
                          <a:latin typeface="Times New Roman"/>
                          <a:ea typeface="Times New Roman"/>
                        </a:rPr>
                        <a:t>BCDE</a:t>
                      </a:r>
                      <a:endParaRPr lang="en-IN" sz="2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3200">
                          <a:solidFill>
                            <a:srgbClr val="000000"/>
                          </a:solidFill>
                          <a:latin typeface="Times New Roman"/>
                          <a:ea typeface="Times New Roman"/>
                        </a:rPr>
                        <a:t>CD</a:t>
                      </a:r>
                      <a:r>
                        <a:rPr lang="en-US" sz="2000">
                          <a:latin typeface="Times New Roman"/>
                          <a:ea typeface="Times New Roman"/>
                        </a:rPr>
                        <a:t>--&gt;E</a:t>
                      </a:r>
                      <a:endParaRPr lang="en-IN" sz="20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000">
                          <a:latin typeface="Times New Roman"/>
                          <a:ea typeface="Times New Roman"/>
                        </a:rPr>
                        <a:t>4</a:t>
                      </a:r>
                      <a:endParaRPr lang="en-IN" sz="20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3200" dirty="0">
                          <a:solidFill>
                            <a:srgbClr val="000000"/>
                          </a:solidFill>
                          <a:latin typeface="Times New Roman"/>
                          <a:ea typeface="Times New Roman"/>
                        </a:rPr>
                        <a:t>ABCDE</a:t>
                      </a:r>
                      <a:endParaRPr lang="en-IN" sz="2000" dirty="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3200" dirty="0">
                          <a:solidFill>
                            <a:srgbClr val="000000"/>
                          </a:solidFill>
                          <a:latin typeface="Times New Roman"/>
                          <a:ea typeface="Times New Roman"/>
                        </a:rPr>
                        <a:t>E</a:t>
                      </a:r>
                      <a:r>
                        <a:rPr lang="en-US" sz="2000" dirty="0">
                          <a:latin typeface="Times New Roman"/>
                          <a:ea typeface="Times New Roman"/>
                        </a:rPr>
                        <a:t>--&gt;A</a:t>
                      </a:r>
                      <a:endParaRPr lang="en-IN" sz="2000" dirty="0">
                        <a:latin typeface="Times New Roman"/>
                        <a:ea typeface="Times New Roman"/>
                      </a:endParaRPr>
                    </a:p>
                  </a:txBody>
                  <a:tcPr marL="47625" marR="47625" marT="47625" marB="47625" anchor="ctr">
                    <a:lnL>
                      <a:noFill/>
                    </a:lnL>
                    <a:lnR>
                      <a:noFill/>
                    </a:lnR>
                    <a:lnT>
                      <a:noFill/>
                    </a:lnT>
                    <a:lnB>
                      <a:noFill/>
                    </a:lnB>
                  </a:tcPr>
                </a:tc>
              </a:tr>
            </a:tbl>
          </a:graphicData>
        </a:graphic>
      </p:graphicFrame>
      <p:sp>
        <p:nvSpPr>
          <p:cNvPr id="26625" name="Rectangle 1"/>
          <p:cNvSpPr>
            <a:spLocks noGrp="1" noChangeArrowheads="1"/>
          </p:cNvSpPr>
          <p:nvPr>
            <p:ph idx="1"/>
          </p:nvPr>
        </p:nvSpPr>
        <p:spPr bwMode="auto">
          <a:xfrm>
            <a:off x="228600" y="1752561"/>
            <a:ext cx="6292107" cy="230832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Try applying Armstrong axioms, to find alternate keys.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B--&gt;D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BC--&gt;CD (by Armstrong’s augmentation rule)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Closure for BC</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BC+ = ABCDE, , Hence BC is a super key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IN" b="1" dirty="0" smtClean="0"/>
              <a:t>Solution</a:t>
            </a:r>
            <a:endParaRPr lang="en-IN" b="1"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133</a:t>
            </a:fld>
            <a:endParaRPr lang="en-US"/>
          </a:p>
        </p:txBody>
      </p:sp>
      <p:graphicFrame>
        <p:nvGraphicFramePr>
          <p:cNvPr id="7" name="Table 6"/>
          <p:cNvGraphicFramePr>
            <a:graphicFrameLocks noGrp="1"/>
          </p:cNvGraphicFramePr>
          <p:nvPr/>
        </p:nvGraphicFramePr>
        <p:xfrm>
          <a:off x="1524000" y="2670810"/>
          <a:ext cx="6096000" cy="2948940"/>
        </p:xfrm>
        <a:graphic>
          <a:graphicData uri="http://schemas.openxmlformats.org/drawingml/2006/table">
            <a:tbl>
              <a:tblPr/>
              <a:tblGrid>
                <a:gridCol w="2032000"/>
                <a:gridCol w="2032000"/>
                <a:gridCol w="2032000"/>
              </a:tblGrid>
              <a:tr h="0">
                <a:tc>
                  <a:txBody>
                    <a:bodyPr/>
                    <a:lstStyle/>
                    <a:p>
                      <a:pPr algn="ctr">
                        <a:spcAft>
                          <a:spcPts val="0"/>
                        </a:spcAft>
                      </a:pPr>
                      <a:r>
                        <a:rPr lang="en-US" sz="2400" b="1" dirty="0">
                          <a:latin typeface="Times New Roman"/>
                          <a:ea typeface="Times New Roman"/>
                        </a:rPr>
                        <a:t>Iteration</a:t>
                      </a:r>
                      <a:endParaRPr lang="en-IN" sz="2400" dirty="0">
                        <a:latin typeface="Times New Roman"/>
                        <a:ea typeface="Times New Roman"/>
                      </a:endParaRPr>
                    </a:p>
                  </a:txBody>
                  <a:tcPr marL="47625" marR="47625" marT="47625" marB="47625" anchor="ctr">
                    <a:lnL>
                      <a:noFill/>
                    </a:lnL>
                    <a:lnR>
                      <a:noFill/>
                    </a:lnR>
                    <a:lnT>
                      <a:noFill/>
                    </a:lnT>
                    <a:lnB>
                      <a:noFill/>
                    </a:lnB>
                  </a:tcPr>
                </a:tc>
                <a:tc>
                  <a:txBody>
                    <a:bodyPr/>
                    <a:lstStyle/>
                    <a:p>
                      <a:pPr algn="ctr">
                        <a:spcAft>
                          <a:spcPts val="0"/>
                        </a:spcAft>
                      </a:pPr>
                      <a:r>
                        <a:rPr lang="en-US" sz="2400" b="1">
                          <a:latin typeface="Times New Roman"/>
                          <a:ea typeface="Times New Roman"/>
                        </a:rPr>
                        <a:t>result</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lgn="ctr">
                        <a:spcAft>
                          <a:spcPts val="0"/>
                        </a:spcAft>
                      </a:pPr>
                      <a:r>
                        <a:rPr lang="en-US" sz="2400" b="1">
                          <a:latin typeface="Times New Roman"/>
                          <a:ea typeface="Times New Roman"/>
                        </a:rPr>
                        <a:t>using</a:t>
                      </a:r>
                      <a:endParaRPr lang="en-IN" sz="24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400">
                          <a:latin typeface="Times New Roman"/>
                          <a:ea typeface="Times New Roman"/>
                        </a:rPr>
                        <a:t>1</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E</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endParaRPr lang="en-US" sz="3600">
                        <a:solidFill>
                          <a:srgbClr val="000000"/>
                        </a:solidFill>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400">
                          <a:latin typeface="Times New Roman"/>
                          <a:ea typeface="Times New Roman"/>
                        </a:rPr>
                        <a:t>2</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AE</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E--&gt;A</a:t>
                      </a:r>
                      <a:endParaRPr lang="en-IN" sz="24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400">
                          <a:latin typeface="Times New Roman"/>
                          <a:ea typeface="Times New Roman"/>
                        </a:rPr>
                        <a:t>3</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ABCE</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A--&gt;BC</a:t>
                      </a:r>
                      <a:endParaRPr lang="en-IN" sz="24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400">
                          <a:latin typeface="Times New Roman"/>
                          <a:ea typeface="Times New Roman"/>
                        </a:rPr>
                        <a:t>4</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ABCDE</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B--&gt;D</a:t>
                      </a:r>
                      <a:endParaRPr lang="en-IN" sz="2400">
                        <a:latin typeface="Times New Roman"/>
                        <a:ea typeface="Times New Roman"/>
                      </a:endParaRPr>
                    </a:p>
                  </a:txBody>
                  <a:tcPr marL="47625" marR="47625" marT="47625" marB="47625" anchor="ctr">
                    <a:lnL>
                      <a:noFill/>
                    </a:lnL>
                    <a:lnR>
                      <a:noFill/>
                    </a:lnR>
                    <a:lnT>
                      <a:noFill/>
                    </a:lnT>
                    <a:lnB>
                      <a:noFill/>
                    </a:lnB>
                  </a:tcPr>
                </a:tc>
              </a:tr>
              <a:tr h="0">
                <a:tc>
                  <a:txBody>
                    <a:bodyPr/>
                    <a:lstStyle/>
                    <a:p>
                      <a:pPr>
                        <a:spcAft>
                          <a:spcPts val="0"/>
                        </a:spcAft>
                      </a:pPr>
                      <a:r>
                        <a:rPr lang="en-US" sz="2400" dirty="0">
                          <a:latin typeface="Times New Roman"/>
                          <a:ea typeface="Times New Roman"/>
                        </a:rPr>
                        <a:t>5</a:t>
                      </a:r>
                      <a:endParaRPr lang="en-IN" sz="2400" dirty="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r>
                        <a:rPr lang="en-US" sz="2400">
                          <a:latin typeface="Times New Roman"/>
                          <a:ea typeface="Times New Roman"/>
                        </a:rPr>
                        <a:t>ABCDE</a:t>
                      </a:r>
                      <a:endParaRPr lang="en-IN" sz="2400">
                        <a:latin typeface="Times New Roman"/>
                        <a:ea typeface="Times New Roman"/>
                      </a:endParaRPr>
                    </a:p>
                  </a:txBody>
                  <a:tcPr marL="47625" marR="47625" marT="47625" marB="47625" anchor="ctr">
                    <a:lnL>
                      <a:noFill/>
                    </a:lnL>
                    <a:lnR>
                      <a:noFill/>
                    </a:lnR>
                    <a:lnT>
                      <a:noFill/>
                    </a:lnT>
                    <a:lnB>
                      <a:noFill/>
                    </a:lnB>
                  </a:tcPr>
                </a:tc>
                <a:tc>
                  <a:txBody>
                    <a:bodyPr/>
                    <a:lstStyle/>
                    <a:p>
                      <a:pPr>
                        <a:spcAft>
                          <a:spcPts val="0"/>
                        </a:spcAft>
                      </a:pPr>
                      <a:endParaRPr lang="en-US" sz="2400" dirty="0">
                        <a:latin typeface="Times New Roman"/>
                        <a:ea typeface="Times New Roman"/>
                      </a:endParaRPr>
                    </a:p>
                  </a:txBody>
                  <a:tcPr marL="47625" marR="47625" marT="47625" marB="47625" anchor="ctr">
                    <a:lnL>
                      <a:noFill/>
                    </a:lnL>
                    <a:lnR>
                      <a:noFill/>
                    </a:lnR>
                    <a:lnT>
                      <a:noFill/>
                    </a:lnT>
                    <a:lnB>
                      <a:noFill/>
                    </a:lnB>
                  </a:tcPr>
                </a:tc>
              </a:tr>
            </a:tbl>
          </a:graphicData>
        </a:graphic>
      </p:graphicFrame>
      <p:sp>
        <p:nvSpPr>
          <p:cNvPr id="27649" name="Rectangle 1"/>
          <p:cNvSpPr>
            <a:spLocks noGrp="1" noChangeArrowheads="1"/>
          </p:cNvSpPr>
          <p:nvPr>
            <p:ph idx="1"/>
          </p:nvPr>
        </p:nvSpPr>
        <p:spPr bwMode="auto">
          <a:xfrm>
            <a:off x="304800" y="1524000"/>
            <a:ext cx="2440092" cy="123110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Closure for 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 = ABCDE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IN" b="1" dirty="0" smtClean="0"/>
              <a:t>Solution</a:t>
            </a:r>
            <a:endParaRPr lang="en-IN" b="1"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134</a:t>
            </a:fld>
            <a:endParaRPr lang="en-US"/>
          </a:p>
        </p:txBody>
      </p:sp>
      <p:sp>
        <p:nvSpPr>
          <p:cNvPr id="28673" name="Rectangle 1"/>
          <p:cNvSpPr>
            <a:spLocks noGrp="1" noChangeArrowheads="1"/>
          </p:cNvSpPr>
          <p:nvPr>
            <p:ph idx="1"/>
          </p:nvPr>
        </p:nvSpPr>
        <p:spPr bwMode="auto">
          <a:xfrm>
            <a:off x="381001" y="1122402"/>
            <a:ext cx="8153400" cy="5647700"/>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and E are minimal super keys.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To see whether CD is a minimal super key, check whether its subsets are super keys.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 = C</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 = 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Since C and D are not super keys, CD is a minimal super key.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To see whether BC is a minimal super key, check whether its subsets are super keys.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 = BD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 = C</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Since B and C are not super keys, BC is a minimal super key.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Since </a:t>
            </a: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BC, CD, E are minimal super keys</a:t>
            </a: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they are the candidate keys.</a:t>
            </a:r>
            <a:endParaRPr kumimoji="0" lang="en-US" sz="36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3600" b="1" i="0" u="none" strike="noStrike" cap="none" normalizeH="0" baseline="0" dirty="0" smtClean="0">
                <a:ln>
                  <a:noFill/>
                </a:ln>
                <a:solidFill>
                  <a:schemeClr val="tx1"/>
                </a:solidFill>
                <a:effectLst/>
                <a:latin typeface="Times New Roman" pitchFamily="18" charset="0"/>
                <a:cs typeface="Times New Roman" pitchFamily="18" charset="0"/>
              </a:rPr>
              <a:t>A, BC, CD, E</a:t>
            </a: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US" dirty="0"/>
              <a:t>Object Oriented Model in DBMS</a:t>
            </a:r>
            <a:endParaRPr lang="en-GB" dirty="0"/>
          </a:p>
        </p:txBody>
      </p:sp>
      <p:sp>
        <p:nvSpPr>
          <p:cNvPr id="3" name="Content Placeholder 2"/>
          <p:cNvSpPr>
            <a:spLocks noGrp="1"/>
          </p:cNvSpPr>
          <p:nvPr>
            <p:ph idx="1"/>
          </p:nvPr>
        </p:nvSpPr>
        <p:spPr>
          <a:xfrm>
            <a:off x="381000" y="1676400"/>
            <a:ext cx="8229600" cy="4525963"/>
          </a:xfrm>
        </p:spPr>
        <p:txBody>
          <a:bodyPr/>
          <a:lstStyle/>
          <a:p>
            <a:pPr algn="just"/>
            <a:r>
              <a:rPr lang="en-US" sz="2400" dirty="0"/>
              <a:t>Object DBMSs add database functionality to object programming languages</a:t>
            </a:r>
            <a:r>
              <a:rPr lang="en-US" sz="2400" dirty="0" smtClean="0"/>
              <a:t>.</a:t>
            </a:r>
          </a:p>
          <a:p>
            <a:pPr algn="just"/>
            <a:endParaRPr lang="en-US" sz="2400" dirty="0"/>
          </a:p>
          <a:p>
            <a:pPr algn="just"/>
            <a:r>
              <a:rPr lang="en-US" sz="2400" dirty="0"/>
              <a:t>They bring much more than persistent storage of programming language objects</a:t>
            </a:r>
            <a:r>
              <a:rPr lang="en-US" sz="2400" dirty="0" smtClean="0"/>
              <a:t>.</a:t>
            </a:r>
          </a:p>
          <a:p>
            <a:pPr algn="just"/>
            <a:endParaRPr lang="en-US" sz="2400" dirty="0"/>
          </a:p>
          <a:p>
            <a:pPr algn="just"/>
            <a:r>
              <a:rPr lang="en-US" sz="2400" dirty="0"/>
              <a:t>A major benefit of this approach is the unification of the application and database development into a seamless data model and language environment. As a result, applications require less code, use more natural data modeling, and code bases are easier to maintain.</a:t>
            </a:r>
            <a:endParaRPr lang="en-GB" sz="2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135</a:t>
            </a:fld>
            <a:endParaRPr lang="en-US"/>
          </a:p>
        </p:txBody>
      </p:sp>
    </p:spTree>
    <p:extLst>
      <p:ext uri="{BB962C8B-B14F-4D97-AF65-F5344CB8AC3E}">
        <p14:creationId xmlns="" xmlns:p14="http://schemas.microsoft.com/office/powerpoint/2010/main" val="10889665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GB" dirty="0"/>
              <a:t>Relationship Model in DBMS</a:t>
            </a:r>
          </a:p>
        </p:txBody>
      </p:sp>
      <p:sp>
        <p:nvSpPr>
          <p:cNvPr id="3" name="Content Placeholder 2"/>
          <p:cNvSpPr>
            <a:spLocks noGrp="1"/>
          </p:cNvSpPr>
          <p:nvPr>
            <p:ph idx="1"/>
          </p:nvPr>
        </p:nvSpPr>
        <p:spPr>
          <a:xfrm>
            <a:off x="457200" y="1905000"/>
            <a:ext cx="8229600" cy="4525963"/>
          </a:xfrm>
        </p:spPr>
        <p:txBody>
          <a:bodyPr/>
          <a:lstStyle/>
          <a:p>
            <a:r>
              <a:rPr lang="en-US" sz="2000" dirty="0"/>
              <a:t>A branch of set theory that deals with logical relationships between sets. The Relational Model underlies OOA/D Class Models</a:t>
            </a:r>
            <a:r>
              <a:rPr lang="en-US" sz="2000" dirty="0" smtClean="0"/>
              <a:t>.</a:t>
            </a:r>
          </a:p>
          <a:p>
            <a:endParaRPr lang="en-US" sz="2000" dirty="0"/>
          </a:p>
          <a:p>
            <a:r>
              <a:rPr lang="en-US" sz="2000" dirty="0"/>
              <a:t>This is a more general model than the Relational Data Model</a:t>
            </a:r>
            <a:r>
              <a:rPr lang="en-US" sz="2000" dirty="0" smtClean="0"/>
              <a:t>.</a:t>
            </a:r>
          </a:p>
          <a:p>
            <a:endParaRPr lang="en-US" sz="2000" dirty="0"/>
          </a:p>
          <a:p>
            <a:r>
              <a:rPr lang="en-US" sz="2000" dirty="0"/>
              <a:t>In an OOA/D context explicate identity and referential attributes are not required</a:t>
            </a:r>
            <a:r>
              <a:rPr lang="en-US" sz="2000" dirty="0" smtClean="0"/>
              <a:t>.</a:t>
            </a:r>
          </a:p>
          <a:p>
            <a:endParaRPr lang="en-US" sz="2000" dirty="0"/>
          </a:p>
          <a:p>
            <a:r>
              <a:rPr lang="en-US" sz="2000" dirty="0"/>
              <a:t>In an OOA/D context relationships are much more abstract than in the Relational Data Model</a:t>
            </a:r>
            <a:r>
              <a:rPr lang="en-US" sz="2000" dirty="0" smtClean="0"/>
              <a:t>.</a:t>
            </a:r>
          </a:p>
          <a:p>
            <a:endParaRPr lang="en-US" sz="2000" dirty="0"/>
          </a:p>
          <a:p>
            <a:r>
              <a:rPr lang="en-US" sz="2000" dirty="0"/>
              <a:t>In addition, the logical properties include behaviors as well as data.</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136</a:t>
            </a:fld>
            <a:endParaRPr lang="en-US"/>
          </a:p>
        </p:txBody>
      </p:sp>
    </p:spTree>
    <p:extLst>
      <p:ext uri="{BB962C8B-B14F-4D97-AF65-F5344CB8AC3E}">
        <p14:creationId xmlns="" xmlns:p14="http://schemas.microsoft.com/office/powerpoint/2010/main" val="67016336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lstStyle/>
          <a:p>
            <a:r>
              <a:rPr lang="en-US" dirty="0" smtClean="0"/>
              <a:t>Relational Model</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137</a:t>
            </a:fld>
            <a:endParaRPr lang="en-US"/>
          </a:p>
        </p:txBody>
      </p:sp>
      <p:sp>
        <p:nvSpPr>
          <p:cNvPr id="5" name="Content Placeholder 4"/>
          <p:cNvSpPr>
            <a:spLocks noGrp="1" noChangeArrowheads="1"/>
          </p:cNvSpPr>
          <p:nvPr>
            <p:ph idx="1"/>
          </p:nvPr>
        </p:nvSpPr>
        <p:spPr bwMode="auto">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marL="0" indent="0">
              <a:buNone/>
            </a:pPr>
            <a:r>
              <a:rPr lang="en-US" dirty="0" smtClean="0"/>
              <a:t>Example of tabular data in the relational model</a:t>
            </a:r>
          </a:p>
        </p:txBody>
      </p:sp>
      <p:pic>
        <p:nvPicPr>
          <p:cNvPr id="6" name="Picture 5" descr="1"/>
          <p:cNvPicPr>
            <a:picLocks noChangeAspect="1" noChangeArrowheads="1"/>
          </p:cNvPicPr>
          <p:nvPr/>
        </p:nvPicPr>
        <p:blipFill>
          <a:blip r:embed="rId2" cstate="print">
            <a:extLst>
              <a:ext uri="{28A0092B-C50C-407E-A947-70E740481C1C}">
                <a14:useLocalDpi xmlns="" xmlns:a14="http://schemas.microsoft.com/office/drawing/2010/main" val="0"/>
              </a:ext>
            </a:extLst>
          </a:blip>
          <a:srcRect b="43330"/>
          <a:stretch>
            <a:fillRect/>
          </a:stretch>
        </p:blipFill>
        <p:spPr bwMode="auto">
          <a:xfrm>
            <a:off x="2057400" y="2743200"/>
            <a:ext cx="5526087" cy="3744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9495767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GB" dirty="0"/>
              <a:t>A Sample Relational Database</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138</a:t>
            </a:fld>
            <a:endParaRPr lang="en-US"/>
          </a:p>
        </p:txBody>
      </p:sp>
      <p:pic>
        <p:nvPicPr>
          <p:cNvPr id="5" name="Content Placeholder 4" descr="1"/>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09800" y="1371600"/>
            <a:ext cx="4876799" cy="513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6078467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lstStyle/>
          <a:p>
            <a:r>
              <a:rPr lang="en-GB" dirty="0"/>
              <a:t>Network Model in DBMS</a:t>
            </a:r>
          </a:p>
        </p:txBody>
      </p:sp>
      <p:sp>
        <p:nvSpPr>
          <p:cNvPr id="3" name="Content Placeholder 2"/>
          <p:cNvSpPr>
            <a:spLocks noGrp="1"/>
          </p:cNvSpPr>
          <p:nvPr>
            <p:ph idx="1"/>
          </p:nvPr>
        </p:nvSpPr>
        <p:spPr>
          <a:xfrm>
            <a:off x="381000" y="1676400"/>
            <a:ext cx="8229600" cy="4525963"/>
          </a:xfrm>
        </p:spPr>
        <p:txBody>
          <a:bodyPr>
            <a:normAutofit lnSpcReduction="10000"/>
          </a:bodyPr>
          <a:lstStyle/>
          <a:p>
            <a:pPr algn="just"/>
            <a:r>
              <a:rPr lang="en-US" sz="2000" dirty="0"/>
              <a:t>The popularity of the network data model coincided with the popularity of the hierarchical data model</a:t>
            </a:r>
            <a:r>
              <a:rPr lang="en-US" sz="2000" dirty="0" smtClean="0"/>
              <a:t>.</a:t>
            </a:r>
          </a:p>
          <a:p>
            <a:pPr algn="just"/>
            <a:endParaRPr lang="en-US" sz="2000" dirty="0"/>
          </a:p>
          <a:p>
            <a:pPr algn="just"/>
            <a:r>
              <a:rPr lang="en-US" sz="2000" dirty="0"/>
              <a:t>Some data were more naturally modeled with more than one parent per child</a:t>
            </a:r>
            <a:r>
              <a:rPr lang="en-US" sz="2000" dirty="0" smtClean="0"/>
              <a:t>.</a:t>
            </a:r>
          </a:p>
          <a:p>
            <a:pPr algn="just"/>
            <a:endParaRPr lang="en-US" sz="2000" dirty="0"/>
          </a:p>
          <a:p>
            <a:pPr algn="just"/>
            <a:r>
              <a:rPr lang="en-US" sz="2000" dirty="0"/>
              <a:t>So, the network model permitted the modeling of many-to-many relationships in data</a:t>
            </a:r>
            <a:r>
              <a:rPr lang="en-US" sz="2000" dirty="0" smtClean="0"/>
              <a:t>.</a:t>
            </a:r>
          </a:p>
          <a:p>
            <a:pPr algn="just"/>
            <a:endParaRPr lang="en-US" sz="2000" dirty="0"/>
          </a:p>
          <a:p>
            <a:pPr algn="just"/>
            <a:r>
              <a:rPr lang="en-US" sz="2000" dirty="0"/>
              <a:t>The basic data modeling construct in the network model is the set construct</a:t>
            </a:r>
            <a:r>
              <a:rPr lang="en-US" sz="2000" dirty="0" smtClean="0"/>
              <a:t>.</a:t>
            </a:r>
          </a:p>
          <a:p>
            <a:pPr algn="just"/>
            <a:endParaRPr lang="en-US" sz="2000" dirty="0"/>
          </a:p>
          <a:p>
            <a:pPr algn="just"/>
            <a:r>
              <a:rPr lang="en-US" sz="2000" dirty="0"/>
              <a:t>A set consists of an owner record type, a set name, and a member record type.</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139</a:t>
            </a:fld>
            <a:endParaRPr lang="en-US"/>
          </a:p>
        </p:txBody>
      </p:sp>
    </p:spTree>
    <p:extLst>
      <p:ext uri="{BB962C8B-B14F-4D97-AF65-F5344CB8AC3E}">
        <p14:creationId xmlns="" xmlns:p14="http://schemas.microsoft.com/office/powerpoint/2010/main" val="338685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1143000"/>
          </a:xfrm>
        </p:spPr>
        <p:txBody>
          <a:bodyPr/>
          <a:lstStyle/>
          <a:p>
            <a:r>
              <a:rPr lang="en-US" dirty="0" smtClean="0"/>
              <a:t>more</a:t>
            </a:r>
            <a:endParaRPr lang="en-GB" dirty="0"/>
          </a:p>
        </p:txBody>
      </p:sp>
      <p:sp>
        <p:nvSpPr>
          <p:cNvPr id="3" name="Content Placeholder 2"/>
          <p:cNvSpPr>
            <a:spLocks noGrp="1"/>
          </p:cNvSpPr>
          <p:nvPr>
            <p:ph idx="1"/>
          </p:nvPr>
        </p:nvSpPr>
        <p:spPr>
          <a:xfrm>
            <a:off x="457200" y="1752600"/>
            <a:ext cx="8229600" cy="4525963"/>
          </a:xfrm>
        </p:spPr>
        <p:txBody>
          <a:bodyPr/>
          <a:lstStyle/>
          <a:p>
            <a:r>
              <a:rPr lang="en-US" sz="2000" dirty="0"/>
              <a:t>Some examples: </a:t>
            </a:r>
            <a:br>
              <a:rPr lang="en-US" sz="2000" dirty="0"/>
            </a:br>
            <a:r>
              <a:rPr lang="en-US" sz="2000" dirty="0"/>
              <a:t/>
            </a:r>
            <a:br>
              <a:rPr lang="en-US" sz="2000" dirty="0"/>
            </a:br>
            <a:r>
              <a:rPr lang="en-US" sz="2000" dirty="0"/>
              <a:t>SELECT - Retrieve data from the a database</a:t>
            </a:r>
          </a:p>
          <a:p>
            <a:r>
              <a:rPr lang="en-US" sz="2000" dirty="0"/>
              <a:t>INSERT - Insert data into a table</a:t>
            </a:r>
          </a:p>
          <a:p>
            <a:r>
              <a:rPr lang="en-US" sz="2000" dirty="0"/>
              <a:t>UPDATE - Updates existing data within a table</a:t>
            </a:r>
          </a:p>
          <a:p>
            <a:r>
              <a:rPr lang="en-US" sz="2000" dirty="0"/>
              <a:t>DELETE - deletes all records from a table, the space for the records remain</a:t>
            </a:r>
          </a:p>
          <a:p>
            <a:r>
              <a:rPr lang="en-US" sz="2000" dirty="0"/>
              <a:t>MERGE - UPSERT operation (insert or update)</a:t>
            </a:r>
          </a:p>
          <a:p>
            <a:r>
              <a:rPr lang="en-US" sz="2000" dirty="0"/>
              <a:t>CALL - Call a PL/SQL or Java subprogram</a:t>
            </a:r>
          </a:p>
          <a:p>
            <a:r>
              <a:rPr lang="en-US" sz="2000" dirty="0"/>
              <a:t>EXPLAIN PLAN - explain access path to data</a:t>
            </a:r>
          </a:p>
          <a:p>
            <a:r>
              <a:rPr lang="en-US" sz="2000" dirty="0"/>
              <a:t>LOCK TABLE - control concurrency</a:t>
            </a:r>
          </a:p>
          <a:p>
            <a:endParaRPr lang="en-US" sz="2000" dirty="0"/>
          </a:p>
          <a:p>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14</a:t>
            </a:fld>
            <a:endParaRPr lang="en-US"/>
          </a:p>
        </p:txBody>
      </p:sp>
    </p:spTree>
    <p:extLst>
      <p:ext uri="{BB962C8B-B14F-4D97-AF65-F5344CB8AC3E}">
        <p14:creationId xmlns="" xmlns:p14="http://schemas.microsoft.com/office/powerpoint/2010/main" val="137230211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GB" dirty="0"/>
              <a:t>DBMS Hierarchical Model</a:t>
            </a:r>
          </a:p>
        </p:txBody>
      </p:sp>
      <p:sp>
        <p:nvSpPr>
          <p:cNvPr id="3" name="Content Placeholder 2"/>
          <p:cNvSpPr>
            <a:spLocks noGrp="1"/>
          </p:cNvSpPr>
          <p:nvPr>
            <p:ph idx="1"/>
          </p:nvPr>
        </p:nvSpPr>
        <p:spPr/>
        <p:txBody>
          <a:bodyPr/>
          <a:lstStyle/>
          <a:p>
            <a:r>
              <a:rPr lang="en-US" sz="2000" dirty="0"/>
              <a:t>The hierarchical data model organizes data in a tree structure</a:t>
            </a:r>
            <a:r>
              <a:rPr lang="en-US" sz="2000" dirty="0" smtClean="0"/>
              <a:t>.</a:t>
            </a:r>
          </a:p>
          <a:p>
            <a:endParaRPr lang="en-US" sz="2000" dirty="0"/>
          </a:p>
          <a:p>
            <a:r>
              <a:rPr lang="en-US" sz="2000" dirty="0"/>
              <a:t>There is a hierarchy of parent and child data segments</a:t>
            </a:r>
            <a:r>
              <a:rPr lang="en-US" sz="2000" dirty="0" smtClean="0"/>
              <a:t>.</a:t>
            </a:r>
          </a:p>
          <a:p>
            <a:endParaRPr lang="en-US" sz="2000" dirty="0"/>
          </a:p>
          <a:p>
            <a:r>
              <a:rPr lang="en-US" sz="2000" dirty="0"/>
              <a:t>This structure implies that a record can have repeating information, generally in the child data segments</a:t>
            </a:r>
            <a:r>
              <a:rPr lang="en-US" sz="2000" dirty="0" smtClean="0"/>
              <a:t>.</a:t>
            </a:r>
          </a:p>
          <a:p>
            <a:endParaRPr lang="en-US" sz="2000" dirty="0"/>
          </a:p>
          <a:p>
            <a:r>
              <a:rPr lang="en-US" sz="2000" dirty="0"/>
              <a:t>Data in a series of records, which have a set of field values attached to it</a:t>
            </a:r>
            <a:r>
              <a:rPr lang="en-US" sz="2000" dirty="0" smtClean="0"/>
              <a:t>.</a:t>
            </a:r>
          </a:p>
          <a:p>
            <a:endParaRPr lang="en-US" sz="2000" dirty="0"/>
          </a:p>
          <a:p>
            <a:r>
              <a:rPr lang="en-US" sz="2000" dirty="0"/>
              <a:t>It </a:t>
            </a:r>
            <a:r>
              <a:rPr lang="en-US" sz="2000" dirty="0" smtClean="0"/>
              <a:t>collects </a:t>
            </a:r>
            <a:r>
              <a:rPr lang="en-US" sz="2000" dirty="0"/>
              <a:t>all the instances of a specific record together as a record type.</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140</a:t>
            </a:fld>
            <a:endParaRPr lang="en-US"/>
          </a:p>
        </p:txBody>
      </p:sp>
    </p:spTree>
    <p:extLst>
      <p:ext uri="{BB962C8B-B14F-4D97-AF65-F5344CB8AC3E}">
        <p14:creationId xmlns="" xmlns:p14="http://schemas.microsoft.com/office/powerpoint/2010/main" val="196587993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066800"/>
            <a:ext cx="2133600" cy="1143000"/>
          </a:xfrm>
        </p:spPr>
        <p:txBody>
          <a:bodyPr>
            <a:normAutofit fontScale="90000"/>
          </a:bodyPr>
          <a:lstStyle/>
          <a:p>
            <a:r>
              <a:rPr lang="en-US" sz="2800" dirty="0" smtClean="0"/>
              <a:t>Overall System Architecture</a:t>
            </a:r>
            <a:endParaRPr lang="en-GB" sz="2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141</a:t>
            </a:fld>
            <a:endParaRPr lang="en-US"/>
          </a:p>
        </p:txBody>
      </p:sp>
      <p:pic>
        <p:nvPicPr>
          <p:cNvPr id="8"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l="24742" t="917" r="25085" b="3207"/>
          <a:stretch>
            <a:fillRect/>
          </a:stretch>
        </p:blipFill>
        <p:spPr bwMode="auto">
          <a:xfrm>
            <a:off x="2743200" y="762000"/>
            <a:ext cx="5715000" cy="5796818"/>
          </a:xfrm>
          <a:prstGeom prst="rect">
            <a:avLst/>
          </a:prstGeom>
          <a:noFill/>
          <a:ln w="76200" cmpd="tri">
            <a:solidFill>
              <a:srgbClr val="CC3300"/>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5279525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142</a:t>
            </a:fld>
            <a:endParaRPr lang="en-US"/>
          </a:p>
        </p:txBody>
      </p:sp>
      <p:pic>
        <p:nvPicPr>
          <p:cNvPr id="409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971800" y="762000"/>
            <a:ext cx="5003537" cy="579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1496367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lstStyle/>
          <a:p>
            <a:r>
              <a:rPr lang="en-US" dirty="0" smtClean="0"/>
              <a:t>More</a:t>
            </a:r>
            <a:endParaRPr lang="en-GB" dirty="0"/>
          </a:p>
        </p:txBody>
      </p:sp>
      <p:sp>
        <p:nvSpPr>
          <p:cNvPr id="3" name="Content Placeholder 2"/>
          <p:cNvSpPr>
            <a:spLocks noGrp="1"/>
          </p:cNvSpPr>
          <p:nvPr>
            <p:ph idx="1"/>
          </p:nvPr>
        </p:nvSpPr>
        <p:spPr>
          <a:xfrm>
            <a:off x="533400" y="1981200"/>
            <a:ext cx="8229600" cy="4525963"/>
          </a:xfrm>
        </p:spPr>
        <p:txBody>
          <a:bodyPr/>
          <a:lstStyle/>
          <a:p>
            <a:pPr marL="0" indent="0">
              <a:buNone/>
            </a:pPr>
            <a:r>
              <a:rPr lang="en-US" sz="2000" dirty="0"/>
              <a:t>The following components of a DBMS are of interest to us</a:t>
            </a:r>
            <a:r>
              <a:rPr lang="en-US" sz="2000" dirty="0" smtClean="0"/>
              <a:t>:</a:t>
            </a:r>
          </a:p>
          <a:p>
            <a:pPr marL="0" indent="0">
              <a:buNone/>
            </a:pPr>
            <a:endParaRPr lang="en-US" sz="2000" dirty="0"/>
          </a:p>
          <a:p>
            <a:r>
              <a:rPr lang="en-US" sz="2000" dirty="0"/>
              <a:t>transaction manager</a:t>
            </a:r>
          </a:p>
          <a:p>
            <a:r>
              <a:rPr lang="en-US" sz="2000" dirty="0"/>
              <a:t>buffer manager</a:t>
            </a:r>
          </a:p>
          <a:p>
            <a:r>
              <a:rPr lang="en-US" sz="2000" dirty="0"/>
              <a:t>file manager</a:t>
            </a:r>
          </a:p>
          <a:p>
            <a:r>
              <a:rPr lang="en-US" sz="2000" dirty="0"/>
              <a:t>authorization and integrity manager</a:t>
            </a:r>
          </a:p>
          <a:p>
            <a:r>
              <a:rPr lang="en-US" sz="2000" dirty="0"/>
              <a:t>query optimizer</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143</a:t>
            </a:fld>
            <a:endParaRPr lang="en-US"/>
          </a:p>
        </p:txBody>
      </p:sp>
    </p:spTree>
    <p:extLst>
      <p:ext uri="{BB962C8B-B14F-4D97-AF65-F5344CB8AC3E}">
        <p14:creationId xmlns="" xmlns:p14="http://schemas.microsoft.com/office/powerpoint/2010/main" val="286397423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normAutofit fontScale="90000"/>
          </a:bodyPr>
          <a:lstStyle/>
          <a:p>
            <a:r>
              <a:rPr lang="en-GB" dirty="0"/>
              <a:t>Transaction Management</a:t>
            </a:r>
            <a:br>
              <a:rPr lang="en-GB" dirty="0"/>
            </a:b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144</a:t>
            </a:fld>
            <a:endParaRPr lang="en-US"/>
          </a:p>
        </p:txBody>
      </p:sp>
      <p:sp>
        <p:nvSpPr>
          <p:cNvPr id="5" name="Content Placeholder 4"/>
          <p:cNvSpPr>
            <a:spLocks noGrp="1"/>
          </p:cNvSpPr>
          <p:nvPr>
            <p:ph idx="1"/>
          </p:nvPr>
        </p:nvSpPr>
        <p:spPr/>
        <p:txBody>
          <a:bodyPr>
            <a:normAutofit lnSpcReduction="10000"/>
          </a:bodyPr>
          <a:lstStyle/>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A </a:t>
            </a:r>
            <a:r>
              <a:rPr kumimoji="1" lang="en-US" altLang="en-US" sz="1800" i="1" u="sng" dirty="0">
                <a:solidFill>
                  <a:srgbClr val="000000"/>
                </a:solidFill>
                <a:latin typeface="Helvetica"/>
              </a:rPr>
              <a:t>transaction</a:t>
            </a:r>
            <a:r>
              <a:rPr kumimoji="1" lang="en-US" altLang="en-US" sz="1800" dirty="0">
                <a:solidFill>
                  <a:srgbClr val="000000"/>
                </a:solidFill>
                <a:latin typeface="Helvetica"/>
              </a:rPr>
              <a:t> is a collection of operations that performs a single logical function in a database application</a:t>
            </a:r>
          </a:p>
          <a:p>
            <a:pPr lvl="0">
              <a:lnSpc>
                <a:spcPct val="50000"/>
              </a:lnSpc>
              <a:spcBef>
                <a:spcPct val="35000"/>
              </a:spcBef>
              <a:buClr>
                <a:srgbClr val="003366"/>
              </a:buClr>
              <a:buSzPct val="90000"/>
              <a:buNone/>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The </a:t>
            </a:r>
            <a:r>
              <a:rPr kumimoji="1" lang="en-US" altLang="en-US" sz="1800" i="1" u="sng" dirty="0">
                <a:solidFill>
                  <a:srgbClr val="000000"/>
                </a:solidFill>
                <a:latin typeface="Helvetica"/>
              </a:rPr>
              <a:t>transaction manager</a:t>
            </a:r>
            <a:r>
              <a:rPr kumimoji="1" lang="en-US" altLang="en-US" sz="1800" dirty="0">
                <a:solidFill>
                  <a:srgbClr val="000000"/>
                </a:solidFill>
                <a:latin typeface="Helvetica"/>
              </a:rPr>
              <a:t> performs two primary functions: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backup and recovery</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concurrency control</a:t>
            </a:r>
          </a:p>
          <a:p>
            <a:pPr lvl="0">
              <a:spcBef>
                <a:spcPct val="35000"/>
              </a:spcBef>
              <a:buClr>
                <a:srgbClr val="003366"/>
              </a:buClr>
              <a:buSzPct val="90000"/>
              <a:buFont typeface="Monotype Sorts" charset="2"/>
              <a:buChar char="n"/>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i="1" u="sng" dirty="0">
                <a:solidFill>
                  <a:srgbClr val="000000"/>
                </a:solidFill>
                <a:latin typeface="Helvetica"/>
              </a:rPr>
              <a:t>Backup and recovery</a:t>
            </a:r>
            <a:r>
              <a:rPr kumimoji="1" lang="en-US" altLang="en-US" sz="1800" i="1" dirty="0">
                <a:solidFill>
                  <a:srgbClr val="000000"/>
                </a:solidFill>
                <a:latin typeface="Helvetica"/>
              </a:rPr>
              <a:t> </a:t>
            </a:r>
            <a:r>
              <a:rPr kumimoji="1" lang="en-US" altLang="en-US" sz="1800" dirty="0">
                <a:solidFill>
                  <a:srgbClr val="000000"/>
                </a:solidFill>
                <a:latin typeface="Helvetica"/>
              </a:rPr>
              <a:t>ensures that the database remains in a consistent (correct) state despite failures: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system, power, network failures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operating system crashes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transaction failures.</a:t>
            </a:r>
          </a:p>
          <a:p>
            <a:pPr lvl="0">
              <a:lnSpc>
                <a:spcPct val="50000"/>
              </a:lnSpc>
              <a:spcBef>
                <a:spcPct val="35000"/>
              </a:spcBef>
              <a:buClr>
                <a:srgbClr val="003366"/>
              </a:buClr>
              <a:buSzPct val="90000"/>
              <a:buNone/>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i="1" u="sng" dirty="0">
                <a:solidFill>
                  <a:srgbClr val="000000"/>
                </a:solidFill>
                <a:latin typeface="Helvetica"/>
              </a:rPr>
              <a:t>Concurrency-control</a:t>
            </a:r>
            <a:r>
              <a:rPr kumimoji="1" lang="en-US" altLang="en-US" sz="1800" i="1" dirty="0">
                <a:solidFill>
                  <a:srgbClr val="000000"/>
                </a:solidFill>
                <a:latin typeface="Helvetica"/>
              </a:rPr>
              <a:t> </a:t>
            </a:r>
            <a:r>
              <a:rPr kumimoji="1" lang="en-US" altLang="en-US" sz="1800" dirty="0">
                <a:solidFill>
                  <a:srgbClr val="000000"/>
                </a:solidFill>
                <a:latin typeface="Helvetica"/>
              </a:rPr>
              <a:t>involves managing the interactions among concurrent transactions.</a:t>
            </a:r>
          </a:p>
          <a:p>
            <a:endParaRPr lang="en-GB" sz="3600" dirty="0"/>
          </a:p>
        </p:txBody>
      </p:sp>
    </p:spTree>
    <p:extLst>
      <p:ext uri="{BB962C8B-B14F-4D97-AF65-F5344CB8AC3E}">
        <p14:creationId xmlns="" xmlns:p14="http://schemas.microsoft.com/office/powerpoint/2010/main" val="402647628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143000"/>
          </a:xfrm>
        </p:spPr>
        <p:txBody>
          <a:bodyPr>
            <a:normAutofit fontScale="90000"/>
          </a:bodyPr>
          <a:lstStyle/>
          <a:p>
            <a:r>
              <a:rPr lang="en-GB" dirty="0"/>
              <a:t>Storage Management</a:t>
            </a:r>
            <a:br>
              <a:rPr lang="en-GB" dirty="0"/>
            </a:br>
            <a:endParaRPr lang="en-GB" dirty="0"/>
          </a:p>
        </p:txBody>
      </p:sp>
      <p:sp>
        <p:nvSpPr>
          <p:cNvPr id="3" name="Content Placeholder 2"/>
          <p:cNvSpPr>
            <a:spLocks noGrp="1"/>
          </p:cNvSpPr>
          <p:nvPr>
            <p:ph idx="1"/>
          </p:nvPr>
        </p:nvSpPr>
        <p:spPr>
          <a:xfrm>
            <a:off x="457200" y="1905000"/>
            <a:ext cx="8229600" cy="4525963"/>
          </a:xfrm>
        </p:spPr>
        <p:txBody>
          <a:bodyPr/>
          <a:lstStyle/>
          <a:p>
            <a:pPr marL="0" indent="0">
              <a:buNone/>
            </a:pPr>
            <a:r>
              <a:rPr lang="en-US" sz="2000" dirty="0"/>
              <a:t>A storage manager is a program module that provides </a:t>
            </a:r>
            <a:r>
              <a:rPr lang="en-US" sz="2000" dirty="0" smtClean="0"/>
              <a:t>the interface </a:t>
            </a:r>
            <a:r>
              <a:rPr lang="en-US" sz="2000" dirty="0"/>
              <a:t>between the low-level data stored in the database </a:t>
            </a:r>
            <a:r>
              <a:rPr lang="en-US" sz="2000" dirty="0" smtClean="0"/>
              <a:t>and the </a:t>
            </a:r>
            <a:r>
              <a:rPr lang="en-US" sz="2000" dirty="0"/>
              <a:t>application programs and queries submitted to the system</a:t>
            </a:r>
            <a:r>
              <a:rPr lang="en-US" sz="2000" dirty="0" smtClean="0"/>
              <a:t>.</a:t>
            </a:r>
          </a:p>
          <a:p>
            <a:pPr marL="0" indent="0">
              <a:buNone/>
            </a:pPr>
            <a:endParaRPr lang="en-US" sz="2000" dirty="0"/>
          </a:p>
          <a:p>
            <a:pPr marL="0" indent="0">
              <a:buNone/>
            </a:pPr>
            <a:r>
              <a:rPr lang="en-US" sz="2000" dirty="0" smtClean="0"/>
              <a:t>The </a:t>
            </a:r>
            <a:r>
              <a:rPr lang="en-US" sz="2000" dirty="0"/>
              <a:t>storage manager is responsible for the following tasks</a:t>
            </a:r>
            <a:r>
              <a:rPr lang="en-US" sz="2000" dirty="0" smtClean="0"/>
              <a:t>:</a:t>
            </a:r>
          </a:p>
          <a:p>
            <a:pPr marL="0" indent="463550">
              <a:buNone/>
            </a:pPr>
            <a:r>
              <a:rPr lang="en-US" sz="2000" dirty="0" smtClean="0"/>
              <a:t>– </a:t>
            </a:r>
            <a:r>
              <a:rPr lang="en-US" sz="2000" dirty="0"/>
              <a:t>interaction with the ﬁle </a:t>
            </a:r>
            <a:r>
              <a:rPr lang="en-US" sz="2000" dirty="0" smtClean="0"/>
              <a:t>manager</a:t>
            </a:r>
          </a:p>
          <a:p>
            <a:pPr marL="1030288" lvl="0" indent="-231775">
              <a:spcBef>
                <a:spcPct val="35000"/>
              </a:spcBef>
              <a:buClr>
                <a:srgbClr val="003366"/>
              </a:buClr>
              <a:buSzPct val="90000"/>
              <a:buFont typeface="Monotype Sorts" charset="2"/>
              <a:buChar char="n"/>
            </a:pPr>
            <a:r>
              <a:rPr kumimoji="1" lang="en-US" altLang="en-US" sz="1600" dirty="0" smtClean="0">
                <a:solidFill>
                  <a:srgbClr val="000000"/>
                </a:solidFill>
                <a:latin typeface="Helvetica"/>
              </a:rPr>
              <a:t>The </a:t>
            </a:r>
            <a:r>
              <a:rPr kumimoji="1" lang="en-US" altLang="en-US" sz="1600" i="1" u="sng" dirty="0">
                <a:solidFill>
                  <a:srgbClr val="000000"/>
                </a:solidFill>
                <a:latin typeface="Helvetica"/>
              </a:rPr>
              <a:t>file manager</a:t>
            </a:r>
            <a:r>
              <a:rPr kumimoji="1" lang="en-US" altLang="en-US" sz="1600" dirty="0">
                <a:solidFill>
                  <a:srgbClr val="000000"/>
                </a:solidFill>
                <a:latin typeface="Helvetica"/>
              </a:rPr>
              <a:t> is responsible for managing the files that store data.</a:t>
            </a:r>
          </a:p>
          <a:p>
            <a:pPr marL="1030288" lvl="1" indent="-231775">
              <a:spcBef>
                <a:spcPct val="35000"/>
              </a:spcBef>
              <a:buClr>
                <a:srgbClr val="000099"/>
              </a:buClr>
              <a:buSzPct val="105000"/>
              <a:buFont typeface="Wingdings" pitchFamily="2" charset="2"/>
              <a:buChar char="Ø"/>
            </a:pPr>
            <a:r>
              <a:rPr kumimoji="1" lang="en-US" altLang="en-US" sz="1200" dirty="0">
                <a:solidFill>
                  <a:srgbClr val="000000"/>
                </a:solidFill>
                <a:latin typeface="Helvetica"/>
              </a:rPr>
              <a:t>formatting the data files</a:t>
            </a:r>
          </a:p>
          <a:p>
            <a:pPr marL="1030288" lvl="1" indent="-231775">
              <a:spcBef>
                <a:spcPct val="35000"/>
              </a:spcBef>
              <a:buClr>
                <a:srgbClr val="000099"/>
              </a:buClr>
              <a:buSzPct val="105000"/>
              <a:buFont typeface="Wingdings" pitchFamily="2" charset="2"/>
              <a:buChar char="Ø"/>
            </a:pPr>
            <a:r>
              <a:rPr kumimoji="1" lang="en-US" altLang="en-US" sz="1200" dirty="0">
                <a:solidFill>
                  <a:srgbClr val="000000"/>
                </a:solidFill>
                <a:latin typeface="Helvetica"/>
              </a:rPr>
              <a:t>managing free and used space in the data files </a:t>
            </a:r>
          </a:p>
          <a:p>
            <a:pPr marL="1030288" lvl="1" indent="-231775">
              <a:spcBef>
                <a:spcPct val="35000"/>
              </a:spcBef>
              <a:buClr>
                <a:srgbClr val="000099"/>
              </a:buClr>
              <a:buSzPct val="105000"/>
              <a:buFont typeface="Wingdings" pitchFamily="2" charset="2"/>
              <a:buChar char="Ø"/>
            </a:pPr>
            <a:r>
              <a:rPr kumimoji="1" lang="en-US" altLang="en-US" sz="1200" dirty="0">
                <a:solidFill>
                  <a:srgbClr val="000000"/>
                </a:solidFill>
                <a:latin typeface="Helvetica"/>
              </a:rPr>
              <a:t>defragmenting the data files</a:t>
            </a:r>
          </a:p>
          <a:p>
            <a:pPr marL="1030288" lvl="1" indent="-231775">
              <a:spcBef>
                <a:spcPct val="35000"/>
              </a:spcBef>
              <a:buClr>
                <a:srgbClr val="000099"/>
              </a:buClr>
              <a:buSzPct val="105000"/>
              <a:buFont typeface="Wingdings" pitchFamily="2" charset="2"/>
              <a:buChar char="Ø"/>
            </a:pPr>
            <a:r>
              <a:rPr kumimoji="1" lang="en-US" altLang="en-US" sz="1200" dirty="0">
                <a:solidFill>
                  <a:srgbClr val="000000"/>
                </a:solidFill>
                <a:latin typeface="Helvetica"/>
              </a:rPr>
              <a:t>inserting and deleting specific data from the files</a:t>
            </a:r>
          </a:p>
          <a:p>
            <a:pPr marL="0" indent="463550">
              <a:buNone/>
            </a:pPr>
            <a:endParaRPr lang="en-US" sz="2000" dirty="0"/>
          </a:p>
          <a:p>
            <a:pPr marL="0" indent="463550">
              <a:buNone/>
            </a:pPr>
            <a:r>
              <a:rPr lang="en-US" sz="2000" dirty="0"/>
              <a:t>– efﬁcient storing, retrieving, and updating of data</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145</a:t>
            </a:fld>
            <a:endParaRPr lang="en-US"/>
          </a:p>
        </p:txBody>
      </p:sp>
    </p:spTree>
    <p:extLst>
      <p:ext uri="{BB962C8B-B14F-4D97-AF65-F5344CB8AC3E}">
        <p14:creationId xmlns="" xmlns:p14="http://schemas.microsoft.com/office/powerpoint/2010/main" val="66765393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dirty="0" smtClean="0"/>
              <a:t>Authorization and Integrity management </a:t>
            </a:r>
            <a:endParaRPr lang="en-GB" dirty="0"/>
          </a:p>
        </p:txBody>
      </p:sp>
      <p:sp>
        <p:nvSpPr>
          <p:cNvPr id="3" name="Content Placeholder 2"/>
          <p:cNvSpPr>
            <a:spLocks noGrp="1"/>
          </p:cNvSpPr>
          <p:nvPr>
            <p:ph idx="1"/>
          </p:nvPr>
        </p:nvSpPr>
        <p:spPr>
          <a:xfrm>
            <a:off x="533400" y="2322378"/>
            <a:ext cx="8229600" cy="4525963"/>
          </a:xfrm>
        </p:spPr>
        <p:txBody>
          <a:bodyPr/>
          <a:lstStyle/>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The </a:t>
            </a:r>
            <a:r>
              <a:rPr kumimoji="1" lang="en-US" altLang="en-US" sz="1800" i="1" u="sng" dirty="0">
                <a:solidFill>
                  <a:srgbClr val="000000"/>
                </a:solidFill>
                <a:latin typeface="Helvetica"/>
              </a:rPr>
              <a:t>authorization &amp; integrity manager</a:t>
            </a:r>
            <a:r>
              <a:rPr kumimoji="1" lang="en-US" altLang="en-US" sz="1800" dirty="0">
                <a:solidFill>
                  <a:srgbClr val="000000"/>
                </a:solidFill>
                <a:latin typeface="Helvetica"/>
              </a:rPr>
              <a:t> performs two primary functions: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data security</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data integrity</a:t>
            </a:r>
          </a:p>
          <a:p>
            <a:pPr lvl="0">
              <a:spcBef>
                <a:spcPct val="35000"/>
              </a:spcBef>
              <a:buClr>
                <a:srgbClr val="003366"/>
              </a:buClr>
              <a:buSzPct val="90000"/>
              <a:buFont typeface="Monotype Sorts" charset="2"/>
              <a:buChar char="n"/>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Data security:</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ensure that unauthorized users can’t access the database</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ensure that authorized users can only access appropriate data </a:t>
            </a:r>
          </a:p>
          <a:p>
            <a:pPr lvl="0">
              <a:lnSpc>
                <a:spcPct val="50000"/>
              </a:lnSpc>
              <a:spcBef>
                <a:spcPct val="35000"/>
              </a:spcBef>
              <a:buClr>
                <a:srgbClr val="003366"/>
              </a:buClr>
              <a:buSzPct val="90000"/>
              <a:buNone/>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Data integrity:</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in general, maintains &amp; enforces integrity constraints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maintains data relationships in the presence of data modifications</a:t>
            </a:r>
          </a:p>
          <a:p>
            <a:pPr lvl="1">
              <a:spcBef>
                <a:spcPct val="35000"/>
              </a:spcBef>
              <a:buClr>
                <a:srgbClr val="000099"/>
              </a:buClr>
              <a:buSzPct val="105000"/>
              <a:buFont typeface="Wingdings" pitchFamily="2" charset="2"/>
              <a:buChar char="Ø"/>
            </a:pPr>
            <a:r>
              <a:rPr kumimoji="1" lang="en-US" altLang="en-US" sz="1400" dirty="0">
                <a:solidFill>
                  <a:srgbClr val="000000"/>
                </a:solidFill>
                <a:latin typeface="Helvetica"/>
              </a:rPr>
              <a:t>prevents modifications that would corrupt established data relationships</a:t>
            </a:r>
          </a:p>
          <a:p>
            <a:endParaRPr lang="en-GB"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146</a:t>
            </a:fld>
            <a:endParaRPr lang="en-US"/>
          </a:p>
        </p:txBody>
      </p:sp>
    </p:spTree>
    <p:extLst>
      <p:ext uri="{BB962C8B-B14F-4D97-AF65-F5344CB8AC3E}">
        <p14:creationId xmlns="" xmlns:p14="http://schemas.microsoft.com/office/powerpoint/2010/main" val="27747341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smtClean="0"/>
              <a:t>Query Optimization</a:t>
            </a:r>
            <a:endParaRPr lang="en-GB" dirty="0"/>
          </a:p>
        </p:txBody>
      </p:sp>
      <p:sp>
        <p:nvSpPr>
          <p:cNvPr id="3" name="Content Placeholder 2"/>
          <p:cNvSpPr>
            <a:spLocks noGrp="1"/>
          </p:cNvSpPr>
          <p:nvPr>
            <p:ph idx="1"/>
          </p:nvPr>
        </p:nvSpPr>
        <p:spPr>
          <a:xfrm>
            <a:off x="609600" y="2057400"/>
            <a:ext cx="8229600" cy="4525963"/>
          </a:xfrm>
        </p:spPr>
        <p:txBody>
          <a:bodyPr/>
          <a:lstStyle/>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A given query can be implemented by a DBMS in many different ways.</a:t>
            </a:r>
          </a:p>
          <a:p>
            <a:pPr lvl="0">
              <a:spcBef>
                <a:spcPct val="35000"/>
              </a:spcBef>
              <a:buClr>
                <a:srgbClr val="003366"/>
              </a:buClr>
              <a:buSzPct val="90000"/>
              <a:buFont typeface="Monotype Sorts" charset="2"/>
              <a:buChar char="n"/>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The </a:t>
            </a:r>
            <a:r>
              <a:rPr kumimoji="1" lang="en-US" altLang="en-US" sz="1800" i="1" u="sng" dirty="0">
                <a:solidFill>
                  <a:srgbClr val="000000"/>
                </a:solidFill>
                <a:latin typeface="Helvetica"/>
              </a:rPr>
              <a:t>query optimizer</a:t>
            </a:r>
            <a:r>
              <a:rPr kumimoji="1" lang="en-US" altLang="en-US" sz="1800" dirty="0">
                <a:solidFill>
                  <a:srgbClr val="000000"/>
                </a:solidFill>
                <a:latin typeface="Helvetica"/>
              </a:rPr>
              <a:t> attempts to determine the most efficient strategy for executing a given query.</a:t>
            </a:r>
          </a:p>
          <a:p>
            <a:pPr lvl="0">
              <a:spcBef>
                <a:spcPct val="35000"/>
              </a:spcBef>
              <a:buClr>
                <a:srgbClr val="003366"/>
              </a:buClr>
              <a:buSzPct val="90000"/>
              <a:buFont typeface="Monotype Sorts" charset="2"/>
              <a:buChar char="n"/>
            </a:pPr>
            <a:endParaRPr kumimoji="1" lang="en-US" altLang="en-US" sz="1800" dirty="0">
              <a:solidFill>
                <a:srgbClr val="000000"/>
              </a:solidFill>
              <a:latin typeface="Helvetica"/>
            </a:endParaRPr>
          </a:p>
          <a:p>
            <a:pPr lvl="0">
              <a:spcBef>
                <a:spcPct val="35000"/>
              </a:spcBef>
              <a:buClr>
                <a:srgbClr val="003366"/>
              </a:buClr>
              <a:buSzPct val="90000"/>
              <a:buFont typeface="Monotype Sorts" charset="2"/>
              <a:buChar char="n"/>
            </a:pPr>
            <a:r>
              <a:rPr kumimoji="1" lang="en-US" altLang="en-US" sz="1800" dirty="0">
                <a:solidFill>
                  <a:srgbClr val="000000"/>
                </a:solidFill>
                <a:latin typeface="Helvetica"/>
              </a:rPr>
              <a:t>The strategy for implementing a given query is referred to as a </a:t>
            </a:r>
            <a:r>
              <a:rPr kumimoji="1" lang="en-US" altLang="en-US" sz="1800" i="1" u="sng" dirty="0">
                <a:solidFill>
                  <a:srgbClr val="000000"/>
                </a:solidFill>
                <a:latin typeface="Helvetica"/>
              </a:rPr>
              <a:t>query plan</a:t>
            </a:r>
            <a:r>
              <a:rPr kumimoji="1" lang="en-US" altLang="en-US" sz="1800" dirty="0">
                <a:solidFill>
                  <a:srgbClr val="000000"/>
                </a:solidFill>
                <a:latin typeface="Helvetica"/>
              </a:rPr>
              <a:t>.</a:t>
            </a:r>
          </a:p>
          <a:p>
            <a:pPr lvl="0">
              <a:lnSpc>
                <a:spcPct val="50000"/>
              </a:lnSpc>
              <a:spcBef>
                <a:spcPct val="35000"/>
              </a:spcBef>
              <a:buClr>
                <a:srgbClr val="003366"/>
              </a:buClr>
              <a:buSzPct val="90000"/>
              <a:buNone/>
            </a:pPr>
            <a:endParaRPr kumimoji="1" lang="en-US" altLang="en-US" sz="2000" dirty="0">
              <a:solidFill>
                <a:srgbClr val="000000"/>
              </a:solidFill>
              <a:latin typeface="Helvetica"/>
            </a:endParaRPr>
          </a:p>
          <a:p>
            <a:endParaRPr lang="en-GB"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147</a:t>
            </a:fld>
            <a:endParaRPr lang="en-US"/>
          </a:p>
        </p:txBody>
      </p:sp>
    </p:spTree>
    <p:extLst>
      <p:ext uri="{BB962C8B-B14F-4D97-AF65-F5344CB8AC3E}">
        <p14:creationId xmlns="" xmlns:p14="http://schemas.microsoft.com/office/powerpoint/2010/main" val="33643347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8200" y="533400"/>
            <a:ext cx="7772400" cy="927100"/>
          </a:xfrm>
        </p:spPr>
        <p:txBody>
          <a:bodyPr/>
          <a:lstStyle/>
          <a:p>
            <a:pPr eaLnBrk="1" hangingPunct="1"/>
            <a:r>
              <a:rPr lang="en-GB" b="1" dirty="0" smtClean="0">
                <a:latin typeface="Times"/>
              </a:rPr>
              <a:t>Objectives</a:t>
            </a:r>
            <a:endParaRPr lang="en-GB" b="1" dirty="0" smtClean="0">
              <a:solidFill>
                <a:schemeClr val="tx1"/>
              </a:solidFill>
              <a:latin typeface="Times"/>
            </a:endParaRPr>
          </a:p>
        </p:txBody>
      </p:sp>
      <p:sp>
        <p:nvSpPr>
          <p:cNvPr id="504835" name="Rectangle 3"/>
          <p:cNvSpPr>
            <a:spLocks noGrp="1" noChangeArrowheads="1"/>
          </p:cNvSpPr>
          <p:nvPr>
            <p:ph type="body" idx="1"/>
          </p:nvPr>
        </p:nvSpPr>
        <p:spPr>
          <a:xfrm>
            <a:off x="609600" y="1752600"/>
            <a:ext cx="7727950" cy="4673600"/>
          </a:xfrm>
        </p:spPr>
        <p:txBody>
          <a:bodyPr/>
          <a:lstStyle/>
          <a:p>
            <a:pPr algn="just" eaLnBrk="1" hangingPunct="1"/>
            <a:r>
              <a:rPr lang="en-GB" dirty="0" smtClean="0">
                <a:latin typeface="Times"/>
              </a:rPr>
              <a:t>Some common uses of database systems.</a:t>
            </a:r>
          </a:p>
          <a:p>
            <a:pPr algn="just" eaLnBrk="1" hangingPunct="1"/>
            <a:r>
              <a:rPr lang="en-GB" dirty="0" smtClean="0">
                <a:latin typeface="Times"/>
              </a:rPr>
              <a:t>File-based systems.</a:t>
            </a:r>
          </a:p>
          <a:p>
            <a:pPr eaLnBrk="1" hangingPunct="1"/>
            <a:r>
              <a:rPr lang="en-GB" dirty="0" smtClean="0">
                <a:latin typeface="Times"/>
              </a:rPr>
              <a:t>Typical functions of a DBMS.</a:t>
            </a:r>
          </a:p>
          <a:p>
            <a:pPr eaLnBrk="1" hangingPunct="1"/>
            <a:r>
              <a:rPr lang="en-GB" dirty="0" smtClean="0">
                <a:latin typeface="Times"/>
              </a:rPr>
              <a:t>Major components of the DBMS environment.</a:t>
            </a:r>
          </a:p>
          <a:p>
            <a:pPr algn="just" eaLnBrk="1" hangingPunct="1"/>
            <a:r>
              <a:rPr lang="en-GB" dirty="0" smtClean="0">
                <a:latin typeface="Times"/>
              </a:rPr>
              <a:t>History of the development of DBMSs.</a:t>
            </a:r>
          </a:p>
          <a:p>
            <a:pPr algn="just" eaLnBrk="1" hangingPunct="1"/>
            <a:r>
              <a:rPr lang="en-GB" dirty="0" smtClean="0">
                <a:latin typeface="Times"/>
              </a:rPr>
              <a:t>Advantages and disadvantages of DBMSs</a:t>
            </a:r>
          </a:p>
          <a:p>
            <a:pPr algn="just" eaLnBrk="1" hangingPunct="1"/>
            <a:r>
              <a:rPr lang="en-GB" dirty="0" smtClean="0">
                <a:latin typeface="Times"/>
              </a:rPr>
              <a:t>Three-level architecture</a:t>
            </a:r>
          </a:p>
          <a:p>
            <a:pPr algn="just" eaLnBrk="1" hangingPunct="1">
              <a:buFont typeface="Wingdings" pitchFamily="2" charset="2"/>
              <a:buNone/>
            </a:pPr>
            <a:endParaRPr lang="en-GB" dirty="0" smtClean="0">
              <a:latin typeface="Times"/>
            </a:endParaRPr>
          </a:p>
        </p:txBody>
      </p:sp>
    </p:spTree>
    <p:extLst>
      <p:ext uri="{BB962C8B-B14F-4D97-AF65-F5344CB8AC3E}">
        <p14:creationId xmlns="" xmlns:p14="http://schemas.microsoft.com/office/powerpoint/2010/main" val="175284459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4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4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4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48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48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483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48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609600"/>
            <a:ext cx="8229600" cy="1143000"/>
          </a:xfrm>
        </p:spPr>
        <p:txBody>
          <a:bodyPr>
            <a:normAutofit fontScale="90000"/>
          </a:bodyPr>
          <a:lstStyle/>
          <a:p>
            <a:pPr eaLnBrk="1" hangingPunct="1"/>
            <a:r>
              <a:rPr lang="en-GB" b="1" dirty="0" smtClean="0">
                <a:latin typeface="Times"/>
              </a:rPr>
              <a:t>Examples of Database Applications</a:t>
            </a:r>
          </a:p>
        </p:txBody>
      </p:sp>
      <p:sp>
        <p:nvSpPr>
          <p:cNvPr id="505859" name="Rectangle 3"/>
          <p:cNvSpPr>
            <a:spLocks noGrp="1" noChangeArrowheads="1"/>
          </p:cNvSpPr>
          <p:nvPr>
            <p:ph type="body" idx="1"/>
          </p:nvPr>
        </p:nvSpPr>
        <p:spPr>
          <a:xfrm>
            <a:off x="457200" y="1981200"/>
            <a:ext cx="7727950" cy="4114800"/>
          </a:xfrm>
        </p:spPr>
        <p:txBody>
          <a:bodyPr>
            <a:normAutofit fontScale="92500" lnSpcReduction="10000"/>
          </a:bodyPr>
          <a:lstStyle/>
          <a:p>
            <a:pPr eaLnBrk="1" hangingPunct="1"/>
            <a:r>
              <a:rPr lang="en-US" dirty="0" smtClean="0">
                <a:latin typeface="Times"/>
                <a:cs typeface="Times New Roman" pitchFamily="18" charset="0"/>
              </a:rPr>
              <a:t>Purchases from the supermarket</a:t>
            </a:r>
          </a:p>
          <a:p>
            <a:pPr eaLnBrk="1" hangingPunct="1"/>
            <a:r>
              <a:rPr lang="en-US" dirty="0" smtClean="0">
                <a:latin typeface="Times"/>
                <a:cs typeface="Times New Roman" pitchFamily="18" charset="0"/>
              </a:rPr>
              <a:t>Purchases using your credit card</a:t>
            </a:r>
            <a:r>
              <a:rPr lang="en-GB" dirty="0" smtClean="0">
                <a:latin typeface="Times"/>
              </a:rPr>
              <a:t> </a:t>
            </a:r>
          </a:p>
          <a:p>
            <a:pPr eaLnBrk="1" hangingPunct="1"/>
            <a:r>
              <a:rPr lang="en-US" dirty="0" smtClean="0">
                <a:latin typeface="Times"/>
                <a:cs typeface="Times New Roman" pitchFamily="18" charset="0"/>
              </a:rPr>
              <a:t>Booking a holiday at the travel agents </a:t>
            </a:r>
          </a:p>
          <a:p>
            <a:pPr eaLnBrk="1" hangingPunct="1"/>
            <a:r>
              <a:rPr lang="en-US" dirty="0" smtClean="0">
                <a:latin typeface="Times"/>
                <a:cs typeface="Times New Roman" pitchFamily="18" charset="0"/>
              </a:rPr>
              <a:t>Using the local library</a:t>
            </a:r>
            <a:r>
              <a:rPr lang="en-GB" dirty="0" smtClean="0">
                <a:latin typeface="Times"/>
                <a:cs typeface="Times New Roman" pitchFamily="18" charset="0"/>
              </a:rPr>
              <a:t> </a:t>
            </a:r>
          </a:p>
          <a:p>
            <a:pPr eaLnBrk="1" hangingPunct="1"/>
            <a:r>
              <a:rPr lang="en-US" dirty="0" smtClean="0">
                <a:latin typeface="Times"/>
                <a:cs typeface="Times New Roman" pitchFamily="18" charset="0"/>
              </a:rPr>
              <a:t>Taking out insurance</a:t>
            </a:r>
            <a:r>
              <a:rPr lang="en-GB" dirty="0" smtClean="0">
                <a:latin typeface="Times"/>
                <a:cs typeface="Times New Roman" pitchFamily="18" charset="0"/>
              </a:rPr>
              <a:t> </a:t>
            </a:r>
          </a:p>
          <a:p>
            <a:pPr eaLnBrk="1" hangingPunct="1"/>
            <a:r>
              <a:rPr lang="en-US" dirty="0" smtClean="0">
                <a:latin typeface="Times"/>
                <a:cs typeface="Times New Roman" pitchFamily="18" charset="0"/>
              </a:rPr>
              <a:t>Using the Internet</a:t>
            </a:r>
            <a:r>
              <a:rPr lang="en-GB" dirty="0" smtClean="0">
                <a:latin typeface="Times"/>
                <a:cs typeface="Times New Roman" pitchFamily="18" charset="0"/>
              </a:rPr>
              <a:t> </a:t>
            </a:r>
          </a:p>
          <a:p>
            <a:pPr eaLnBrk="1" hangingPunct="1"/>
            <a:r>
              <a:rPr lang="en-US" dirty="0" smtClean="0">
                <a:latin typeface="Times"/>
                <a:cs typeface="Times New Roman" pitchFamily="18" charset="0"/>
              </a:rPr>
              <a:t>Studying at university</a:t>
            </a:r>
            <a:r>
              <a:rPr lang="en-GB" dirty="0" smtClean="0">
                <a:latin typeface="Times"/>
                <a:cs typeface="Times New Roman" pitchFamily="18" charset="0"/>
              </a:rPr>
              <a:t> </a:t>
            </a:r>
          </a:p>
          <a:p>
            <a:pPr eaLnBrk="1" hangingPunct="1"/>
            <a:r>
              <a:rPr lang="en-GB" dirty="0" smtClean="0">
                <a:latin typeface="Times"/>
                <a:cs typeface="Times New Roman" pitchFamily="18" charset="0"/>
              </a:rPr>
              <a:t>Many more …….</a:t>
            </a:r>
          </a:p>
        </p:txBody>
      </p:sp>
    </p:spTree>
    <p:extLst>
      <p:ext uri="{BB962C8B-B14F-4D97-AF65-F5344CB8AC3E}">
        <p14:creationId xmlns="" xmlns:p14="http://schemas.microsoft.com/office/powerpoint/2010/main" val="427797710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5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5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58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58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58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058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585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058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GB" dirty="0"/>
              <a:t>Data Control Language (DCL) </a:t>
            </a:r>
          </a:p>
        </p:txBody>
      </p:sp>
      <p:sp>
        <p:nvSpPr>
          <p:cNvPr id="3" name="Content Placeholder 2"/>
          <p:cNvSpPr>
            <a:spLocks noGrp="1"/>
          </p:cNvSpPr>
          <p:nvPr>
            <p:ph idx="1"/>
          </p:nvPr>
        </p:nvSpPr>
        <p:spPr/>
        <p:txBody>
          <a:bodyPr/>
          <a:lstStyle/>
          <a:p>
            <a:pPr marL="0" indent="0">
              <a:buNone/>
            </a:pPr>
            <a:r>
              <a:rPr lang="en-US" sz="2400" dirty="0"/>
              <a:t>Some examples: </a:t>
            </a:r>
            <a:br>
              <a:rPr lang="en-US" sz="2400" dirty="0"/>
            </a:br>
            <a:endParaRPr lang="en-US" sz="2400" dirty="0" smtClean="0"/>
          </a:p>
          <a:p>
            <a:pPr marL="0" indent="0">
              <a:buNone/>
            </a:pPr>
            <a:r>
              <a:rPr lang="en-US" sz="2400" dirty="0"/>
              <a:t/>
            </a:r>
            <a:br>
              <a:rPr lang="en-US" sz="2400" dirty="0"/>
            </a:br>
            <a:r>
              <a:rPr lang="en-US" sz="2400" dirty="0"/>
              <a:t>GRANT - gives user's access privileges to </a:t>
            </a:r>
            <a:r>
              <a:rPr lang="en-US" sz="2400" dirty="0" smtClean="0"/>
              <a:t>database</a:t>
            </a:r>
          </a:p>
          <a:p>
            <a:pPr marL="0" indent="0">
              <a:buNone/>
            </a:pPr>
            <a:endParaRPr lang="en-US" sz="2400" dirty="0" smtClean="0"/>
          </a:p>
          <a:p>
            <a:pPr marL="0" indent="0">
              <a:buNone/>
            </a:pPr>
            <a:r>
              <a:rPr lang="en-US" sz="2400" dirty="0" smtClean="0"/>
              <a:t>REVOKE </a:t>
            </a:r>
            <a:r>
              <a:rPr lang="en-US" sz="2400" dirty="0"/>
              <a:t>- withdraw access privileges given with the GRANT command</a:t>
            </a:r>
          </a:p>
          <a:p>
            <a:pPr marL="0" indent="0">
              <a:buNone/>
            </a:pPr>
            <a:endParaRPr lang="en-GB" sz="2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15</a:t>
            </a:fld>
            <a:endParaRPr lang="en-US"/>
          </a:p>
        </p:txBody>
      </p:sp>
    </p:spTree>
    <p:extLst>
      <p:ext uri="{BB962C8B-B14F-4D97-AF65-F5344CB8AC3E}">
        <p14:creationId xmlns="" xmlns:p14="http://schemas.microsoft.com/office/powerpoint/2010/main" val="18669471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762000"/>
            <a:ext cx="8229600" cy="1143000"/>
          </a:xfrm>
        </p:spPr>
        <p:txBody>
          <a:bodyPr>
            <a:normAutofit fontScale="90000"/>
          </a:bodyPr>
          <a:lstStyle/>
          <a:p>
            <a:pPr eaLnBrk="1" hangingPunct="1"/>
            <a:r>
              <a:rPr lang="en-US" dirty="0" smtClean="0"/>
              <a:t>Types of Databases and Database Applications</a:t>
            </a:r>
          </a:p>
        </p:txBody>
      </p:sp>
      <p:sp>
        <p:nvSpPr>
          <p:cNvPr id="6147" name="Rectangle 3"/>
          <p:cNvSpPr>
            <a:spLocks noGrp="1" noChangeArrowheads="1"/>
          </p:cNvSpPr>
          <p:nvPr>
            <p:ph type="body" idx="1"/>
          </p:nvPr>
        </p:nvSpPr>
        <p:spPr>
          <a:xfrm>
            <a:off x="533400" y="2332037"/>
            <a:ext cx="8229600" cy="4525963"/>
          </a:xfrm>
        </p:spPr>
        <p:txBody>
          <a:bodyPr/>
          <a:lstStyle/>
          <a:p>
            <a:pPr eaLnBrk="1" hangingPunct="1"/>
            <a:r>
              <a:rPr lang="en-US" dirty="0" smtClean="0">
                <a:solidFill>
                  <a:srgbClr val="000000"/>
                </a:solidFill>
              </a:rPr>
              <a:t>Numeric and Textual Databases</a:t>
            </a:r>
          </a:p>
          <a:p>
            <a:pPr eaLnBrk="1" hangingPunct="1"/>
            <a:r>
              <a:rPr lang="en-US" dirty="0" smtClean="0">
                <a:solidFill>
                  <a:srgbClr val="000000"/>
                </a:solidFill>
              </a:rPr>
              <a:t>Multimedia Databases</a:t>
            </a:r>
          </a:p>
          <a:p>
            <a:pPr eaLnBrk="1" hangingPunct="1"/>
            <a:r>
              <a:rPr lang="en-US" dirty="0" smtClean="0">
                <a:solidFill>
                  <a:srgbClr val="000000"/>
                </a:solidFill>
              </a:rPr>
              <a:t>Geographic Information Systems (GIS)</a:t>
            </a:r>
          </a:p>
          <a:p>
            <a:pPr eaLnBrk="1" hangingPunct="1"/>
            <a:r>
              <a:rPr lang="en-US" dirty="0" smtClean="0">
                <a:solidFill>
                  <a:srgbClr val="000000"/>
                </a:solidFill>
              </a:rPr>
              <a:t>Data Warehouses</a:t>
            </a:r>
          </a:p>
          <a:p>
            <a:pPr eaLnBrk="1" hangingPunct="1"/>
            <a:r>
              <a:rPr lang="en-US" dirty="0" smtClean="0">
                <a:solidFill>
                  <a:srgbClr val="000000"/>
                </a:solidFill>
              </a:rPr>
              <a:t>Real-time and Active Databases</a:t>
            </a:r>
          </a:p>
          <a:p>
            <a:pPr eaLnBrk="1" hangingPunct="1">
              <a:buFont typeface="Wingdings" pitchFamily="2" charset="2"/>
              <a:buNone/>
            </a:pPr>
            <a:r>
              <a:rPr lang="en-US" b="1" i="1" dirty="0" smtClean="0">
                <a:solidFill>
                  <a:srgbClr val="000000"/>
                </a:solidFill>
              </a:rPr>
              <a:t>	</a:t>
            </a:r>
            <a:r>
              <a:rPr lang="en-US" sz="2400" b="1" i="1" dirty="0" smtClean="0">
                <a:solidFill>
                  <a:srgbClr val="000000"/>
                </a:solidFill>
              </a:rPr>
              <a:t>A number of these databases and applications are described later in the book (see Chapters 24,28,29)</a:t>
            </a:r>
            <a:endParaRPr lang="en-US" b="1" i="1" dirty="0" smtClean="0">
              <a:solidFill>
                <a:srgbClr val="000000"/>
              </a:solidFill>
            </a:endParaRPr>
          </a:p>
        </p:txBody>
      </p:sp>
    </p:spTree>
    <p:extLst>
      <p:ext uri="{BB962C8B-B14F-4D97-AF65-F5344CB8AC3E}">
        <p14:creationId xmlns="" xmlns:p14="http://schemas.microsoft.com/office/powerpoint/2010/main" val="314293042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609600"/>
            <a:ext cx="8229600" cy="1143000"/>
          </a:xfrm>
        </p:spPr>
        <p:txBody>
          <a:bodyPr/>
          <a:lstStyle/>
          <a:p>
            <a:pPr eaLnBrk="1" hangingPunct="1"/>
            <a:r>
              <a:rPr lang="en-GB" b="1" dirty="0" smtClean="0">
                <a:latin typeface="Times"/>
              </a:rPr>
              <a:t>File-Based Systems</a:t>
            </a:r>
            <a:endParaRPr lang="en-GB" b="1" dirty="0" smtClean="0">
              <a:solidFill>
                <a:schemeClr val="tx1"/>
              </a:solidFill>
              <a:latin typeface="Times"/>
            </a:endParaRPr>
          </a:p>
        </p:txBody>
      </p:sp>
      <p:sp>
        <p:nvSpPr>
          <p:cNvPr id="506883" name="Rectangle 3"/>
          <p:cNvSpPr>
            <a:spLocks noGrp="1" noChangeArrowheads="1"/>
          </p:cNvSpPr>
          <p:nvPr>
            <p:ph type="body" idx="1"/>
          </p:nvPr>
        </p:nvSpPr>
        <p:spPr>
          <a:xfrm>
            <a:off x="457200" y="1676400"/>
            <a:ext cx="7848600" cy="4114800"/>
          </a:xfrm>
        </p:spPr>
        <p:txBody>
          <a:bodyPr/>
          <a:lstStyle/>
          <a:p>
            <a:pPr algn="just" eaLnBrk="1" hangingPunct="1"/>
            <a:r>
              <a:rPr lang="en-GB" dirty="0" smtClean="0">
                <a:latin typeface="Times"/>
              </a:rPr>
              <a:t>Collection of application programs that perform services for the end users (e.g. reports).  </a:t>
            </a:r>
          </a:p>
          <a:p>
            <a:pPr lvl="1" algn="just" eaLnBrk="1" hangingPunct="1">
              <a:lnSpc>
                <a:spcPct val="30000"/>
              </a:lnSpc>
            </a:pPr>
            <a:endParaRPr lang="en-GB" dirty="0" smtClean="0">
              <a:latin typeface="Times"/>
            </a:endParaRPr>
          </a:p>
          <a:p>
            <a:pPr algn="just" eaLnBrk="1" hangingPunct="1"/>
            <a:r>
              <a:rPr lang="en-GB" dirty="0" smtClean="0">
                <a:latin typeface="Times"/>
              </a:rPr>
              <a:t>Each program defines and manages its own data.</a:t>
            </a:r>
          </a:p>
        </p:txBody>
      </p:sp>
    </p:spTree>
    <p:extLst>
      <p:ext uri="{BB962C8B-B14F-4D97-AF65-F5344CB8AC3E}">
        <p14:creationId xmlns="" xmlns:p14="http://schemas.microsoft.com/office/powerpoint/2010/main" val="162869872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6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68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p"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533400"/>
            <a:ext cx="8229600" cy="1143000"/>
          </a:xfrm>
        </p:spPr>
        <p:txBody>
          <a:bodyPr>
            <a:normAutofit fontScale="90000"/>
          </a:bodyPr>
          <a:lstStyle/>
          <a:p>
            <a:pPr eaLnBrk="1" hangingPunct="1"/>
            <a:r>
              <a:rPr lang="en-GB" b="1" dirty="0" smtClean="0">
                <a:latin typeface="Times"/>
              </a:rPr>
              <a:t>Limitations of File-Based Approach</a:t>
            </a:r>
            <a:endParaRPr lang="en-GB" b="1" dirty="0" smtClean="0">
              <a:solidFill>
                <a:schemeClr val="tx1"/>
              </a:solidFill>
              <a:latin typeface="Times"/>
            </a:endParaRPr>
          </a:p>
        </p:txBody>
      </p:sp>
      <p:sp>
        <p:nvSpPr>
          <p:cNvPr id="507907" name="Rectangle 3"/>
          <p:cNvSpPr>
            <a:spLocks noGrp="1" noChangeArrowheads="1"/>
          </p:cNvSpPr>
          <p:nvPr>
            <p:ph type="body" idx="1"/>
          </p:nvPr>
        </p:nvSpPr>
        <p:spPr>
          <a:xfrm>
            <a:off x="609600" y="2133600"/>
            <a:ext cx="7727950" cy="4114800"/>
          </a:xfrm>
        </p:spPr>
        <p:txBody>
          <a:bodyPr/>
          <a:lstStyle/>
          <a:p>
            <a:pPr eaLnBrk="1" hangingPunct="1">
              <a:lnSpc>
                <a:spcPct val="90000"/>
              </a:lnSpc>
            </a:pPr>
            <a:r>
              <a:rPr lang="en-GB" sz="2800" dirty="0" smtClean="0">
                <a:latin typeface="Times"/>
              </a:rPr>
              <a:t>Separation and isolation of data</a:t>
            </a:r>
          </a:p>
          <a:p>
            <a:pPr lvl="1" eaLnBrk="1" hangingPunct="1">
              <a:lnSpc>
                <a:spcPct val="90000"/>
              </a:lnSpc>
            </a:pPr>
            <a:r>
              <a:rPr lang="en-GB" sz="2400" dirty="0" smtClean="0">
                <a:latin typeface="Times"/>
              </a:rPr>
              <a:t>Each program maintains its own set of data.</a:t>
            </a:r>
          </a:p>
          <a:p>
            <a:pPr lvl="1" eaLnBrk="1" hangingPunct="1">
              <a:lnSpc>
                <a:spcPct val="90000"/>
              </a:lnSpc>
            </a:pPr>
            <a:r>
              <a:rPr lang="en-GB" sz="2400" dirty="0" smtClean="0">
                <a:latin typeface="Times"/>
              </a:rPr>
              <a:t>Users of one program may be unaware of potentially useful data held by other programs.</a:t>
            </a:r>
          </a:p>
          <a:p>
            <a:pPr lvl="1" eaLnBrk="1" hangingPunct="1">
              <a:lnSpc>
                <a:spcPct val="90000"/>
              </a:lnSpc>
            </a:pPr>
            <a:endParaRPr lang="en-GB" sz="2400" dirty="0" smtClean="0">
              <a:latin typeface="Times"/>
            </a:endParaRPr>
          </a:p>
          <a:p>
            <a:pPr eaLnBrk="1" hangingPunct="1">
              <a:lnSpc>
                <a:spcPct val="90000"/>
              </a:lnSpc>
            </a:pPr>
            <a:r>
              <a:rPr lang="en-GB" sz="2800" dirty="0" smtClean="0">
                <a:latin typeface="Times"/>
              </a:rPr>
              <a:t>Duplication of data</a:t>
            </a:r>
          </a:p>
          <a:p>
            <a:pPr lvl="1" eaLnBrk="1" hangingPunct="1">
              <a:lnSpc>
                <a:spcPct val="90000"/>
              </a:lnSpc>
            </a:pPr>
            <a:r>
              <a:rPr lang="en-GB" sz="2400" dirty="0" smtClean="0">
                <a:latin typeface="Times"/>
              </a:rPr>
              <a:t>Same data is held by different programs.</a:t>
            </a:r>
          </a:p>
          <a:p>
            <a:pPr lvl="1" eaLnBrk="1" hangingPunct="1">
              <a:lnSpc>
                <a:spcPct val="90000"/>
              </a:lnSpc>
            </a:pPr>
            <a:r>
              <a:rPr lang="en-GB" sz="2400" dirty="0" smtClean="0">
                <a:latin typeface="Times"/>
              </a:rPr>
              <a:t>Wasted space and potentially different values and/or different formats for the same item.</a:t>
            </a:r>
          </a:p>
          <a:p>
            <a:pPr lvl="1" eaLnBrk="1" hangingPunct="1">
              <a:lnSpc>
                <a:spcPct val="90000"/>
              </a:lnSpc>
              <a:buFontTx/>
              <a:buNone/>
            </a:pPr>
            <a:endParaRPr lang="en-GB" sz="2400" dirty="0" smtClean="0">
              <a:latin typeface="Times"/>
            </a:endParaRPr>
          </a:p>
        </p:txBody>
      </p:sp>
    </p:spTree>
    <p:extLst>
      <p:ext uri="{BB962C8B-B14F-4D97-AF65-F5344CB8AC3E}">
        <p14:creationId xmlns="" xmlns:p14="http://schemas.microsoft.com/office/powerpoint/2010/main" val="425577720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7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7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079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79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0790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838200"/>
            <a:ext cx="8229600" cy="1143000"/>
          </a:xfrm>
        </p:spPr>
        <p:txBody>
          <a:bodyPr/>
          <a:lstStyle/>
          <a:p>
            <a:pPr eaLnBrk="1" hangingPunct="1"/>
            <a:r>
              <a:rPr lang="en-US" dirty="0" smtClean="0"/>
              <a:t>Basic Definitions</a:t>
            </a:r>
          </a:p>
        </p:txBody>
      </p:sp>
      <p:sp>
        <p:nvSpPr>
          <p:cNvPr id="9219" name="Rectangle 3"/>
          <p:cNvSpPr>
            <a:spLocks noGrp="1" noChangeArrowheads="1"/>
          </p:cNvSpPr>
          <p:nvPr>
            <p:ph type="body" idx="1"/>
          </p:nvPr>
        </p:nvSpPr>
        <p:spPr>
          <a:xfrm>
            <a:off x="457200" y="1752600"/>
            <a:ext cx="8077200" cy="4819781"/>
          </a:xfrm>
        </p:spPr>
        <p:txBody>
          <a:bodyPr wrap="square">
            <a:spAutoFit/>
          </a:bodyPr>
          <a:lstStyle/>
          <a:p>
            <a:pPr eaLnBrk="1" hangingPunct="1"/>
            <a:r>
              <a:rPr lang="en-US" b="1" dirty="0" smtClean="0">
                <a:solidFill>
                  <a:srgbClr val="000000"/>
                </a:solidFill>
              </a:rPr>
              <a:t>Database</a:t>
            </a:r>
            <a:r>
              <a:rPr lang="en-US" dirty="0" smtClean="0">
                <a:solidFill>
                  <a:srgbClr val="000000"/>
                </a:solidFill>
              </a:rPr>
              <a:t>: A collection of related data.</a:t>
            </a:r>
          </a:p>
          <a:p>
            <a:pPr eaLnBrk="1" hangingPunct="1"/>
            <a:r>
              <a:rPr lang="en-US" b="1" dirty="0" smtClean="0">
                <a:solidFill>
                  <a:srgbClr val="000000"/>
                </a:solidFill>
              </a:rPr>
              <a:t>Database Management System (DBMS)</a:t>
            </a:r>
            <a:r>
              <a:rPr lang="en-US" dirty="0" smtClean="0">
                <a:solidFill>
                  <a:srgbClr val="000000"/>
                </a:solidFill>
              </a:rPr>
              <a:t>: A software package/ system to facilitate the creation and maintenance of a computerized database.</a:t>
            </a:r>
          </a:p>
          <a:p>
            <a:pPr eaLnBrk="1" hangingPunct="1"/>
            <a:r>
              <a:rPr lang="en-US" b="1" dirty="0" smtClean="0">
                <a:solidFill>
                  <a:srgbClr val="000000"/>
                </a:solidFill>
              </a:rPr>
              <a:t>Database System</a:t>
            </a:r>
            <a:r>
              <a:rPr lang="en-US" dirty="0" smtClean="0">
                <a:solidFill>
                  <a:srgbClr val="000000"/>
                </a:solidFill>
              </a:rPr>
              <a:t>: The DBMS software together with the data itself.  Sometimes, the applications are also included.</a:t>
            </a:r>
          </a:p>
          <a:p>
            <a:pPr eaLnBrk="1" hangingPunct="1"/>
            <a:endParaRPr lang="en-US" dirty="0" smtClean="0"/>
          </a:p>
        </p:txBody>
      </p:sp>
    </p:spTree>
    <p:extLst>
      <p:ext uri="{BB962C8B-B14F-4D97-AF65-F5344CB8AC3E}">
        <p14:creationId xmlns="" xmlns:p14="http://schemas.microsoft.com/office/powerpoint/2010/main" val="7164871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694386"/>
            <a:ext cx="8229600" cy="1143000"/>
          </a:xfrm>
        </p:spPr>
        <p:txBody>
          <a:bodyPr>
            <a:normAutofit fontScale="90000"/>
          </a:bodyPr>
          <a:lstStyle/>
          <a:p>
            <a:pPr eaLnBrk="1" hangingPunct="1"/>
            <a:r>
              <a:rPr lang="en-GB" b="1" dirty="0" smtClean="0">
                <a:latin typeface="Times"/>
              </a:rPr>
              <a:t>Database Management System (DBMS)</a:t>
            </a:r>
          </a:p>
        </p:txBody>
      </p:sp>
      <p:pic>
        <p:nvPicPr>
          <p:cNvPr id="501763" name="Picture 3" descr="DS3-Figure 01-0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14400" y="2362200"/>
            <a:ext cx="7620000" cy="3940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1360329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1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838200"/>
            <a:ext cx="8229600" cy="1143000"/>
          </a:xfrm>
        </p:spPr>
        <p:txBody>
          <a:bodyPr/>
          <a:lstStyle/>
          <a:p>
            <a:pPr eaLnBrk="1" hangingPunct="1"/>
            <a:r>
              <a:rPr lang="en-US" dirty="0" smtClean="0"/>
              <a:t>Typical DBMS Functionality</a:t>
            </a:r>
          </a:p>
        </p:txBody>
      </p:sp>
      <p:sp>
        <p:nvSpPr>
          <p:cNvPr id="11267" name="Rectangle 3"/>
          <p:cNvSpPr>
            <a:spLocks noGrp="1" noChangeArrowheads="1"/>
          </p:cNvSpPr>
          <p:nvPr>
            <p:ph type="body" idx="1"/>
          </p:nvPr>
        </p:nvSpPr>
        <p:spPr>
          <a:xfrm>
            <a:off x="533400" y="1905000"/>
            <a:ext cx="7772400" cy="4114800"/>
          </a:xfrm>
        </p:spPr>
        <p:txBody>
          <a:bodyPr>
            <a:normAutofit lnSpcReduction="10000"/>
          </a:bodyPr>
          <a:lstStyle/>
          <a:p>
            <a:pPr algn="just" eaLnBrk="1" hangingPunct="1">
              <a:lnSpc>
                <a:spcPct val="90000"/>
              </a:lnSpc>
            </a:pPr>
            <a:r>
              <a:rPr lang="en-US" sz="2800" dirty="0" smtClean="0">
                <a:solidFill>
                  <a:srgbClr val="000000"/>
                </a:solidFill>
              </a:rPr>
              <a:t>Define a database : in terms of data types, structures and constraints</a:t>
            </a:r>
          </a:p>
          <a:p>
            <a:pPr algn="just" eaLnBrk="1" hangingPunct="1">
              <a:lnSpc>
                <a:spcPct val="90000"/>
              </a:lnSpc>
            </a:pPr>
            <a:r>
              <a:rPr lang="en-US" sz="2800" dirty="0" smtClean="0">
                <a:solidFill>
                  <a:srgbClr val="000000"/>
                </a:solidFill>
              </a:rPr>
              <a:t>Construct or Load the Database on a secondary storage medium</a:t>
            </a:r>
          </a:p>
          <a:p>
            <a:pPr algn="just" eaLnBrk="1" hangingPunct="1">
              <a:lnSpc>
                <a:spcPct val="90000"/>
              </a:lnSpc>
            </a:pPr>
            <a:r>
              <a:rPr lang="en-US" sz="2800" dirty="0" smtClean="0">
                <a:solidFill>
                  <a:srgbClr val="000000"/>
                </a:solidFill>
              </a:rPr>
              <a:t>Manipulating the database : querying, generating reports, insertions, deletions and modifications to its content</a:t>
            </a:r>
          </a:p>
          <a:p>
            <a:pPr algn="just" eaLnBrk="1" hangingPunct="1">
              <a:lnSpc>
                <a:spcPct val="90000"/>
              </a:lnSpc>
            </a:pPr>
            <a:r>
              <a:rPr lang="en-US" sz="2800" dirty="0" smtClean="0">
                <a:solidFill>
                  <a:srgbClr val="000000"/>
                </a:solidFill>
              </a:rPr>
              <a:t>Concurrent Processing and Sharing by a set of users and programs – yet, keeping all data valid and consistent</a:t>
            </a:r>
          </a:p>
        </p:txBody>
      </p:sp>
    </p:spTree>
    <p:extLst>
      <p:ext uri="{BB962C8B-B14F-4D97-AF65-F5344CB8AC3E}">
        <p14:creationId xmlns="" xmlns:p14="http://schemas.microsoft.com/office/powerpoint/2010/main" val="368933762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0"/>
            <a:ext cx="8229600" cy="1143000"/>
          </a:xfrm>
        </p:spPr>
        <p:txBody>
          <a:bodyPr/>
          <a:lstStyle/>
          <a:p>
            <a:pPr eaLnBrk="1" hangingPunct="1"/>
            <a:r>
              <a:rPr lang="en-US" dirty="0" smtClean="0"/>
              <a:t>Typical DBMS Functionality</a:t>
            </a:r>
          </a:p>
        </p:txBody>
      </p:sp>
      <p:sp>
        <p:nvSpPr>
          <p:cNvPr id="12291" name="Rectangle 3"/>
          <p:cNvSpPr>
            <a:spLocks noGrp="1" noChangeArrowheads="1"/>
          </p:cNvSpPr>
          <p:nvPr>
            <p:ph type="body" idx="1"/>
          </p:nvPr>
        </p:nvSpPr>
        <p:spPr>
          <a:xfrm>
            <a:off x="685800" y="1981200"/>
            <a:ext cx="6756400" cy="4114800"/>
          </a:xfrm>
        </p:spPr>
        <p:txBody>
          <a:bodyPr/>
          <a:lstStyle/>
          <a:p>
            <a:pPr eaLnBrk="1" hangingPunct="1">
              <a:buFont typeface="Wingdings" pitchFamily="2" charset="2"/>
              <a:buNone/>
            </a:pPr>
            <a:r>
              <a:rPr lang="en-US" smtClean="0">
                <a:solidFill>
                  <a:srgbClr val="000000"/>
                </a:solidFill>
              </a:rPr>
              <a:t>Other features:</a:t>
            </a:r>
          </a:p>
          <a:p>
            <a:pPr lvl="1" eaLnBrk="1" hangingPunct="1"/>
            <a:r>
              <a:rPr lang="en-US" smtClean="0">
                <a:solidFill>
                  <a:srgbClr val="000000"/>
                </a:solidFill>
              </a:rPr>
              <a:t>Protection or Security measures to prevent unauthorized access</a:t>
            </a:r>
          </a:p>
          <a:p>
            <a:pPr lvl="1" eaLnBrk="1" hangingPunct="1"/>
            <a:r>
              <a:rPr lang="en-US" smtClean="0">
                <a:solidFill>
                  <a:srgbClr val="000000"/>
                </a:solidFill>
              </a:rPr>
              <a:t>“Active” processing to take internal actions on data</a:t>
            </a:r>
          </a:p>
          <a:p>
            <a:pPr lvl="1" eaLnBrk="1" hangingPunct="1"/>
            <a:r>
              <a:rPr lang="en-US" smtClean="0">
                <a:solidFill>
                  <a:srgbClr val="000000"/>
                </a:solidFill>
              </a:rPr>
              <a:t>Presentation and Visualization of data</a:t>
            </a:r>
            <a:endParaRPr lang="en-US" smtClean="0"/>
          </a:p>
        </p:txBody>
      </p:sp>
    </p:spTree>
    <p:extLst>
      <p:ext uri="{BB962C8B-B14F-4D97-AF65-F5344CB8AC3E}">
        <p14:creationId xmlns="" xmlns:p14="http://schemas.microsoft.com/office/powerpoint/2010/main" val="22926369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381000"/>
            <a:ext cx="7772400" cy="1168400"/>
          </a:xfrm>
        </p:spPr>
        <p:txBody>
          <a:bodyPr>
            <a:normAutofit fontScale="90000"/>
          </a:bodyPr>
          <a:lstStyle/>
          <a:p>
            <a:pPr eaLnBrk="1" hangingPunct="1"/>
            <a:r>
              <a:rPr lang="en-GB" b="1" dirty="0" smtClean="0">
                <a:latin typeface="Times"/>
              </a:rPr>
              <a:t>Components of DBMS Environment</a:t>
            </a:r>
            <a:endParaRPr lang="en-GB" b="1" dirty="0" smtClean="0">
              <a:solidFill>
                <a:schemeClr val="tx1"/>
              </a:solidFill>
              <a:latin typeface="Times"/>
            </a:endParaRPr>
          </a:p>
        </p:txBody>
      </p:sp>
      <p:sp>
        <p:nvSpPr>
          <p:cNvPr id="502787" name="Rectangle 3"/>
          <p:cNvSpPr>
            <a:spLocks noGrp="1" noChangeArrowheads="1"/>
          </p:cNvSpPr>
          <p:nvPr>
            <p:ph type="body" idx="1"/>
          </p:nvPr>
        </p:nvSpPr>
        <p:spPr>
          <a:xfrm>
            <a:off x="609600" y="1447800"/>
            <a:ext cx="7924800" cy="4953000"/>
          </a:xfrm>
        </p:spPr>
        <p:txBody>
          <a:bodyPr/>
          <a:lstStyle/>
          <a:p>
            <a:pPr eaLnBrk="1" hangingPunct="1">
              <a:lnSpc>
                <a:spcPct val="90000"/>
              </a:lnSpc>
            </a:pPr>
            <a:r>
              <a:rPr lang="en-GB" sz="2400" dirty="0" smtClean="0">
                <a:latin typeface="Times"/>
              </a:rPr>
              <a:t>Hardware</a:t>
            </a:r>
          </a:p>
          <a:p>
            <a:pPr lvl="1" eaLnBrk="1" hangingPunct="1">
              <a:lnSpc>
                <a:spcPct val="90000"/>
              </a:lnSpc>
            </a:pPr>
            <a:r>
              <a:rPr lang="en-GB" sz="2400" dirty="0" smtClean="0">
                <a:latin typeface="Times"/>
              </a:rPr>
              <a:t>PC, workstation, mainframe,  a network of computers.</a:t>
            </a:r>
          </a:p>
          <a:p>
            <a:pPr eaLnBrk="1" hangingPunct="1">
              <a:lnSpc>
                <a:spcPct val="90000"/>
              </a:lnSpc>
            </a:pPr>
            <a:r>
              <a:rPr lang="en-GB" sz="2400" dirty="0" smtClean="0">
                <a:latin typeface="Times"/>
              </a:rPr>
              <a:t>Software</a:t>
            </a:r>
          </a:p>
          <a:p>
            <a:pPr lvl="1" eaLnBrk="1" hangingPunct="1">
              <a:lnSpc>
                <a:spcPct val="90000"/>
              </a:lnSpc>
            </a:pPr>
            <a:r>
              <a:rPr lang="en-GB" sz="2400" dirty="0" smtClean="0">
                <a:latin typeface="Times"/>
              </a:rPr>
              <a:t>DBMS, operating system, network software (if necessary) and also the application programs.</a:t>
            </a:r>
          </a:p>
          <a:p>
            <a:pPr eaLnBrk="1" hangingPunct="1">
              <a:lnSpc>
                <a:spcPct val="90000"/>
              </a:lnSpc>
            </a:pPr>
            <a:r>
              <a:rPr lang="en-GB" sz="2400" dirty="0" smtClean="0">
                <a:latin typeface="Times"/>
              </a:rPr>
              <a:t>Data</a:t>
            </a:r>
          </a:p>
          <a:p>
            <a:pPr lvl="1" eaLnBrk="1" hangingPunct="1">
              <a:lnSpc>
                <a:spcPct val="90000"/>
              </a:lnSpc>
            </a:pPr>
            <a:r>
              <a:rPr lang="en-GB" sz="2400" dirty="0" smtClean="0">
                <a:latin typeface="Times"/>
              </a:rPr>
              <a:t>Used by the organization and a description of this data called the schema.</a:t>
            </a:r>
          </a:p>
          <a:p>
            <a:pPr eaLnBrk="1" hangingPunct="1">
              <a:lnSpc>
                <a:spcPct val="90000"/>
              </a:lnSpc>
            </a:pPr>
            <a:r>
              <a:rPr lang="en-GB" sz="2400" dirty="0" smtClean="0">
                <a:latin typeface="Times"/>
              </a:rPr>
              <a:t>Procedures</a:t>
            </a:r>
          </a:p>
          <a:p>
            <a:pPr lvl="1" eaLnBrk="1" hangingPunct="1">
              <a:lnSpc>
                <a:spcPct val="90000"/>
              </a:lnSpc>
            </a:pPr>
            <a:r>
              <a:rPr lang="en-GB" sz="2400" dirty="0" smtClean="0">
                <a:latin typeface="Times"/>
              </a:rPr>
              <a:t>Instructions and rules that should be applied to the design and use of the database and DBMS.</a:t>
            </a:r>
          </a:p>
          <a:p>
            <a:pPr eaLnBrk="1" hangingPunct="1">
              <a:lnSpc>
                <a:spcPct val="90000"/>
              </a:lnSpc>
            </a:pPr>
            <a:r>
              <a:rPr lang="en-GB" sz="2400" dirty="0" smtClean="0">
                <a:latin typeface="Times"/>
              </a:rPr>
              <a:t>People</a:t>
            </a:r>
          </a:p>
          <a:p>
            <a:pPr lvl="1" eaLnBrk="1" hangingPunct="1">
              <a:lnSpc>
                <a:spcPct val="90000"/>
              </a:lnSpc>
            </a:pPr>
            <a:endParaRPr lang="en-GB" sz="2400" dirty="0" smtClean="0">
              <a:latin typeface="Times"/>
            </a:endParaRPr>
          </a:p>
          <a:p>
            <a:pPr lvl="1" eaLnBrk="1" hangingPunct="1">
              <a:lnSpc>
                <a:spcPct val="90000"/>
              </a:lnSpc>
              <a:buFontTx/>
              <a:buNone/>
            </a:pPr>
            <a:endParaRPr lang="en-GB" sz="2400" dirty="0" smtClean="0">
              <a:latin typeface="Times"/>
            </a:endParaRPr>
          </a:p>
          <a:p>
            <a:pPr lvl="1" eaLnBrk="1" hangingPunct="1">
              <a:lnSpc>
                <a:spcPct val="90000"/>
              </a:lnSpc>
            </a:pPr>
            <a:endParaRPr lang="en-GB" dirty="0" smtClean="0">
              <a:latin typeface="Times"/>
            </a:endParaRPr>
          </a:p>
        </p:txBody>
      </p:sp>
    </p:spTree>
    <p:extLst>
      <p:ext uri="{BB962C8B-B14F-4D97-AF65-F5344CB8AC3E}">
        <p14:creationId xmlns="" xmlns:p14="http://schemas.microsoft.com/office/powerpoint/2010/main" val="221121324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27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0278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0278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0278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27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02787">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0278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02787">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027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533400"/>
            <a:ext cx="8229600" cy="1143000"/>
          </a:xfrm>
        </p:spPr>
        <p:txBody>
          <a:bodyPr>
            <a:normAutofit fontScale="90000"/>
          </a:bodyPr>
          <a:lstStyle/>
          <a:p>
            <a:pPr eaLnBrk="1" hangingPunct="1"/>
            <a:r>
              <a:rPr lang="en-GB" b="1" dirty="0" smtClean="0">
                <a:latin typeface="Times"/>
              </a:rPr>
              <a:t>Roles in the Database Environment</a:t>
            </a:r>
            <a:endParaRPr lang="en-GB" dirty="0" smtClean="0">
              <a:latin typeface="Times"/>
            </a:endParaRPr>
          </a:p>
        </p:txBody>
      </p:sp>
      <p:sp>
        <p:nvSpPr>
          <p:cNvPr id="503811" name="Rectangle 3"/>
          <p:cNvSpPr>
            <a:spLocks noGrp="1" noChangeArrowheads="1"/>
          </p:cNvSpPr>
          <p:nvPr>
            <p:ph type="body" idx="1"/>
          </p:nvPr>
        </p:nvSpPr>
        <p:spPr>
          <a:xfrm>
            <a:off x="685800" y="2133600"/>
            <a:ext cx="7727950" cy="4114800"/>
          </a:xfrm>
        </p:spPr>
        <p:txBody>
          <a:bodyPr/>
          <a:lstStyle/>
          <a:p>
            <a:pPr algn="just" eaLnBrk="1" hangingPunct="1"/>
            <a:r>
              <a:rPr lang="en-GB" dirty="0" smtClean="0">
                <a:latin typeface="Times"/>
              </a:rPr>
              <a:t>Data Administrator (DA)</a:t>
            </a:r>
          </a:p>
          <a:p>
            <a:pPr eaLnBrk="1" hangingPunct="1"/>
            <a:r>
              <a:rPr lang="en-GB" dirty="0" smtClean="0">
                <a:latin typeface="Times"/>
              </a:rPr>
              <a:t>Database Administrator (DBA)</a:t>
            </a:r>
          </a:p>
          <a:p>
            <a:pPr eaLnBrk="1" hangingPunct="1"/>
            <a:r>
              <a:rPr lang="en-GB" dirty="0" smtClean="0">
                <a:latin typeface="Times"/>
              </a:rPr>
              <a:t>Database Designers (Logical and Physical)</a:t>
            </a:r>
          </a:p>
          <a:p>
            <a:pPr eaLnBrk="1" hangingPunct="1"/>
            <a:r>
              <a:rPr lang="en-GB" dirty="0" smtClean="0">
                <a:latin typeface="Times"/>
              </a:rPr>
              <a:t>Application Programmers</a:t>
            </a:r>
          </a:p>
          <a:p>
            <a:pPr eaLnBrk="1" hangingPunct="1"/>
            <a:r>
              <a:rPr lang="en-GB" dirty="0" smtClean="0">
                <a:latin typeface="Times"/>
              </a:rPr>
              <a:t>End Users (naive and sophisticated)</a:t>
            </a:r>
          </a:p>
        </p:txBody>
      </p:sp>
    </p:spTree>
    <p:extLst>
      <p:ext uri="{BB962C8B-B14F-4D97-AF65-F5344CB8AC3E}">
        <p14:creationId xmlns="" xmlns:p14="http://schemas.microsoft.com/office/powerpoint/2010/main" val="309857984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3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3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38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38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38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build="p"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92100" y="609600"/>
            <a:ext cx="8851900" cy="1143000"/>
          </a:xfrm>
        </p:spPr>
        <p:txBody>
          <a:bodyPr>
            <a:normAutofit fontScale="90000"/>
          </a:bodyPr>
          <a:lstStyle/>
          <a:p>
            <a:pPr eaLnBrk="1" hangingPunct="1"/>
            <a:r>
              <a:rPr lang="en-US" smtClean="0"/>
              <a:t>Example of a Database</a:t>
            </a:r>
            <a:br>
              <a:rPr lang="en-US" smtClean="0"/>
            </a:br>
            <a:r>
              <a:rPr lang="en-US" smtClean="0"/>
              <a:t>(with a Conceptual Data Model)</a:t>
            </a:r>
          </a:p>
        </p:txBody>
      </p:sp>
      <p:sp>
        <p:nvSpPr>
          <p:cNvPr id="15363" name="Rectangle 3"/>
          <p:cNvSpPr>
            <a:spLocks noGrp="1" noChangeArrowheads="1"/>
          </p:cNvSpPr>
          <p:nvPr>
            <p:ph type="body" idx="1"/>
          </p:nvPr>
        </p:nvSpPr>
        <p:spPr>
          <a:xfrm>
            <a:off x="685800" y="2235200"/>
            <a:ext cx="7772400" cy="3860800"/>
          </a:xfrm>
        </p:spPr>
        <p:txBody>
          <a:bodyPr>
            <a:normAutofit lnSpcReduction="10000"/>
          </a:bodyPr>
          <a:lstStyle/>
          <a:p>
            <a:pPr eaLnBrk="1" hangingPunct="1">
              <a:lnSpc>
                <a:spcPct val="90000"/>
              </a:lnSpc>
            </a:pPr>
            <a:r>
              <a:rPr lang="en-US" sz="2800" b="1" smtClean="0">
                <a:solidFill>
                  <a:srgbClr val="000000"/>
                </a:solidFill>
              </a:rPr>
              <a:t>Mini-world for the example</a:t>
            </a:r>
            <a:r>
              <a:rPr lang="en-US" sz="2800" smtClean="0">
                <a:solidFill>
                  <a:srgbClr val="000000"/>
                </a:solidFill>
              </a:rPr>
              <a:t>: Part of a UNIVERSITY environment.</a:t>
            </a:r>
          </a:p>
          <a:p>
            <a:pPr eaLnBrk="1" hangingPunct="1">
              <a:lnSpc>
                <a:spcPct val="90000"/>
              </a:lnSpc>
            </a:pPr>
            <a:r>
              <a:rPr lang="en-US" sz="2800" b="1" smtClean="0">
                <a:solidFill>
                  <a:srgbClr val="000000"/>
                </a:solidFill>
              </a:rPr>
              <a:t>Some mini-world </a:t>
            </a:r>
            <a:r>
              <a:rPr lang="en-US" sz="2800" b="1" i="1" smtClean="0">
                <a:solidFill>
                  <a:srgbClr val="000000"/>
                </a:solidFill>
              </a:rPr>
              <a:t>entities</a:t>
            </a:r>
            <a:r>
              <a:rPr lang="en-US" sz="2800" smtClean="0">
                <a:solidFill>
                  <a:srgbClr val="000000"/>
                </a:solidFill>
              </a:rPr>
              <a:t>:</a:t>
            </a:r>
          </a:p>
          <a:p>
            <a:pPr lvl="1" eaLnBrk="1" hangingPunct="1">
              <a:lnSpc>
                <a:spcPct val="90000"/>
              </a:lnSpc>
            </a:pPr>
            <a:r>
              <a:rPr lang="en-US" sz="2400" smtClean="0">
                <a:solidFill>
                  <a:srgbClr val="000000"/>
                </a:solidFill>
              </a:rPr>
              <a:t>STUDENTs</a:t>
            </a:r>
          </a:p>
          <a:p>
            <a:pPr lvl="1" eaLnBrk="1" hangingPunct="1">
              <a:lnSpc>
                <a:spcPct val="90000"/>
              </a:lnSpc>
            </a:pPr>
            <a:r>
              <a:rPr lang="en-US" sz="2400" smtClean="0">
                <a:solidFill>
                  <a:srgbClr val="000000"/>
                </a:solidFill>
              </a:rPr>
              <a:t>COURSEs</a:t>
            </a:r>
          </a:p>
          <a:p>
            <a:pPr lvl="1" eaLnBrk="1" hangingPunct="1">
              <a:lnSpc>
                <a:spcPct val="90000"/>
              </a:lnSpc>
            </a:pPr>
            <a:r>
              <a:rPr lang="en-US" sz="2400" smtClean="0">
                <a:solidFill>
                  <a:srgbClr val="000000"/>
                </a:solidFill>
              </a:rPr>
              <a:t>SECTIONs (of COURSEs)</a:t>
            </a:r>
          </a:p>
          <a:p>
            <a:pPr lvl="1" eaLnBrk="1" hangingPunct="1">
              <a:lnSpc>
                <a:spcPct val="90000"/>
              </a:lnSpc>
            </a:pPr>
            <a:r>
              <a:rPr lang="en-US" sz="2400" smtClean="0">
                <a:solidFill>
                  <a:srgbClr val="000000"/>
                </a:solidFill>
              </a:rPr>
              <a:t>(academic) DEPARTMENTs</a:t>
            </a:r>
          </a:p>
          <a:p>
            <a:pPr lvl="1" eaLnBrk="1" hangingPunct="1">
              <a:lnSpc>
                <a:spcPct val="90000"/>
              </a:lnSpc>
            </a:pPr>
            <a:r>
              <a:rPr lang="en-US" sz="2400" smtClean="0">
                <a:solidFill>
                  <a:srgbClr val="000000"/>
                </a:solidFill>
              </a:rPr>
              <a:t>INSTRUCTORs</a:t>
            </a:r>
          </a:p>
          <a:p>
            <a:pPr eaLnBrk="1" hangingPunct="1">
              <a:lnSpc>
                <a:spcPct val="90000"/>
              </a:lnSpc>
              <a:buFont typeface="Wingdings" pitchFamily="2" charset="2"/>
              <a:buNone/>
            </a:pPr>
            <a:r>
              <a:rPr lang="en-US" sz="2800" i="1" smtClean="0">
                <a:solidFill>
                  <a:srgbClr val="000000"/>
                </a:solidFill>
              </a:rPr>
              <a:t>Note</a:t>
            </a:r>
            <a:r>
              <a:rPr lang="en-US" sz="2800" smtClean="0">
                <a:solidFill>
                  <a:srgbClr val="000000"/>
                </a:solidFill>
              </a:rPr>
              <a:t>: The above could be expressed in the ENTITY-RELATIONSHIP data model.</a:t>
            </a:r>
          </a:p>
          <a:p>
            <a:pPr eaLnBrk="1" hangingPunct="1">
              <a:lnSpc>
                <a:spcPct val="90000"/>
              </a:lnSpc>
            </a:pPr>
            <a:endParaRPr lang="en-US" sz="2800" smtClean="0"/>
          </a:p>
        </p:txBody>
      </p:sp>
    </p:spTree>
    <p:extLst>
      <p:ext uri="{BB962C8B-B14F-4D97-AF65-F5344CB8AC3E}">
        <p14:creationId xmlns="" xmlns:p14="http://schemas.microsoft.com/office/powerpoint/2010/main" val="96859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GB" dirty="0"/>
              <a:t>Transaction Control (TCL)</a:t>
            </a:r>
          </a:p>
        </p:txBody>
      </p:sp>
      <p:sp>
        <p:nvSpPr>
          <p:cNvPr id="3" name="Content Placeholder 2"/>
          <p:cNvSpPr>
            <a:spLocks noGrp="1"/>
          </p:cNvSpPr>
          <p:nvPr>
            <p:ph idx="1"/>
          </p:nvPr>
        </p:nvSpPr>
        <p:spPr/>
        <p:txBody>
          <a:bodyPr/>
          <a:lstStyle/>
          <a:p>
            <a:pPr marL="0" indent="0">
              <a:buNone/>
            </a:pPr>
            <a:r>
              <a:rPr lang="en-US" sz="2000" dirty="0"/>
              <a:t>Statements are used to manage the changes made by DML statements. It allows statements to be grouped together into logical transactions. </a:t>
            </a:r>
            <a:br>
              <a:rPr lang="en-US" sz="2000" dirty="0"/>
            </a:br>
            <a:r>
              <a:rPr lang="en-US" sz="2000" dirty="0"/>
              <a:t/>
            </a:r>
            <a:br>
              <a:rPr lang="en-US" sz="2000" dirty="0"/>
            </a:br>
            <a:r>
              <a:rPr lang="en-US" sz="2000" dirty="0"/>
              <a:t>Some examples: </a:t>
            </a:r>
            <a:br>
              <a:rPr lang="en-US" sz="2000" dirty="0"/>
            </a:br>
            <a:r>
              <a:rPr lang="en-US" sz="2000" dirty="0"/>
              <a:t/>
            </a:r>
            <a:br>
              <a:rPr lang="en-US" sz="2000" dirty="0"/>
            </a:br>
            <a:r>
              <a:rPr lang="en-US" sz="2000" dirty="0"/>
              <a:t>COMMIT - save work </a:t>
            </a:r>
            <a:r>
              <a:rPr lang="en-US" sz="2000" dirty="0" smtClean="0"/>
              <a:t>done</a:t>
            </a:r>
          </a:p>
          <a:p>
            <a:pPr marL="0" indent="0">
              <a:buNone/>
            </a:pPr>
            <a:r>
              <a:rPr lang="en-US" sz="2000" dirty="0" smtClean="0"/>
              <a:t>SAVEPOINT </a:t>
            </a:r>
            <a:r>
              <a:rPr lang="en-US" sz="2000" dirty="0"/>
              <a:t>- identify a point in a transaction to which you can later roll </a:t>
            </a:r>
            <a:r>
              <a:rPr lang="en-US" sz="2000" dirty="0" smtClean="0"/>
              <a:t>back</a:t>
            </a:r>
          </a:p>
          <a:p>
            <a:pPr marL="0" indent="0">
              <a:buNone/>
            </a:pPr>
            <a:r>
              <a:rPr lang="en-US" sz="2000" dirty="0" smtClean="0"/>
              <a:t>ROLLBACK </a:t>
            </a:r>
            <a:r>
              <a:rPr lang="en-US" sz="2000" dirty="0"/>
              <a:t>- restore database to original since the last </a:t>
            </a:r>
            <a:r>
              <a:rPr lang="en-US" sz="2000" dirty="0" smtClean="0"/>
              <a:t>COMMIT</a:t>
            </a:r>
          </a:p>
          <a:p>
            <a:pPr marL="0" indent="0">
              <a:buNone/>
            </a:pPr>
            <a:r>
              <a:rPr lang="en-US" sz="2000" dirty="0" smtClean="0"/>
              <a:t>SET </a:t>
            </a:r>
            <a:r>
              <a:rPr lang="en-US" sz="2000" dirty="0"/>
              <a:t>TRANSACTION - Change transaction options like isolation level and what rollback segment to use</a:t>
            </a:r>
          </a:p>
          <a:p>
            <a:pPr marL="0" indent="0">
              <a:buNone/>
            </a:pP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16</a:t>
            </a:fld>
            <a:endParaRPr lang="en-US"/>
          </a:p>
        </p:txBody>
      </p:sp>
    </p:spTree>
    <p:extLst>
      <p:ext uri="{BB962C8B-B14F-4D97-AF65-F5344CB8AC3E}">
        <p14:creationId xmlns="" xmlns:p14="http://schemas.microsoft.com/office/powerpoint/2010/main" val="42429022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19100" y="609600"/>
            <a:ext cx="8724900" cy="1143000"/>
          </a:xfrm>
        </p:spPr>
        <p:txBody>
          <a:bodyPr>
            <a:normAutofit fontScale="90000"/>
          </a:bodyPr>
          <a:lstStyle/>
          <a:p>
            <a:pPr eaLnBrk="1" hangingPunct="1"/>
            <a:r>
              <a:rPr lang="en-US" smtClean="0"/>
              <a:t>Example of a Database</a:t>
            </a:r>
            <a:br>
              <a:rPr lang="en-US" smtClean="0"/>
            </a:br>
            <a:r>
              <a:rPr lang="en-US" smtClean="0"/>
              <a:t>(with a Conceptual Data Model)</a:t>
            </a:r>
          </a:p>
        </p:txBody>
      </p:sp>
      <p:sp>
        <p:nvSpPr>
          <p:cNvPr id="16387" name="Rectangle 3"/>
          <p:cNvSpPr>
            <a:spLocks noGrp="1" noChangeArrowheads="1"/>
          </p:cNvSpPr>
          <p:nvPr>
            <p:ph type="body" idx="1"/>
          </p:nvPr>
        </p:nvSpPr>
        <p:spPr>
          <a:xfrm>
            <a:off x="457200" y="1905000"/>
            <a:ext cx="8229600" cy="4525963"/>
          </a:xfrm>
        </p:spPr>
        <p:txBody>
          <a:bodyPr/>
          <a:lstStyle/>
          <a:p>
            <a:pPr eaLnBrk="1" hangingPunct="1">
              <a:lnSpc>
                <a:spcPct val="90000"/>
              </a:lnSpc>
            </a:pPr>
            <a:r>
              <a:rPr lang="en-US" sz="2800" b="1" dirty="0" smtClean="0">
                <a:solidFill>
                  <a:srgbClr val="000000"/>
                </a:solidFill>
              </a:rPr>
              <a:t>Some mini-world </a:t>
            </a:r>
            <a:r>
              <a:rPr lang="en-US" sz="2800" b="1" i="1" dirty="0" smtClean="0">
                <a:solidFill>
                  <a:srgbClr val="000000"/>
                </a:solidFill>
              </a:rPr>
              <a:t>relationships</a:t>
            </a:r>
            <a:r>
              <a:rPr lang="en-US" sz="2800" dirty="0" smtClean="0">
                <a:solidFill>
                  <a:srgbClr val="000000"/>
                </a:solidFill>
              </a:rPr>
              <a:t>:</a:t>
            </a:r>
          </a:p>
          <a:p>
            <a:pPr lvl="1" eaLnBrk="1" hangingPunct="1">
              <a:lnSpc>
                <a:spcPct val="90000"/>
              </a:lnSpc>
            </a:pPr>
            <a:r>
              <a:rPr lang="en-US" sz="2400" dirty="0" smtClean="0">
                <a:solidFill>
                  <a:srgbClr val="000000"/>
                </a:solidFill>
              </a:rPr>
              <a:t>SECTIONs </a:t>
            </a:r>
            <a:r>
              <a:rPr lang="en-US" sz="2400" i="1" dirty="0" smtClean="0">
                <a:solidFill>
                  <a:srgbClr val="000000"/>
                </a:solidFill>
              </a:rPr>
              <a:t>are of</a:t>
            </a:r>
            <a:r>
              <a:rPr lang="en-US" sz="2400" dirty="0" smtClean="0">
                <a:solidFill>
                  <a:srgbClr val="000000"/>
                </a:solidFill>
              </a:rPr>
              <a:t>  specific COURSEs</a:t>
            </a:r>
          </a:p>
          <a:p>
            <a:pPr lvl="1" eaLnBrk="1" hangingPunct="1">
              <a:lnSpc>
                <a:spcPct val="90000"/>
              </a:lnSpc>
            </a:pPr>
            <a:r>
              <a:rPr lang="en-US" sz="2400" dirty="0" smtClean="0">
                <a:solidFill>
                  <a:srgbClr val="000000"/>
                </a:solidFill>
              </a:rPr>
              <a:t>STUDENTs </a:t>
            </a:r>
            <a:r>
              <a:rPr lang="en-US" sz="2400" i="1" dirty="0" smtClean="0">
                <a:solidFill>
                  <a:srgbClr val="000000"/>
                </a:solidFill>
              </a:rPr>
              <a:t>take</a:t>
            </a:r>
            <a:r>
              <a:rPr lang="en-US" sz="2400" dirty="0" smtClean="0">
                <a:solidFill>
                  <a:srgbClr val="000000"/>
                </a:solidFill>
              </a:rPr>
              <a:t>  SECTIONs</a:t>
            </a:r>
          </a:p>
          <a:p>
            <a:pPr lvl="1" eaLnBrk="1" hangingPunct="1">
              <a:lnSpc>
                <a:spcPct val="90000"/>
              </a:lnSpc>
            </a:pPr>
            <a:r>
              <a:rPr lang="en-US" sz="2400" dirty="0" smtClean="0">
                <a:solidFill>
                  <a:srgbClr val="000000"/>
                </a:solidFill>
              </a:rPr>
              <a:t>COURSEs </a:t>
            </a:r>
            <a:r>
              <a:rPr lang="en-US" sz="2400" i="1" dirty="0" smtClean="0">
                <a:solidFill>
                  <a:srgbClr val="000000"/>
                </a:solidFill>
              </a:rPr>
              <a:t>have</a:t>
            </a:r>
            <a:r>
              <a:rPr lang="en-US" sz="2400" dirty="0" smtClean="0">
                <a:solidFill>
                  <a:srgbClr val="000000"/>
                </a:solidFill>
              </a:rPr>
              <a:t>  prerequisite COURSEs</a:t>
            </a:r>
          </a:p>
          <a:p>
            <a:pPr lvl="1" eaLnBrk="1" hangingPunct="1">
              <a:lnSpc>
                <a:spcPct val="90000"/>
              </a:lnSpc>
            </a:pPr>
            <a:r>
              <a:rPr lang="en-US" sz="2400" dirty="0" smtClean="0">
                <a:solidFill>
                  <a:srgbClr val="000000"/>
                </a:solidFill>
              </a:rPr>
              <a:t>INSTRUCTORs </a:t>
            </a:r>
            <a:r>
              <a:rPr lang="en-US" sz="2400" i="1" dirty="0" smtClean="0">
                <a:solidFill>
                  <a:srgbClr val="000000"/>
                </a:solidFill>
              </a:rPr>
              <a:t>teach</a:t>
            </a:r>
            <a:r>
              <a:rPr lang="en-US" sz="2400" dirty="0" smtClean="0">
                <a:solidFill>
                  <a:srgbClr val="000000"/>
                </a:solidFill>
              </a:rPr>
              <a:t>  SECTIONs</a:t>
            </a:r>
          </a:p>
          <a:p>
            <a:pPr lvl="1" eaLnBrk="1" hangingPunct="1">
              <a:lnSpc>
                <a:spcPct val="90000"/>
              </a:lnSpc>
            </a:pPr>
            <a:r>
              <a:rPr lang="en-US" sz="2400" dirty="0" smtClean="0">
                <a:solidFill>
                  <a:srgbClr val="000000"/>
                </a:solidFill>
              </a:rPr>
              <a:t>COURSEs </a:t>
            </a:r>
            <a:r>
              <a:rPr lang="en-US" sz="2400" i="1" dirty="0" smtClean="0">
                <a:solidFill>
                  <a:srgbClr val="000000"/>
                </a:solidFill>
              </a:rPr>
              <a:t>are offered by</a:t>
            </a:r>
            <a:r>
              <a:rPr lang="en-US" sz="2400" dirty="0" smtClean="0">
                <a:solidFill>
                  <a:srgbClr val="000000"/>
                </a:solidFill>
              </a:rPr>
              <a:t>  DEPARTMENTs</a:t>
            </a:r>
          </a:p>
          <a:p>
            <a:pPr lvl="1" eaLnBrk="1" hangingPunct="1">
              <a:lnSpc>
                <a:spcPct val="90000"/>
              </a:lnSpc>
            </a:pPr>
            <a:r>
              <a:rPr lang="en-US" sz="2400" dirty="0" smtClean="0">
                <a:solidFill>
                  <a:srgbClr val="000000"/>
                </a:solidFill>
              </a:rPr>
              <a:t>STUDENTs </a:t>
            </a:r>
            <a:r>
              <a:rPr lang="en-US" sz="2400" i="1" dirty="0" smtClean="0">
                <a:solidFill>
                  <a:srgbClr val="000000"/>
                </a:solidFill>
              </a:rPr>
              <a:t>major in</a:t>
            </a:r>
            <a:r>
              <a:rPr lang="en-US" sz="2400" dirty="0" smtClean="0">
                <a:solidFill>
                  <a:srgbClr val="000000"/>
                </a:solidFill>
              </a:rPr>
              <a:t>  DEPARTMENTs</a:t>
            </a:r>
          </a:p>
          <a:p>
            <a:pPr lvl="2" eaLnBrk="1" hangingPunct="1">
              <a:lnSpc>
                <a:spcPct val="90000"/>
              </a:lnSpc>
            </a:pPr>
            <a:endParaRPr lang="en-US" sz="2000" dirty="0" smtClean="0">
              <a:solidFill>
                <a:srgbClr val="000000"/>
              </a:solidFill>
            </a:endParaRPr>
          </a:p>
          <a:p>
            <a:pPr eaLnBrk="1" hangingPunct="1">
              <a:lnSpc>
                <a:spcPct val="90000"/>
              </a:lnSpc>
              <a:buFont typeface="Wingdings" pitchFamily="2" charset="2"/>
              <a:buNone/>
            </a:pPr>
            <a:r>
              <a:rPr lang="en-US" sz="2800" i="1" dirty="0" smtClean="0">
                <a:solidFill>
                  <a:srgbClr val="000000"/>
                </a:solidFill>
              </a:rPr>
              <a:t>Note</a:t>
            </a:r>
            <a:r>
              <a:rPr lang="en-US" sz="2800" dirty="0" smtClean="0">
                <a:solidFill>
                  <a:srgbClr val="000000"/>
                </a:solidFill>
              </a:rPr>
              <a:t>: The above could be expressed in the </a:t>
            </a:r>
            <a:r>
              <a:rPr lang="en-US" sz="2800" i="1" dirty="0" smtClean="0">
                <a:solidFill>
                  <a:srgbClr val="000000"/>
                </a:solidFill>
              </a:rPr>
              <a:t>ENTITY-RELATIONSHIP</a:t>
            </a:r>
            <a:r>
              <a:rPr lang="en-US" sz="2800" dirty="0" smtClean="0">
                <a:solidFill>
                  <a:srgbClr val="000000"/>
                </a:solidFill>
              </a:rPr>
              <a:t> data model.</a:t>
            </a:r>
            <a:endParaRPr lang="en-US" sz="2800" dirty="0" smtClean="0"/>
          </a:p>
        </p:txBody>
      </p:sp>
    </p:spTree>
    <p:extLst>
      <p:ext uri="{BB962C8B-B14F-4D97-AF65-F5344CB8AC3E}">
        <p14:creationId xmlns="" xmlns:p14="http://schemas.microsoft.com/office/powerpoint/2010/main" val="8807761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381000"/>
            <a:ext cx="8229600" cy="1143000"/>
          </a:xfrm>
        </p:spPr>
        <p:txBody>
          <a:bodyPr>
            <a:normAutofit fontScale="90000"/>
          </a:bodyPr>
          <a:lstStyle/>
          <a:p>
            <a:pPr eaLnBrk="1" hangingPunct="1"/>
            <a:r>
              <a:rPr lang="en-US" dirty="0" smtClean="0"/>
              <a:t>Main Characteristics of the Database Approach</a:t>
            </a:r>
          </a:p>
        </p:txBody>
      </p:sp>
      <p:sp>
        <p:nvSpPr>
          <p:cNvPr id="17411" name="Rectangle 3"/>
          <p:cNvSpPr>
            <a:spLocks noGrp="1" noChangeArrowheads="1"/>
          </p:cNvSpPr>
          <p:nvPr>
            <p:ph type="body" idx="1"/>
          </p:nvPr>
        </p:nvSpPr>
        <p:spPr>
          <a:xfrm>
            <a:off x="685800" y="1981200"/>
            <a:ext cx="7924800" cy="4114800"/>
          </a:xfrm>
        </p:spPr>
        <p:txBody>
          <a:bodyPr/>
          <a:lstStyle/>
          <a:p>
            <a:pPr algn="just" eaLnBrk="1" hangingPunct="1"/>
            <a:r>
              <a:rPr lang="en-US" sz="2800" u="sng" dirty="0" smtClean="0">
                <a:solidFill>
                  <a:srgbClr val="000000"/>
                </a:solidFill>
              </a:rPr>
              <a:t>Self-describing nature of a database system:</a:t>
            </a:r>
            <a:r>
              <a:rPr lang="en-US" sz="2800" dirty="0" smtClean="0">
                <a:solidFill>
                  <a:srgbClr val="000000"/>
                </a:solidFill>
              </a:rPr>
              <a:t> A DBMS </a:t>
            </a:r>
            <a:r>
              <a:rPr lang="en-US" sz="2800" b="1" dirty="0" smtClean="0">
                <a:solidFill>
                  <a:srgbClr val="000000"/>
                </a:solidFill>
              </a:rPr>
              <a:t>catalog</a:t>
            </a:r>
            <a:r>
              <a:rPr lang="en-US" sz="2800" dirty="0" smtClean="0">
                <a:solidFill>
                  <a:srgbClr val="000000"/>
                </a:solidFill>
              </a:rPr>
              <a:t> stores the </a:t>
            </a:r>
            <a:r>
              <a:rPr lang="en-US" sz="2800" i="1" dirty="0" smtClean="0">
                <a:solidFill>
                  <a:srgbClr val="000000"/>
                </a:solidFill>
              </a:rPr>
              <a:t>description</a:t>
            </a:r>
            <a:r>
              <a:rPr lang="en-US" sz="2800" dirty="0" smtClean="0">
                <a:solidFill>
                  <a:srgbClr val="000000"/>
                </a:solidFill>
              </a:rPr>
              <a:t>  of the database. The description is called </a:t>
            </a:r>
            <a:r>
              <a:rPr lang="en-US" sz="2800" b="1" dirty="0" smtClean="0">
                <a:solidFill>
                  <a:srgbClr val="000000"/>
                </a:solidFill>
              </a:rPr>
              <a:t>meta-data</a:t>
            </a:r>
            <a:r>
              <a:rPr lang="en-US" sz="2800" dirty="0" smtClean="0">
                <a:solidFill>
                  <a:srgbClr val="000000"/>
                </a:solidFill>
              </a:rPr>
              <a:t>). This allows the DBMS software to work with different databases.</a:t>
            </a:r>
          </a:p>
          <a:p>
            <a:pPr algn="just" eaLnBrk="1" hangingPunct="1"/>
            <a:r>
              <a:rPr lang="en-US" sz="2800" u="sng" dirty="0" smtClean="0">
                <a:solidFill>
                  <a:srgbClr val="000000"/>
                </a:solidFill>
              </a:rPr>
              <a:t>Insulation between programs and data:</a:t>
            </a:r>
            <a:r>
              <a:rPr lang="en-US" sz="2800" dirty="0" smtClean="0">
                <a:solidFill>
                  <a:srgbClr val="000000"/>
                </a:solidFill>
              </a:rPr>
              <a:t> Called </a:t>
            </a:r>
            <a:r>
              <a:rPr lang="en-US" sz="2800" b="1" dirty="0" smtClean="0">
                <a:solidFill>
                  <a:srgbClr val="000000"/>
                </a:solidFill>
              </a:rPr>
              <a:t>program-data independence</a:t>
            </a:r>
            <a:r>
              <a:rPr lang="en-US" sz="2800" dirty="0" smtClean="0">
                <a:solidFill>
                  <a:srgbClr val="000000"/>
                </a:solidFill>
              </a:rPr>
              <a:t>. Allows changing data storage structures and operations without having to change the DBMS access programs.</a:t>
            </a:r>
          </a:p>
        </p:txBody>
      </p:sp>
    </p:spTree>
    <p:extLst>
      <p:ext uri="{BB962C8B-B14F-4D97-AF65-F5344CB8AC3E}">
        <p14:creationId xmlns="" xmlns:p14="http://schemas.microsoft.com/office/powerpoint/2010/main" val="27772490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457200"/>
            <a:ext cx="8229600" cy="1143000"/>
          </a:xfrm>
        </p:spPr>
        <p:txBody>
          <a:bodyPr>
            <a:normAutofit fontScale="90000"/>
          </a:bodyPr>
          <a:lstStyle/>
          <a:p>
            <a:pPr eaLnBrk="1" hangingPunct="1"/>
            <a:r>
              <a:rPr lang="en-US" dirty="0" smtClean="0"/>
              <a:t>Main Characteristics of the Database Approach</a:t>
            </a:r>
          </a:p>
        </p:txBody>
      </p:sp>
      <p:sp>
        <p:nvSpPr>
          <p:cNvPr id="18435" name="Rectangle 3"/>
          <p:cNvSpPr>
            <a:spLocks noGrp="1" noChangeArrowheads="1"/>
          </p:cNvSpPr>
          <p:nvPr>
            <p:ph type="body" idx="1"/>
          </p:nvPr>
        </p:nvSpPr>
        <p:spPr>
          <a:xfrm>
            <a:off x="533400" y="2362200"/>
            <a:ext cx="7848600" cy="4114800"/>
          </a:xfrm>
        </p:spPr>
        <p:txBody>
          <a:bodyPr/>
          <a:lstStyle/>
          <a:p>
            <a:pPr algn="just" eaLnBrk="1" hangingPunct="1"/>
            <a:r>
              <a:rPr lang="en-US" sz="2800" u="sng" dirty="0" smtClean="0">
                <a:solidFill>
                  <a:srgbClr val="000000"/>
                </a:solidFill>
              </a:rPr>
              <a:t>Data Abstraction:</a:t>
            </a:r>
            <a:r>
              <a:rPr lang="en-US" sz="2800" dirty="0" smtClean="0">
                <a:solidFill>
                  <a:srgbClr val="000000"/>
                </a:solidFill>
              </a:rPr>
              <a:t> A </a:t>
            </a:r>
            <a:r>
              <a:rPr lang="en-US" sz="2800" b="1" dirty="0" smtClean="0">
                <a:solidFill>
                  <a:srgbClr val="000000"/>
                </a:solidFill>
              </a:rPr>
              <a:t>data model</a:t>
            </a:r>
            <a:r>
              <a:rPr lang="en-US" sz="2800" dirty="0" smtClean="0">
                <a:solidFill>
                  <a:srgbClr val="000000"/>
                </a:solidFill>
              </a:rPr>
              <a:t> is used to hide storage details and present the users with a </a:t>
            </a:r>
            <a:r>
              <a:rPr lang="en-US" sz="2800" i="1" dirty="0" smtClean="0">
                <a:solidFill>
                  <a:srgbClr val="000000"/>
                </a:solidFill>
              </a:rPr>
              <a:t>conceptual view</a:t>
            </a:r>
            <a:r>
              <a:rPr lang="en-US" sz="2800" dirty="0" smtClean="0">
                <a:solidFill>
                  <a:srgbClr val="000000"/>
                </a:solidFill>
              </a:rPr>
              <a:t>  of the database.</a:t>
            </a:r>
          </a:p>
          <a:p>
            <a:pPr algn="just" eaLnBrk="1" hangingPunct="1"/>
            <a:r>
              <a:rPr lang="en-US" sz="2800" u="sng" dirty="0" smtClean="0">
                <a:solidFill>
                  <a:srgbClr val="000000"/>
                </a:solidFill>
              </a:rPr>
              <a:t>Support of multiple views of the data:</a:t>
            </a:r>
            <a:r>
              <a:rPr lang="en-US" sz="2800" dirty="0" smtClean="0">
                <a:solidFill>
                  <a:srgbClr val="000000"/>
                </a:solidFill>
              </a:rPr>
              <a:t> Each user may see a      different view of the database, which describes </a:t>
            </a:r>
            <a:r>
              <a:rPr lang="en-US" sz="2800" i="1" dirty="0" smtClean="0">
                <a:solidFill>
                  <a:srgbClr val="000000"/>
                </a:solidFill>
              </a:rPr>
              <a:t>only</a:t>
            </a:r>
            <a:r>
              <a:rPr lang="en-US" sz="2800" dirty="0" smtClean="0">
                <a:solidFill>
                  <a:srgbClr val="000000"/>
                </a:solidFill>
              </a:rPr>
              <a:t>  the data of interest to that user.</a:t>
            </a:r>
          </a:p>
          <a:p>
            <a:pPr algn="just" eaLnBrk="1" hangingPunct="1"/>
            <a:endParaRPr lang="en-US" sz="2800" dirty="0" smtClean="0">
              <a:solidFill>
                <a:srgbClr val="000000"/>
              </a:solidFill>
            </a:endParaRPr>
          </a:p>
          <a:p>
            <a:pPr algn="just" eaLnBrk="1" hangingPunct="1"/>
            <a:endParaRPr lang="en-US" sz="2800" dirty="0" smtClean="0"/>
          </a:p>
        </p:txBody>
      </p:sp>
    </p:spTree>
    <p:extLst>
      <p:ext uri="{BB962C8B-B14F-4D97-AF65-F5344CB8AC3E}">
        <p14:creationId xmlns="" xmlns:p14="http://schemas.microsoft.com/office/powerpoint/2010/main" val="16214948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609600"/>
            <a:ext cx="8229600" cy="1143000"/>
          </a:xfrm>
        </p:spPr>
        <p:txBody>
          <a:bodyPr>
            <a:normAutofit fontScale="90000"/>
          </a:bodyPr>
          <a:lstStyle/>
          <a:p>
            <a:pPr eaLnBrk="1" hangingPunct="1"/>
            <a:r>
              <a:rPr lang="en-US" dirty="0" smtClean="0"/>
              <a:t>Main Characteristics of the Database Approach</a:t>
            </a:r>
          </a:p>
        </p:txBody>
      </p:sp>
      <p:sp>
        <p:nvSpPr>
          <p:cNvPr id="19459" name="Rectangle 3"/>
          <p:cNvSpPr>
            <a:spLocks noGrp="1" noChangeArrowheads="1"/>
          </p:cNvSpPr>
          <p:nvPr>
            <p:ph type="body" idx="1"/>
          </p:nvPr>
        </p:nvSpPr>
        <p:spPr>
          <a:xfrm>
            <a:off x="685800" y="2286000"/>
            <a:ext cx="7772400" cy="3390900"/>
          </a:xfrm>
        </p:spPr>
        <p:txBody>
          <a:bodyPr>
            <a:normAutofit lnSpcReduction="10000"/>
          </a:bodyPr>
          <a:lstStyle/>
          <a:p>
            <a:pPr algn="just" eaLnBrk="1" hangingPunct="1"/>
            <a:r>
              <a:rPr lang="en-US" sz="2800" u="sng" dirty="0" smtClean="0">
                <a:solidFill>
                  <a:srgbClr val="000000"/>
                </a:solidFill>
              </a:rPr>
              <a:t>Sharing of data and multiuser transaction processing : </a:t>
            </a:r>
            <a:r>
              <a:rPr lang="en-US" sz="2800" dirty="0" smtClean="0">
                <a:solidFill>
                  <a:srgbClr val="000000"/>
                </a:solidFill>
              </a:rPr>
              <a:t>allowing a set of concurrent users to retrieve and to update the  database. Concurrency control within the DBMS guarantees that each </a:t>
            </a:r>
            <a:r>
              <a:rPr lang="en-US" sz="2800" b="1" dirty="0" smtClean="0">
                <a:solidFill>
                  <a:srgbClr val="000000"/>
                </a:solidFill>
              </a:rPr>
              <a:t>transaction</a:t>
            </a:r>
            <a:r>
              <a:rPr lang="en-US" sz="2800" dirty="0" smtClean="0">
                <a:solidFill>
                  <a:srgbClr val="000000"/>
                </a:solidFill>
              </a:rPr>
              <a:t> is correctly executed or completely aborted. OLTP (Online Transaction Processing) is a major part of database applications.</a:t>
            </a:r>
          </a:p>
        </p:txBody>
      </p:sp>
    </p:spTree>
    <p:extLst>
      <p:ext uri="{BB962C8B-B14F-4D97-AF65-F5344CB8AC3E}">
        <p14:creationId xmlns="" xmlns:p14="http://schemas.microsoft.com/office/powerpoint/2010/main" val="211572312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762000"/>
            <a:ext cx="8229600" cy="1143000"/>
          </a:xfrm>
        </p:spPr>
        <p:txBody>
          <a:bodyPr>
            <a:normAutofit fontScale="90000"/>
          </a:bodyPr>
          <a:lstStyle/>
          <a:p>
            <a:pPr eaLnBrk="1" hangingPunct="1"/>
            <a:r>
              <a:rPr lang="en-US" dirty="0" smtClean="0"/>
              <a:t>Advantages of Using the Database Approach</a:t>
            </a:r>
          </a:p>
        </p:txBody>
      </p:sp>
      <p:sp>
        <p:nvSpPr>
          <p:cNvPr id="20483" name="Rectangle 3"/>
          <p:cNvSpPr>
            <a:spLocks noGrp="1" noChangeArrowheads="1"/>
          </p:cNvSpPr>
          <p:nvPr>
            <p:ph type="body" idx="1"/>
          </p:nvPr>
        </p:nvSpPr>
        <p:spPr>
          <a:xfrm>
            <a:off x="457200" y="2209800"/>
            <a:ext cx="8229600" cy="4525963"/>
          </a:xfrm>
        </p:spPr>
        <p:txBody>
          <a:bodyPr/>
          <a:lstStyle/>
          <a:p>
            <a:pPr algn="just" eaLnBrk="1" hangingPunct="1">
              <a:lnSpc>
                <a:spcPct val="90000"/>
              </a:lnSpc>
            </a:pPr>
            <a:r>
              <a:rPr lang="en-US" sz="2800" dirty="0" smtClean="0">
                <a:solidFill>
                  <a:srgbClr val="000000"/>
                </a:solidFill>
              </a:rPr>
              <a:t>Controlling redundancy in data storage and in development and maintenance efforts.</a:t>
            </a:r>
          </a:p>
          <a:p>
            <a:pPr algn="just" eaLnBrk="1" hangingPunct="1">
              <a:lnSpc>
                <a:spcPct val="90000"/>
              </a:lnSpc>
            </a:pPr>
            <a:r>
              <a:rPr lang="en-US" sz="2800" dirty="0" smtClean="0">
                <a:solidFill>
                  <a:srgbClr val="000000"/>
                </a:solidFill>
              </a:rPr>
              <a:t>Sharing of data among multiple users.</a:t>
            </a:r>
          </a:p>
          <a:p>
            <a:pPr algn="just" eaLnBrk="1" hangingPunct="1">
              <a:lnSpc>
                <a:spcPct val="90000"/>
              </a:lnSpc>
            </a:pPr>
            <a:r>
              <a:rPr lang="en-US" sz="2800" dirty="0" smtClean="0">
                <a:solidFill>
                  <a:srgbClr val="000000"/>
                </a:solidFill>
              </a:rPr>
              <a:t>Restricting unauthorized access to data.</a:t>
            </a:r>
          </a:p>
          <a:p>
            <a:pPr algn="just" eaLnBrk="1" hangingPunct="1">
              <a:lnSpc>
                <a:spcPct val="90000"/>
              </a:lnSpc>
            </a:pPr>
            <a:r>
              <a:rPr lang="en-US" sz="2800" dirty="0" smtClean="0">
                <a:solidFill>
                  <a:srgbClr val="000000"/>
                </a:solidFill>
              </a:rPr>
              <a:t>Providing persistent storage for program Objects (in Object-oriented DBMS’s )</a:t>
            </a:r>
          </a:p>
          <a:p>
            <a:pPr algn="just" eaLnBrk="1" hangingPunct="1">
              <a:lnSpc>
                <a:spcPct val="90000"/>
              </a:lnSpc>
            </a:pPr>
            <a:r>
              <a:rPr lang="en-US" sz="2800" dirty="0" smtClean="0">
                <a:solidFill>
                  <a:srgbClr val="000000"/>
                </a:solidFill>
              </a:rPr>
              <a:t>Providing Storage Structures for efficient Query Processing</a:t>
            </a:r>
            <a:endParaRPr lang="en-US" sz="2800" dirty="0" smtClean="0"/>
          </a:p>
        </p:txBody>
      </p:sp>
    </p:spTree>
    <p:extLst>
      <p:ext uri="{BB962C8B-B14F-4D97-AF65-F5344CB8AC3E}">
        <p14:creationId xmlns="" xmlns:p14="http://schemas.microsoft.com/office/powerpoint/2010/main" val="371760237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914400"/>
            <a:ext cx="8229600" cy="1143000"/>
          </a:xfrm>
        </p:spPr>
        <p:txBody>
          <a:bodyPr>
            <a:normAutofit fontScale="90000"/>
          </a:bodyPr>
          <a:lstStyle/>
          <a:p>
            <a:pPr eaLnBrk="1" hangingPunct="1"/>
            <a:r>
              <a:rPr lang="en-US" dirty="0" smtClean="0"/>
              <a:t>Advantages of Using the Database Approach</a:t>
            </a:r>
          </a:p>
        </p:txBody>
      </p:sp>
      <p:sp>
        <p:nvSpPr>
          <p:cNvPr id="21507" name="Rectangle 3"/>
          <p:cNvSpPr>
            <a:spLocks noGrp="1" noChangeArrowheads="1"/>
          </p:cNvSpPr>
          <p:nvPr>
            <p:ph type="body" idx="1"/>
          </p:nvPr>
        </p:nvSpPr>
        <p:spPr>
          <a:xfrm>
            <a:off x="685800" y="2590800"/>
            <a:ext cx="7696200" cy="4114800"/>
          </a:xfrm>
        </p:spPr>
        <p:txBody>
          <a:bodyPr/>
          <a:lstStyle/>
          <a:p>
            <a:pPr eaLnBrk="1" hangingPunct="1"/>
            <a:r>
              <a:rPr lang="en-US" sz="2800" dirty="0" smtClean="0">
                <a:solidFill>
                  <a:srgbClr val="000000"/>
                </a:solidFill>
              </a:rPr>
              <a:t>Providing backup and recovery services.</a:t>
            </a:r>
          </a:p>
          <a:p>
            <a:pPr eaLnBrk="1" hangingPunct="1"/>
            <a:r>
              <a:rPr lang="en-US" sz="2800" dirty="0" smtClean="0">
                <a:solidFill>
                  <a:srgbClr val="000000"/>
                </a:solidFill>
              </a:rPr>
              <a:t>Providing multiple interfaces to different classes of users.</a:t>
            </a:r>
          </a:p>
          <a:p>
            <a:pPr eaLnBrk="1" hangingPunct="1"/>
            <a:r>
              <a:rPr lang="en-US" sz="2800" dirty="0" smtClean="0">
                <a:solidFill>
                  <a:srgbClr val="000000"/>
                </a:solidFill>
              </a:rPr>
              <a:t>Enforcing integrity constraints on the database.</a:t>
            </a:r>
          </a:p>
          <a:p>
            <a:pPr eaLnBrk="1" hangingPunct="1"/>
            <a:r>
              <a:rPr lang="en-US" sz="2800" dirty="0" smtClean="0">
                <a:solidFill>
                  <a:srgbClr val="000000"/>
                </a:solidFill>
              </a:rPr>
              <a:t>Drawing Inferences and Actions using rules</a:t>
            </a:r>
          </a:p>
        </p:txBody>
      </p:sp>
    </p:spTree>
    <p:extLst>
      <p:ext uri="{BB962C8B-B14F-4D97-AF65-F5344CB8AC3E}">
        <p14:creationId xmlns="" xmlns:p14="http://schemas.microsoft.com/office/powerpoint/2010/main" val="196681515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838200"/>
            <a:ext cx="8229600" cy="1143000"/>
          </a:xfrm>
        </p:spPr>
        <p:txBody>
          <a:bodyPr/>
          <a:lstStyle/>
          <a:p>
            <a:pPr eaLnBrk="1" hangingPunct="1"/>
            <a:r>
              <a:rPr lang="en-GB" b="1" dirty="0" smtClean="0">
                <a:latin typeface="Times"/>
              </a:rPr>
              <a:t>Disadvantages of DBMSs</a:t>
            </a:r>
            <a:endParaRPr lang="en-GB" b="1" dirty="0" smtClean="0">
              <a:solidFill>
                <a:schemeClr val="tx1"/>
              </a:solidFill>
              <a:latin typeface="Times"/>
            </a:endParaRPr>
          </a:p>
        </p:txBody>
      </p:sp>
      <p:sp>
        <p:nvSpPr>
          <p:cNvPr id="512003" name="Rectangle 3"/>
          <p:cNvSpPr>
            <a:spLocks noGrp="1" noChangeArrowheads="1"/>
          </p:cNvSpPr>
          <p:nvPr>
            <p:ph type="body" idx="1"/>
          </p:nvPr>
        </p:nvSpPr>
        <p:spPr>
          <a:xfrm>
            <a:off x="457200" y="1676400"/>
            <a:ext cx="7727950" cy="4114800"/>
          </a:xfrm>
        </p:spPr>
        <p:txBody>
          <a:bodyPr/>
          <a:lstStyle/>
          <a:p>
            <a:pPr eaLnBrk="1" hangingPunct="1"/>
            <a:r>
              <a:rPr lang="en-GB" dirty="0" smtClean="0">
                <a:latin typeface="Times"/>
              </a:rPr>
              <a:t>Complexity</a:t>
            </a:r>
          </a:p>
          <a:p>
            <a:pPr eaLnBrk="1" hangingPunct="1"/>
            <a:r>
              <a:rPr lang="en-GB" dirty="0" smtClean="0">
                <a:latin typeface="Times"/>
              </a:rPr>
              <a:t>Size</a:t>
            </a:r>
          </a:p>
          <a:p>
            <a:pPr eaLnBrk="1" hangingPunct="1"/>
            <a:r>
              <a:rPr lang="en-GB" dirty="0" smtClean="0">
                <a:latin typeface="Times"/>
              </a:rPr>
              <a:t>Cost of DBMS</a:t>
            </a:r>
          </a:p>
          <a:p>
            <a:pPr eaLnBrk="1" hangingPunct="1"/>
            <a:r>
              <a:rPr lang="en-GB" dirty="0" smtClean="0">
                <a:latin typeface="Times"/>
              </a:rPr>
              <a:t>Additional hardware costs</a:t>
            </a:r>
          </a:p>
          <a:p>
            <a:pPr eaLnBrk="1" hangingPunct="1"/>
            <a:r>
              <a:rPr lang="en-GB" dirty="0" smtClean="0">
                <a:latin typeface="Times"/>
              </a:rPr>
              <a:t>Cost of conversion</a:t>
            </a:r>
          </a:p>
          <a:p>
            <a:pPr eaLnBrk="1" hangingPunct="1"/>
            <a:r>
              <a:rPr lang="en-GB" dirty="0" smtClean="0">
                <a:latin typeface="Times"/>
              </a:rPr>
              <a:t>Performance</a:t>
            </a:r>
          </a:p>
          <a:p>
            <a:pPr eaLnBrk="1" hangingPunct="1"/>
            <a:r>
              <a:rPr lang="en-GB" dirty="0" smtClean="0">
                <a:latin typeface="Times"/>
              </a:rPr>
              <a:t>Higher impact of a failure</a:t>
            </a:r>
          </a:p>
        </p:txBody>
      </p:sp>
    </p:spTree>
    <p:extLst>
      <p:ext uri="{BB962C8B-B14F-4D97-AF65-F5344CB8AC3E}">
        <p14:creationId xmlns="" xmlns:p14="http://schemas.microsoft.com/office/powerpoint/2010/main" val="227250294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120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build="p"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609600"/>
            <a:ext cx="7835900" cy="1143000"/>
          </a:xfrm>
        </p:spPr>
        <p:txBody>
          <a:bodyPr>
            <a:normAutofit fontScale="90000"/>
          </a:bodyPr>
          <a:lstStyle/>
          <a:p>
            <a:pPr eaLnBrk="1" hangingPunct="1"/>
            <a:r>
              <a:rPr lang="en-US" dirty="0" smtClean="0"/>
              <a:t>Historical Development of Database Technology</a:t>
            </a:r>
          </a:p>
        </p:txBody>
      </p:sp>
      <p:sp>
        <p:nvSpPr>
          <p:cNvPr id="23555" name="Rectangle 3"/>
          <p:cNvSpPr>
            <a:spLocks noGrp="1" noChangeArrowheads="1"/>
          </p:cNvSpPr>
          <p:nvPr>
            <p:ph type="body" idx="1"/>
          </p:nvPr>
        </p:nvSpPr>
        <p:spPr>
          <a:xfrm>
            <a:off x="609600" y="2057400"/>
            <a:ext cx="7772400" cy="4114800"/>
          </a:xfrm>
        </p:spPr>
        <p:txBody>
          <a:bodyPr/>
          <a:lstStyle/>
          <a:p>
            <a:pPr algn="just" eaLnBrk="1" hangingPunct="1">
              <a:lnSpc>
                <a:spcPct val="90000"/>
              </a:lnSpc>
            </a:pPr>
            <a:r>
              <a:rPr lang="en-US" sz="2400" b="1" dirty="0" smtClean="0">
                <a:solidFill>
                  <a:srgbClr val="000000"/>
                </a:solidFill>
              </a:rPr>
              <a:t>Early Database Applications: </a:t>
            </a:r>
            <a:r>
              <a:rPr lang="en-US" sz="2400" dirty="0" smtClean="0">
                <a:solidFill>
                  <a:srgbClr val="000000"/>
                </a:solidFill>
              </a:rPr>
              <a:t>The Hierarchical and Network Models were introduced in mid 1960’s and dominated during the seventies. A bulk of the worldwide database processing still occurs using these models.</a:t>
            </a:r>
            <a:endParaRPr lang="en-US" sz="2400" b="1" dirty="0" smtClean="0">
              <a:solidFill>
                <a:srgbClr val="000000"/>
              </a:solidFill>
            </a:endParaRPr>
          </a:p>
          <a:p>
            <a:pPr algn="just" eaLnBrk="1" hangingPunct="1">
              <a:lnSpc>
                <a:spcPct val="90000"/>
              </a:lnSpc>
            </a:pPr>
            <a:r>
              <a:rPr lang="en-US" sz="2400" b="1" dirty="0" smtClean="0">
                <a:solidFill>
                  <a:srgbClr val="000000"/>
                </a:solidFill>
              </a:rPr>
              <a:t>Relational Model based Systems: </a:t>
            </a:r>
            <a:r>
              <a:rPr lang="en-US" sz="2400" dirty="0" smtClean="0">
                <a:solidFill>
                  <a:srgbClr val="000000"/>
                </a:solidFill>
              </a:rPr>
              <a:t>The model that was originally introduced in 1970 was heavily researched and experimented with in IBM and the universities. Relational DBMS Products emerged in the 1980’s.</a:t>
            </a:r>
            <a:endParaRPr lang="en-US" sz="2400" b="1" dirty="0" smtClean="0">
              <a:solidFill>
                <a:srgbClr val="000000"/>
              </a:solidFill>
            </a:endParaRPr>
          </a:p>
        </p:txBody>
      </p:sp>
    </p:spTree>
    <p:extLst>
      <p:ext uri="{BB962C8B-B14F-4D97-AF65-F5344CB8AC3E}">
        <p14:creationId xmlns="" xmlns:p14="http://schemas.microsoft.com/office/powerpoint/2010/main" val="160375359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609600"/>
            <a:ext cx="8229600" cy="1143000"/>
          </a:xfrm>
        </p:spPr>
        <p:txBody>
          <a:bodyPr>
            <a:normAutofit fontScale="90000"/>
          </a:bodyPr>
          <a:lstStyle/>
          <a:p>
            <a:pPr eaLnBrk="1" hangingPunct="1"/>
            <a:r>
              <a:rPr lang="en-US" dirty="0" smtClean="0"/>
              <a:t>Historical Development of Database Technology</a:t>
            </a:r>
          </a:p>
        </p:txBody>
      </p:sp>
      <p:sp>
        <p:nvSpPr>
          <p:cNvPr id="24579" name="Rectangle 3"/>
          <p:cNvSpPr>
            <a:spLocks noGrp="1" noChangeArrowheads="1"/>
          </p:cNvSpPr>
          <p:nvPr>
            <p:ph type="body" idx="1"/>
          </p:nvPr>
        </p:nvSpPr>
        <p:spPr>
          <a:xfrm>
            <a:off x="381000" y="1981200"/>
            <a:ext cx="8077200" cy="4114800"/>
          </a:xfrm>
        </p:spPr>
        <p:txBody>
          <a:bodyPr/>
          <a:lstStyle/>
          <a:p>
            <a:pPr algn="just" eaLnBrk="1" hangingPunct="1">
              <a:lnSpc>
                <a:spcPct val="90000"/>
              </a:lnSpc>
            </a:pPr>
            <a:r>
              <a:rPr lang="en-US" sz="2400" b="1" smtClean="0">
                <a:solidFill>
                  <a:srgbClr val="000000"/>
                </a:solidFill>
              </a:rPr>
              <a:t>Object-oriented applications: </a:t>
            </a:r>
            <a:r>
              <a:rPr lang="en-US" sz="2400" smtClean="0">
                <a:solidFill>
                  <a:srgbClr val="000000"/>
                </a:solidFill>
              </a:rPr>
              <a:t>OODBMSs were introduced in late 1980’s and early 1990’s to cater to the need of complex data processing in CAD and other applications. Their use has not taken off much.</a:t>
            </a:r>
            <a:endParaRPr lang="en-US" sz="2400" b="1" smtClean="0">
              <a:solidFill>
                <a:srgbClr val="000000"/>
              </a:solidFill>
            </a:endParaRPr>
          </a:p>
          <a:p>
            <a:pPr algn="just" eaLnBrk="1" hangingPunct="1">
              <a:lnSpc>
                <a:spcPct val="90000"/>
              </a:lnSpc>
            </a:pPr>
            <a:r>
              <a:rPr lang="en-US" sz="2400" b="1" smtClean="0">
                <a:solidFill>
                  <a:srgbClr val="000000"/>
                </a:solidFill>
              </a:rPr>
              <a:t>Data on the Web and E-commerce Applications: </a:t>
            </a:r>
            <a:r>
              <a:rPr lang="en-US" sz="2400" smtClean="0">
                <a:solidFill>
                  <a:srgbClr val="000000"/>
                </a:solidFill>
              </a:rPr>
              <a:t>Web contains data in HTML (Hypertext markup language) with links among pages. This has given rise to a new set of applications and E-commerce is using new standards like XML (eXtended  Markup Language).</a:t>
            </a:r>
          </a:p>
        </p:txBody>
      </p:sp>
    </p:spTree>
    <p:extLst>
      <p:ext uri="{BB962C8B-B14F-4D97-AF65-F5344CB8AC3E}">
        <p14:creationId xmlns="" xmlns:p14="http://schemas.microsoft.com/office/powerpoint/2010/main" val="18434328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609600"/>
            <a:ext cx="7772400" cy="1143000"/>
          </a:xfrm>
        </p:spPr>
        <p:txBody>
          <a:bodyPr/>
          <a:lstStyle/>
          <a:p>
            <a:pPr eaLnBrk="1" hangingPunct="1"/>
            <a:r>
              <a:rPr lang="en-US" dirty="0" smtClean="0"/>
              <a:t>Extending Database Capabilities</a:t>
            </a:r>
            <a:endParaRPr lang="en-US" b="1" dirty="0" smtClean="0">
              <a:solidFill>
                <a:srgbClr val="000000"/>
              </a:solidFill>
            </a:endParaRPr>
          </a:p>
        </p:txBody>
      </p:sp>
      <p:sp>
        <p:nvSpPr>
          <p:cNvPr id="25603" name="Rectangle 3"/>
          <p:cNvSpPr>
            <a:spLocks noGrp="1" noChangeArrowheads="1"/>
          </p:cNvSpPr>
          <p:nvPr>
            <p:ph type="body" idx="1"/>
          </p:nvPr>
        </p:nvSpPr>
        <p:spPr>
          <a:xfrm>
            <a:off x="850900" y="1981200"/>
            <a:ext cx="7683500" cy="4114800"/>
          </a:xfrm>
        </p:spPr>
        <p:txBody>
          <a:bodyPr>
            <a:normAutofit lnSpcReduction="10000"/>
          </a:bodyPr>
          <a:lstStyle/>
          <a:p>
            <a:pPr eaLnBrk="1" hangingPunct="1">
              <a:lnSpc>
                <a:spcPct val="90000"/>
              </a:lnSpc>
            </a:pPr>
            <a:r>
              <a:rPr lang="en-US" sz="2800" b="1" dirty="0" smtClean="0">
                <a:solidFill>
                  <a:srgbClr val="000000"/>
                </a:solidFill>
              </a:rPr>
              <a:t>New functionality is being added to DBMSs in the following areas:</a:t>
            </a:r>
            <a:endParaRPr lang="en-US" sz="2800" dirty="0" smtClean="0">
              <a:solidFill>
                <a:srgbClr val="000000"/>
              </a:solidFill>
            </a:endParaRPr>
          </a:p>
          <a:p>
            <a:pPr lvl="1" eaLnBrk="1" hangingPunct="1">
              <a:lnSpc>
                <a:spcPct val="90000"/>
              </a:lnSpc>
            </a:pPr>
            <a:r>
              <a:rPr lang="en-US" sz="2400" dirty="0" smtClean="0">
                <a:solidFill>
                  <a:srgbClr val="000000"/>
                </a:solidFill>
              </a:rPr>
              <a:t>Scientific Applications</a:t>
            </a:r>
          </a:p>
          <a:p>
            <a:pPr lvl="1" eaLnBrk="1" hangingPunct="1">
              <a:lnSpc>
                <a:spcPct val="90000"/>
              </a:lnSpc>
            </a:pPr>
            <a:r>
              <a:rPr lang="en-US" sz="2400" dirty="0" smtClean="0">
                <a:solidFill>
                  <a:srgbClr val="000000"/>
                </a:solidFill>
              </a:rPr>
              <a:t>Image Storage and Management</a:t>
            </a:r>
          </a:p>
          <a:p>
            <a:pPr lvl="1" eaLnBrk="1" hangingPunct="1">
              <a:lnSpc>
                <a:spcPct val="90000"/>
              </a:lnSpc>
            </a:pPr>
            <a:r>
              <a:rPr lang="en-US" sz="2400" dirty="0" smtClean="0">
                <a:solidFill>
                  <a:srgbClr val="000000"/>
                </a:solidFill>
              </a:rPr>
              <a:t>Audio and Video data management</a:t>
            </a:r>
          </a:p>
          <a:p>
            <a:pPr lvl="1" eaLnBrk="1" hangingPunct="1">
              <a:lnSpc>
                <a:spcPct val="90000"/>
              </a:lnSpc>
            </a:pPr>
            <a:r>
              <a:rPr lang="en-US" sz="2400" dirty="0" smtClean="0">
                <a:solidFill>
                  <a:srgbClr val="000000"/>
                </a:solidFill>
              </a:rPr>
              <a:t>Data Mining</a:t>
            </a:r>
          </a:p>
          <a:p>
            <a:pPr lvl="1" eaLnBrk="1" hangingPunct="1">
              <a:lnSpc>
                <a:spcPct val="90000"/>
              </a:lnSpc>
            </a:pPr>
            <a:r>
              <a:rPr lang="en-US" sz="2400" dirty="0" smtClean="0">
                <a:solidFill>
                  <a:srgbClr val="000000"/>
                </a:solidFill>
              </a:rPr>
              <a:t>Spatial data management</a:t>
            </a:r>
          </a:p>
          <a:p>
            <a:pPr lvl="1" eaLnBrk="1" hangingPunct="1">
              <a:lnSpc>
                <a:spcPct val="90000"/>
              </a:lnSpc>
            </a:pPr>
            <a:r>
              <a:rPr lang="en-US" sz="2400" dirty="0" smtClean="0">
                <a:solidFill>
                  <a:srgbClr val="000000"/>
                </a:solidFill>
              </a:rPr>
              <a:t>Time Series and Historical Data Management</a:t>
            </a:r>
          </a:p>
          <a:p>
            <a:pPr eaLnBrk="1" hangingPunct="1">
              <a:lnSpc>
                <a:spcPct val="90000"/>
              </a:lnSpc>
              <a:buFont typeface="Wingdings" pitchFamily="2" charset="2"/>
              <a:buNone/>
            </a:pPr>
            <a:r>
              <a:rPr lang="en-US" sz="2000" i="1" dirty="0" smtClean="0">
                <a:solidFill>
                  <a:srgbClr val="000000"/>
                </a:solidFill>
              </a:rPr>
              <a:t>The above gives rise to new research and development in incorporating new data types, complex data structures, new operations and storage and indexing schemes in database systems.</a:t>
            </a:r>
            <a:r>
              <a:rPr lang="en-US" sz="2000" b="1" i="1" dirty="0" smtClean="0">
                <a:solidFill>
                  <a:srgbClr val="000000"/>
                </a:solidFill>
              </a:rPr>
              <a:t> </a:t>
            </a:r>
            <a:endParaRPr lang="en-US" sz="2000" b="1" dirty="0" smtClean="0">
              <a:solidFill>
                <a:srgbClr val="000000"/>
              </a:solidFill>
            </a:endParaRPr>
          </a:p>
        </p:txBody>
      </p:sp>
    </p:spTree>
    <p:extLst>
      <p:ext uri="{BB962C8B-B14F-4D97-AF65-F5344CB8AC3E}">
        <p14:creationId xmlns="" xmlns:p14="http://schemas.microsoft.com/office/powerpoint/2010/main" val="327905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dirty="0" smtClean="0"/>
              <a:t>DBMS Users and Abstraction</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17</a:t>
            </a:fld>
            <a:endParaRPr lang="en-US"/>
          </a:p>
        </p:txBody>
      </p:sp>
    </p:spTree>
    <p:extLst>
      <p:ext uri="{BB962C8B-B14F-4D97-AF65-F5344CB8AC3E}">
        <p14:creationId xmlns="" xmlns:p14="http://schemas.microsoft.com/office/powerpoint/2010/main" val="175488922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609600"/>
            <a:ext cx="7772400" cy="876300"/>
          </a:xfrm>
        </p:spPr>
        <p:txBody>
          <a:bodyPr/>
          <a:lstStyle/>
          <a:p>
            <a:pPr eaLnBrk="1" hangingPunct="1"/>
            <a:r>
              <a:rPr lang="en-US" b="1" smtClean="0">
                <a:solidFill>
                  <a:srgbClr val="000000"/>
                </a:solidFill>
              </a:rPr>
              <a:t> </a:t>
            </a:r>
            <a:r>
              <a:rPr lang="en-US" smtClean="0"/>
              <a:t>When not to use a DBMS</a:t>
            </a:r>
            <a:endParaRPr lang="en-US" b="1" smtClean="0">
              <a:solidFill>
                <a:srgbClr val="000000"/>
              </a:solidFill>
            </a:endParaRPr>
          </a:p>
        </p:txBody>
      </p:sp>
      <p:sp>
        <p:nvSpPr>
          <p:cNvPr id="26627" name="Rectangle 3"/>
          <p:cNvSpPr>
            <a:spLocks noGrp="1" noChangeArrowheads="1"/>
          </p:cNvSpPr>
          <p:nvPr>
            <p:ph type="body" idx="1"/>
          </p:nvPr>
        </p:nvSpPr>
        <p:spPr>
          <a:xfrm>
            <a:off x="685800" y="1485900"/>
            <a:ext cx="7848600" cy="4610100"/>
          </a:xfrm>
        </p:spPr>
        <p:txBody>
          <a:bodyPr/>
          <a:lstStyle/>
          <a:p>
            <a:pPr eaLnBrk="1" hangingPunct="1">
              <a:lnSpc>
                <a:spcPct val="90000"/>
              </a:lnSpc>
            </a:pPr>
            <a:r>
              <a:rPr lang="en-US" sz="2800" b="1" dirty="0" smtClean="0">
                <a:solidFill>
                  <a:srgbClr val="000000"/>
                </a:solidFill>
              </a:rPr>
              <a:t>Main inhibitors (costs) of using a DBMS</a:t>
            </a:r>
            <a:r>
              <a:rPr lang="en-US" sz="2800" dirty="0" smtClean="0">
                <a:solidFill>
                  <a:srgbClr val="000000"/>
                </a:solidFill>
              </a:rPr>
              <a:t>:</a:t>
            </a:r>
          </a:p>
          <a:p>
            <a:pPr lvl="1" eaLnBrk="1" hangingPunct="1">
              <a:lnSpc>
                <a:spcPct val="90000"/>
              </a:lnSpc>
            </a:pPr>
            <a:r>
              <a:rPr lang="en-US" sz="2400" dirty="0" smtClean="0">
                <a:solidFill>
                  <a:srgbClr val="000000"/>
                </a:solidFill>
              </a:rPr>
              <a:t>High initial investment and possible need for additional hardware.</a:t>
            </a:r>
          </a:p>
          <a:p>
            <a:pPr lvl="1" eaLnBrk="1" hangingPunct="1">
              <a:lnSpc>
                <a:spcPct val="90000"/>
              </a:lnSpc>
            </a:pPr>
            <a:r>
              <a:rPr lang="en-US" sz="2400" dirty="0" smtClean="0">
                <a:solidFill>
                  <a:srgbClr val="000000"/>
                </a:solidFill>
              </a:rPr>
              <a:t>Overhead for providing generality, security, concurrency control, recovery, and  integrity functions. </a:t>
            </a:r>
          </a:p>
          <a:p>
            <a:pPr eaLnBrk="1" hangingPunct="1">
              <a:lnSpc>
                <a:spcPct val="90000"/>
              </a:lnSpc>
            </a:pPr>
            <a:r>
              <a:rPr lang="en-US" sz="2800" b="1" dirty="0" smtClean="0">
                <a:solidFill>
                  <a:srgbClr val="000000"/>
                </a:solidFill>
              </a:rPr>
              <a:t>When a DBMS may be unnecessary:</a:t>
            </a:r>
          </a:p>
          <a:p>
            <a:pPr lvl="1" eaLnBrk="1" hangingPunct="1">
              <a:lnSpc>
                <a:spcPct val="90000"/>
              </a:lnSpc>
            </a:pPr>
            <a:r>
              <a:rPr lang="en-US" sz="2400" dirty="0" smtClean="0">
                <a:solidFill>
                  <a:srgbClr val="000000"/>
                </a:solidFill>
              </a:rPr>
              <a:t>If the database and applications are simple, well defined, and not expected to change.</a:t>
            </a:r>
          </a:p>
          <a:p>
            <a:pPr lvl="1" eaLnBrk="1" hangingPunct="1">
              <a:lnSpc>
                <a:spcPct val="90000"/>
              </a:lnSpc>
            </a:pPr>
            <a:r>
              <a:rPr lang="en-US" sz="2400" dirty="0" smtClean="0">
                <a:solidFill>
                  <a:srgbClr val="000000"/>
                </a:solidFill>
              </a:rPr>
              <a:t>If there are stringent real-time requirements that may not be met because of DBMS overhead.</a:t>
            </a:r>
          </a:p>
          <a:p>
            <a:pPr lvl="1" eaLnBrk="1" hangingPunct="1">
              <a:lnSpc>
                <a:spcPct val="90000"/>
              </a:lnSpc>
            </a:pPr>
            <a:r>
              <a:rPr lang="en-US" sz="2400" dirty="0" smtClean="0">
                <a:solidFill>
                  <a:srgbClr val="000000"/>
                </a:solidFill>
              </a:rPr>
              <a:t>If access to data by multiple users is not required.</a:t>
            </a:r>
            <a:endParaRPr lang="en-US" sz="2400" dirty="0" smtClean="0"/>
          </a:p>
        </p:txBody>
      </p:sp>
    </p:spTree>
    <p:extLst>
      <p:ext uri="{BB962C8B-B14F-4D97-AF65-F5344CB8AC3E}">
        <p14:creationId xmlns="" xmlns:p14="http://schemas.microsoft.com/office/powerpoint/2010/main" val="114749523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609600"/>
            <a:ext cx="8229600" cy="1143000"/>
          </a:xfrm>
        </p:spPr>
        <p:txBody>
          <a:bodyPr/>
          <a:lstStyle/>
          <a:p>
            <a:pPr eaLnBrk="1" hangingPunct="1"/>
            <a:r>
              <a:rPr lang="en-US" b="1" dirty="0" smtClean="0">
                <a:solidFill>
                  <a:srgbClr val="000000"/>
                </a:solidFill>
              </a:rPr>
              <a:t> </a:t>
            </a:r>
            <a:r>
              <a:rPr lang="en-US" dirty="0" smtClean="0"/>
              <a:t>When not to use a DBMS</a:t>
            </a:r>
          </a:p>
        </p:txBody>
      </p:sp>
      <p:sp>
        <p:nvSpPr>
          <p:cNvPr id="27651" name="Rectangle 3"/>
          <p:cNvSpPr>
            <a:spLocks noGrp="1" noChangeArrowheads="1"/>
          </p:cNvSpPr>
          <p:nvPr>
            <p:ph type="body" idx="1"/>
          </p:nvPr>
        </p:nvSpPr>
        <p:spPr/>
        <p:txBody>
          <a:bodyPr/>
          <a:lstStyle/>
          <a:p>
            <a:pPr eaLnBrk="1" hangingPunct="1"/>
            <a:r>
              <a:rPr lang="en-US" b="1" dirty="0" smtClean="0">
                <a:solidFill>
                  <a:srgbClr val="000000"/>
                </a:solidFill>
              </a:rPr>
              <a:t>When no DBMS may suffice:</a:t>
            </a:r>
          </a:p>
          <a:p>
            <a:pPr lvl="1" eaLnBrk="1" hangingPunct="1"/>
            <a:r>
              <a:rPr lang="en-US" dirty="0" smtClean="0">
                <a:solidFill>
                  <a:srgbClr val="000000"/>
                </a:solidFill>
              </a:rPr>
              <a:t>If the database system is not able to handle the complexity of data because of modeling limitations</a:t>
            </a:r>
          </a:p>
          <a:p>
            <a:pPr lvl="1" eaLnBrk="1" hangingPunct="1"/>
            <a:r>
              <a:rPr lang="en-US" dirty="0" smtClean="0">
                <a:solidFill>
                  <a:srgbClr val="000000"/>
                </a:solidFill>
              </a:rPr>
              <a:t>If the database users need special operations not supported by the DBMS.</a:t>
            </a:r>
          </a:p>
        </p:txBody>
      </p:sp>
    </p:spTree>
    <p:extLst>
      <p:ext uri="{BB962C8B-B14F-4D97-AF65-F5344CB8AC3E}">
        <p14:creationId xmlns="" xmlns:p14="http://schemas.microsoft.com/office/powerpoint/2010/main" val="396637292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8229600" cy="1143000"/>
          </a:xfrm>
        </p:spPr>
        <p:txBody>
          <a:bodyPr>
            <a:normAutofit fontScale="90000"/>
          </a:bodyPr>
          <a:lstStyle/>
          <a:p>
            <a:r>
              <a:rPr lang="en-US" dirty="0" smtClean="0"/>
              <a:t>Hierarchical &amp; Network Model</a:t>
            </a:r>
            <a:br>
              <a:rPr lang="en-US" dirty="0" smtClean="0"/>
            </a:br>
            <a:r>
              <a:rPr lang="en-US" dirty="0" smtClean="0"/>
              <a:t/>
            </a:r>
            <a:br>
              <a:rPr lang="en-US" dirty="0" smtClean="0"/>
            </a:br>
            <a:r>
              <a:rPr lang="en-US" sz="2800" dirty="0" smtClean="0"/>
              <a:t>Advantages and Disadvantages</a:t>
            </a:r>
            <a:endParaRPr lang="en-GB" sz="2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172</a:t>
            </a:fld>
            <a:endParaRPr lang="en-US"/>
          </a:p>
        </p:txBody>
      </p:sp>
    </p:spTree>
    <p:extLst>
      <p:ext uri="{BB962C8B-B14F-4D97-AF65-F5344CB8AC3E}">
        <p14:creationId xmlns:p14="http://schemas.microsoft.com/office/powerpoint/2010/main" xmlns="" val="75338020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1143000"/>
          </a:xfrm>
        </p:spPr>
        <p:txBody>
          <a:bodyPr/>
          <a:lstStyle/>
          <a:p>
            <a:r>
              <a:rPr lang="en-US" dirty="0" smtClean="0"/>
              <a:t>Hierarchical Model</a:t>
            </a:r>
            <a:endParaRPr lang="en-GB" dirty="0"/>
          </a:p>
        </p:txBody>
      </p:sp>
      <p:sp>
        <p:nvSpPr>
          <p:cNvPr id="3" name="Content Placeholder 2"/>
          <p:cNvSpPr>
            <a:spLocks noGrp="1"/>
          </p:cNvSpPr>
          <p:nvPr>
            <p:ph idx="1"/>
          </p:nvPr>
        </p:nvSpPr>
        <p:spPr>
          <a:xfrm>
            <a:off x="457200" y="1981200"/>
            <a:ext cx="8229600" cy="4525963"/>
          </a:xfrm>
        </p:spPr>
        <p:txBody>
          <a:bodyPr>
            <a:normAutofit lnSpcReduction="10000"/>
          </a:bodyPr>
          <a:lstStyle/>
          <a:p>
            <a:pPr marL="0" indent="0" algn="just">
              <a:buNone/>
            </a:pPr>
            <a:r>
              <a:rPr lang="en-IN" sz="2400" dirty="0" smtClean="0"/>
              <a:t>The Hierarchical Data Model is a way of organizing a database with multiple one to many relationships. </a:t>
            </a:r>
          </a:p>
          <a:p>
            <a:pPr marL="0" indent="0" algn="just">
              <a:buNone/>
            </a:pPr>
            <a:endParaRPr lang="en-IN" sz="2400" dirty="0" smtClean="0"/>
          </a:p>
          <a:p>
            <a:pPr marL="0" indent="0" algn="just">
              <a:buNone/>
            </a:pPr>
            <a:r>
              <a:rPr lang="en-IN" sz="2400" dirty="0" smtClean="0"/>
              <a:t>Was developed in the 1960s. </a:t>
            </a:r>
          </a:p>
          <a:p>
            <a:pPr marL="0" indent="0" algn="just">
              <a:buNone/>
            </a:pPr>
            <a:endParaRPr lang="en-IN" sz="2400" dirty="0" smtClean="0"/>
          </a:p>
          <a:p>
            <a:pPr marL="0" indent="0" algn="just">
              <a:buNone/>
            </a:pPr>
            <a:r>
              <a:rPr lang="en-IN" sz="2400" dirty="0" smtClean="0"/>
              <a:t>The Hierarchical model was essentially born from the first mainframe database management system. It uses an upside-down tree to structure data. The top of the tree is the parent and the branches are children. Each child can only have one parent but a parent can have many children.</a:t>
            </a:r>
            <a:br>
              <a:rPr lang="en-IN" sz="2400" dirty="0" smtClean="0"/>
            </a:br>
            <a:r>
              <a:rPr lang="en-IN" sz="2400" dirty="0" smtClean="0"/>
              <a:t/>
            </a:r>
            <a:br>
              <a:rPr lang="en-IN" sz="2400" dirty="0" smtClean="0"/>
            </a:br>
            <a:endParaRPr lang="en-GB" sz="2400" b="1"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173</a:t>
            </a:fld>
            <a:endParaRPr lang="en-US"/>
          </a:p>
        </p:txBody>
      </p:sp>
    </p:spTree>
    <p:extLst>
      <p:ext uri="{BB962C8B-B14F-4D97-AF65-F5344CB8AC3E}">
        <p14:creationId xmlns:p14="http://schemas.microsoft.com/office/powerpoint/2010/main" xmlns="" val="311731800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IN" dirty="0" smtClean="0"/>
              <a:t>Hierarchical Model</a:t>
            </a:r>
            <a:endParaRPr lang="en-IN" dirty="0"/>
          </a:p>
        </p:txBody>
      </p:sp>
      <p:sp>
        <p:nvSpPr>
          <p:cNvPr id="3" name="Content Placeholder 2"/>
          <p:cNvSpPr>
            <a:spLocks noGrp="1"/>
          </p:cNvSpPr>
          <p:nvPr>
            <p:ph idx="1"/>
          </p:nvPr>
        </p:nvSpPr>
        <p:spPr>
          <a:xfrm>
            <a:off x="457200" y="1600200"/>
            <a:ext cx="7620000" cy="4525963"/>
          </a:xfrm>
        </p:spPr>
        <p:txBody>
          <a:bodyPr/>
          <a:lstStyle/>
          <a:p>
            <a:pPr algn="just">
              <a:buNone/>
            </a:pPr>
            <a:endParaRPr lang="en-IN" sz="2400" dirty="0" smtClean="0"/>
          </a:p>
          <a:p>
            <a:pPr algn="just">
              <a:buNone/>
            </a:pPr>
            <a:r>
              <a:rPr lang="en-IN" sz="2400" dirty="0" smtClean="0"/>
              <a:t> The structure is based on the rule that one parent can have many children but children are allowed only one parent.  This structure allows information to be repeated through the parent child relations created by IBM and was implemented mainly in their Information Management System. (IMF), the precursor to the DBMS. </a:t>
            </a:r>
            <a:br>
              <a:rPr lang="en-IN" sz="2400" dirty="0" smtClean="0"/>
            </a:br>
            <a:endParaRPr lang="en-IN" sz="2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174</a:t>
            </a:fld>
            <a:endParaRPr 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lstStyle/>
          <a:p>
            <a:r>
              <a:rPr lang="en-IN" dirty="0" smtClean="0"/>
              <a:t>Hierarchical Model</a:t>
            </a:r>
            <a:endParaRPr lang="en-IN"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175</a:t>
            </a:fld>
            <a:endParaRPr lang="en-US"/>
          </a:p>
        </p:txBody>
      </p:sp>
      <p:pic>
        <p:nvPicPr>
          <p:cNvPr id="5" name="Picture 4" descr="1.png"/>
          <p:cNvPicPr>
            <a:picLocks noChangeAspect="1"/>
          </p:cNvPicPr>
          <p:nvPr/>
        </p:nvPicPr>
        <p:blipFill>
          <a:blip r:embed="rId2" cstate="print"/>
          <a:stretch>
            <a:fillRect/>
          </a:stretch>
        </p:blipFill>
        <p:spPr>
          <a:xfrm>
            <a:off x="3048000" y="2557462"/>
            <a:ext cx="5388132" cy="3081338"/>
          </a:xfrm>
          <a:prstGeom prst="rect">
            <a:avLst/>
          </a:prstGeom>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normAutofit fontScale="92500" lnSpcReduction="20000"/>
          </a:bodyPr>
          <a:lstStyle/>
          <a:p>
            <a:r>
              <a:rPr lang="en-US" b="1" dirty="0" smtClean="0">
                <a:solidFill>
                  <a:srgbClr val="000000"/>
                </a:solidFill>
                <a:latin typeface="Verdana"/>
              </a:rPr>
              <a:t>Advantages</a:t>
            </a:r>
          </a:p>
          <a:p>
            <a:endParaRPr lang="en-US" b="1" dirty="0" smtClean="0">
              <a:solidFill>
                <a:srgbClr val="000000"/>
              </a:solidFill>
              <a:latin typeface="Verdana"/>
            </a:endParaRPr>
          </a:p>
          <a:p>
            <a:r>
              <a:rPr lang="en-IN" sz="2400" dirty="0" smtClean="0"/>
              <a:t>Have many different structures and forms.</a:t>
            </a:r>
          </a:p>
          <a:p>
            <a:r>
              <a:rPr lang="en-IN" sz="2400" dirty="0" smtClean="0"/>
              <a:t>Structures data in an upside-down tree. (Simplifies data overview)</a:t>
            </a:r>
          </a:p>
          <a:p>
            <a:r>
              <a:rPr lang="en-IN" sz="2400" dirty="0" smtClean="0"/>
              <a:t>Manages large amounts of data.</a:t>
            </a:r>
          </a:p>
          <a:p>
            <a:r>
              <a:rPr lang="en-IN" sz="2400" dirty="0" smtClean="0"/>
              <a:t>Express the relationships between information.</a:t>
            </a:r>
          </a:p>
          <a:p>
            <a:r>
              <a:rPr lang="en-IN" sz="2400" dirty="0" smtClean="0"/>
              <a:t>Many children per parent.</a:t>
            </a:r>
          </a:p>
          <a:p>
            <a:r>
              <a:rPr lang="en-IN" sz="2400" dirty="0" smtClean="0"/>
              <a:t>Distribute data in terms of relationships.</a:t>
            </a:r>
          </a:p>
          <a:p>
            <a:r>
              <a:rPr lang="en-IN" sz="2400" dirty="0" smtClean="0"/>
              <a:t>Improve data sharing.</a:t>
            </a:r>
          </a:p>
          <a:p>
            <a:pPr>
              <a:buNone/>
            </a:pPr>
            <a:r>
              <a:rPr lang="en-IN" sz="2400" dirty="0" smtClean="0"/>
              <a:t/>
            </a:r>
            <a:br>
              <a:rPr lang="en-IN" sz="2400" dirty="0" smtClean="0"/>
            </a:br>
            <a:r>
              <a:rPr lang="en-IN" sz="2400" dirty="0" smtClean="0"/>
              <a:t/>
            </a:r>
            <a:br>
              <a:rPr lang="en-IN" sz="2400" dirty="0" smtClean="0"/>
            </a:br>
            <a:endParaRPr lang="en-GB" sz="2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176</a:t>
            </a:fld>
            <a:endParaRPr lang="en-US"/>
          </a:p>
        </p:txBody>
      </p:sp>
    </p:spTree>
    <p:extLst>
      <p:ext uri="{BB962C8B-B14F-4D97-AF65-F5344CB8AC3E}">
        <p14:creationId xmlns:p14="http://schemas.microsoft.com/office/powerpoint/2010/main" xmlns="" val="392614535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177</a:t>
            </a:fld>
            <a:endParaRPr lang="en-US"/>
          </a:p>
        </p:txBody>
      </p:sp>
      <p:sp>
        <p:nvSpPr>
          <p:cNvPr id="5" name="Content Placeholder 2"/>
          <p:cNvSpPr>
            <a:spLocks noGrp="1"/>
          </p:cNvSpPr>
          <p:nvPr>
            <p:ph idx="1"/>
          </p:nvPr>
        </p:nvSpPr>
        <p:spPr>
          <a:xfrm>
            <a:off x="457200" y="1143000"/>
            <a:ext cx="8229600" cy="4525963"/>
          </a:xfrm>
        </p:spPr>
        <p:txBody>
          <a:bodyPr>
            <a:normAutofit lnSpcReduction="10000"/>
          </a:bodyPr>
          <a:lstStyle/>
          <a:p>
            <a:r>
              <a:rPr lang="en-US" b="1" dirty="0" smtClean="0">
                <a:solidFill>
                  <a:srgbClr val="000000"/>
                </a:solidFill>
                <a:latin typeface="Verdana"/>
              </a:rPr>
              <a:t>Disadvantages</a:t>
            </a:r>
          </a:p>
          <a:p>
            <a:endParaRPr lang="en-US" sz="3600" dirty="0">
              <a:solidFill>
                <a:srgbClr val="000000"/>
              </a:solidFill>
              <a:latin typeface="Verdana"/>
            </a:endParaRPr>
          </a:p>
          <a:p>
            <a:pPr algn="just"/>
            <a:r>
              <a:rPr lang="en-IN" sz="2000" dirty="0" smtClean="0"/>
              <a:t>One parent per child.</a:t>
            </a:r>
          </a:p>
          <a:p>
            <a:pPr algn="just"/>
            <a:r>
              <a:rPr lang="en-IN" sz="2000" dirty="0" smtClean="0"/>
              <a:t>Complex (users require physical representation of database)</a:t>
            </a:r>
          </a:p>
          <a:p>
            <a:pPr algn="just"/>
            <a:r>
              <a:rPr lang="en-IN" sz="2000" dirty="0" smtClean="0"/>
              <a:t>Navigation system is complex.</a:t>
            </a:r>
          </a:p>
          <a:p>
            <a:pPr algn="just"/>
            <a:r>
              <a:rPr lang="en-IN" sz="2000" dirty="0" smtClean="0"/>
              <a:t>Data must be organized in a hierarchical way without compromising the information.</a:t>
            </a:r>
          </a:p>
          <a:p>
            <a:pPr algn="just"/>
            <a:r>
              <a:rPr lang="en-IN" sz="2000" dirty="0" smtClean="0"/>
              <a:t>Lack structural independence.</a:t>
            </a:r>
          </a:p>
          <a:p>
            <a:pPr algn="just"/>
            <a:r>
              <a:rPr lang="en-IN" sz="2000" dirty="0" smtClean="0"/>
              <a:t>Many too many relationships not supported.</a:t>
            </a:r>
          </a:p>
          <a:p>
            <a:r>
              <a:rPr lang="en-IN" sz="2000" dirty="0" smtClean="0"/>
              <a:t>Data independence.</a:t>
            </a:r>
            <a:br>
              <a:rPr lang="en-IN" sz="2000" dirty="0" smtClean="0"/>
            </a:br>
            <a:r>
              <a:rPr lang="en-IN" sz="2000" dirty="0" smtClean="0"/>
              <a:t/>
            </a:r>
            <a:br>
              <a:rPr lang="en-IN" sz="2000" dirty="0" smtClean="0"/>
            </a:br>
            <a:endParaRPr lang="en-GB" sz="2400" dirty="0"/>
          </a:p>
        </p:txBody>
      </p:sp>
    </p:spTree>
    <p:extLst>
      <p:ext uri="{BB962C8B-B14F-4D97-AF65-F5344CB8AC3E}">
        <p14:creationId xmlns:p14="http://schemas.microsoft.com/office/powerpoint/2010/main" xmlns="" val="265355719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1143000"/>
          </a:xfrm>
        </p:spPr>
        <p:txBody>
          <a:bodyPr/>
          <a:lstStyle/>
          <a:p>
            <a:r>
              <a:rPr lang="en-IN" dirty="0" smtClean="0"/>
              <a:t>Network Model</a:t>
            </a:r>
            <a:endParaRPr lang="en-IN" dirty="0"/>
          </a:p>
        </p:txBody>
      </p:sp>
      <p:sp>
        <p:nvSpPr>
          <p:cNvPr id="3" name="Content Placeholder 2"/>
          <p:cNvSpPr>
            <a:spLocks noGrp="1"/>
          </p:cNvSpPr>
          <p:nvPr>
            <p:ph idx="1"/>
          </p:nvPr>
        </p:nvSpPr>
        <p:spPr>
          <a:xfrm>
            <a:off x="381000" y="1828800"/>
            <a:ext cx="8229600" cy="4525963"/>
          </a:xfrm>
        </p:spPr>
        <p:txBody>
          <a:bodyPr/>
          <a:lstStyle/>
          <a:p>
            <a:pPr algn="just"/>
            <a:r>
              <a:rPr lang="en-IN" sz="2000" dirty="0" smtClean="0"/>
              <a:t>In 1965 C.W. Bachman developed the first network data model to present complex data relationships more effectively than the hierarchical model. He tried to impose a database standard with his model and also wanted to improve database performance. </a:t>
            </a:r>
          </a:p>
          <a:p>
            <a:pPr algn="just"/>
            <a:endParaRPr lang="en-IN" sz="2000" dirty="0" smtClean="0"/>
          </a:p>
          <a:p>
            <a:pPr algn="just"/>
            <a:r>
              <a:rPr lang="en-IN" sz="2000" dirty="0" smtClean="0"/>
              <a:t>It was in 1971 that the Conference on Data System Languages or CODASYL officially or formally defined the Network model. The network databases arrange its data as a directed graph and have a standard navigational language. </a:t>
            </a:r>
          </a:p>
          <a:p>
            <a:pPr algn="just"/>
            <a:r>
              <a:rPr lang="en-IN" sz="2000" dirty="0" smtClean="0"/>
              <a:t/>
            </a:r>
            <a:br>
              <a:rPr lang="en-IN" sz="2000" dirty="0" smtClean="0"/>
            </a:br>
            <a:r>
              <a:rPr lang="en-IN" sz="2000" dirty="0" smtClean="0"/>
              <a:t/>
            </a:r>
            <a:br>
              <a:rPr lang="en-IN" sz="2000" dirty="0" smtClean="0"/>
            </a:br>
            <a:endParaRPr lang="en-IN"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178</a:t>
            </a:fld>
            <a:endParaRPr 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1143000"/>
          </a:xfrm>
        </p:spPr>
        <p:txBody>
          <a:bodyPr/>
          <a:lstStyle/>
          <a:p>
            <a:r>
              <a:rPr lang="en-IN" dirty="0" smtClean="0"/>
              <a:t>Network Model</a:t>
            </a:r>
            <a:endParaRPr lang="en-IN" dirty="0"/>
          </a:p>
        </p:txBody>
      </p:sp>
      <p:sp>
        <p:nvSpPr>
          <p:cNvPr id="3" name="Content Placeholder 2"/>
          <p:cNvSpPr>
            <a:spLocks noGrp="1"/>
          </p:cNvSpPr>
          <p:nvPr>
            <p:ph idx="1"/>
          </p:nvPr>
        </p:nvSpPr>
        <p:spPr>
          <a:xfrm>
            <a:off x="381000" y="1828800"/>
            <a:ext cx="8229600" cy="4525963"/>
          </a:xfrm>
        </p:spPr>
        <p:txBody>
          <a:bodyPr>
            <a:normAutofit lnSpcReduction="10000"/>
          </a:bodyPr>
          <a:lstStyle/>
          <a:p>
            <a:pPr algn="just"/>
            <a:r>
              <a:rPr lang="en-IN" sz="2000" dirty="0" smtClean="0"/>
              <a:t>The </a:t>
            </a:r>
            <a:r>
              <a:rPr lang="en-IN" sz="2000" b="1" dirty="0" smtClean="0"/>
              <a:t>network model</a:t>
            </a:r>
            <a:r>
              <a:rPr lang="en-IN" sz="2000" dirty="0" smtClean="0"/>
              <a:t> is a database model conceived as a flexible way of representing objects and their relationships. Its distinguishing feature is that the schema, viewed as a graph in which object types are nodes and relationship types are arcs, is not restricted to being a hierarchy or lattice.</a:t>
            </a:r>
          </a:p>
          <a:p>
            <a:pPr algn="just"/>
            <a:endParaRPr lang="en-IN" sz="2000" dirty="0" smtClean="0"/>
          </a:p>
          <a:p>
            <a:pPr algn="just"/>
            <a:r>
              <a:rPr lang="en-IN" sz="2000" dirty="0" smtClean="0"/>
              <a:t>The </a:t>
            </a:r>
            <a:r>
              <a:rPr lang="en-IN" sz="2000" b="1" dirty="0" smtClean="0"/>
              <a:t>network model </a:t>
            </a:r>
            <a:r>
              <a:rPr lang="en-IN" sz="2000" dirty="0" smtClean="0"/>
              <a:t>replaces the hierarchical model with a graph thus allowing more general connections among the nodes.</a:t>
            </a:r>
          </a:p>
          <a:p>
            <a:pPr algn="just"/>
            <a:endParaRPr lang="en-IN" sz="2000" dirty="0" smtClean="0"/>
          </a:p>
          <a:p>
            <a:pPr algn="just"/>
            <a:r>
              <a:rPr lang="en-IN" sz="2000" i="1" dirty="0" smtClean="0"/>
              <a:t>The main difference of the </a:t>
            </a:r>
            <a:r>
              <a:rPr lang="en-IN" sz="2000" b="1" i="1" dirty="0" smtClean="0"/>
              <a:t>network model</a:t>
            </a:r>
            <a:r>
              <a:rPr lang="en-IN" sz="2000" i="1" dirty="0" smtClean="0"/>
              <a:t> from the hierarchical model is its ability to handle many to many relationship. In other words it allow a record to have more than one parent</a:t>
            </a:r>
            <a:r>
              <a:rPr lang="en-IN" sz="2000" dirty="0" smtClean="0"/>
              <a:t>.</a:t>
            </a:r>
          </a:p>
          <a:p>
            <a:pPr algn="just"/>
            <a:r>
              <a:rPr lang="en-IN" sz="2000" dirty="0" smtClean="0"/>
              <a:t/>
            </a:r>
            <a:br>
              <a:rPr lang="en-IN" sz="2000" dirty="0" smtClean="0"/>
            </a:br>
            <a:r>
              <a:rPr lang="en-IN" sz="2000" dirty="0" smtClean="0"/>
              <a:t/>
            </a:r>
            <a:br>
              <a:rPr lang="en-IN" sz="2000" dirty="0" smtClean="0"/>
            </a:br>
            <a:endParaRPr lang="en-IN"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179</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lstStyle/>
          <a:p>
            <a:r>
              <a:rPr lang="en-US" dirty="0" smtClean="0"/>
              <a:t>Database Users</a:t>
            </a:r>
            <a:endParaRPr lang="en-GB" dirty="0"/>
          </a:p>
        </p:txBody>
      </p:sp>
      <p:sp>
        <p:nvSpPr>
          <p:cNvPr id="3" name="Content Placeholder 2"/>
          <p:cNvSpPr>
            <a:spLocks noGrp="1"/>
          </p:cNvSpPr>
          <p:nvPr>
            <p:ph idx="1"/>
          </p:nvPr>
        </p:nvSpPr>
        <p:spPr>
          <a:xfrm>
            <a:off x="152400" y="1905000"/>
            <a:ext cx="8763000" cy="4525963"/>
          </a:xfrm>
        </p:spPr>
        <p:txBody>
          <a:bodyPr/>
          <a:lstStyle/>
          <a:p>
            <a:pPr marL="0" indent="0">
              <a:buNone/>
            </a:pPr>
            <a:r>
              <a:rPr lang="en-US" sz="2000" dirty="0"/>
              <a:t>U</a:t>
            </a:r>
            <a:r>
              <a:rPr lang="en-US" sz="2000" dirty="0" smtClean="0"/>
              <a:t>sers </a:t>
            </a:r>
            <a:r>
              <a:rPr lang="en-US" sz="2000" dirty="0"/>
              <a:t>are differentiated by the way they expect to interact </a:t>
            </a:r>
            <a:r>
              <a:rPr lang="en-US" sz="2000" dirty="0" smtClean="0"/>
              <a:t>with the system.</a:t>
            </a:r>
          </a:p>
          <a:p>
            <a:pPr marL="0" indent="0">
              <a:buNone/>
            </a:pPr>
            <a:endParaRPr lang="en-US" sz="2000" dirty="0"/>
          </a:p>
          <a:p>
            <a:pPr marL="0" indent="0">
              <a:buNone/>
            </a:pPr>
            <a:r>
              <a:rPr lang="en-US" sz="2000" dirty="0"/>
              <a:t> </a:t>
            </a:r>
            <a:r>
              <a:rPr lang="en-US" sz="2000" dirty="0">
                <a:solidFill>
                  <a:srgbClr val="FF0000"/>
                </a:solidFill>
              </a:rPr>
              <a:t>Application programmers </a:t>
            </a:r>
            <a:r>
              <a:rPr lang="en-US" sz="2000" dirty="0"/>
              <a:t>– interact with system through </a:t>
            </a:r>
            <a:r>
              <a:rPr lang="en-US" sz="2000" dirty="0" smtClean="0"/>
              <a:t>DML calls</a:t>
            </a:r>
          </a:p>
          <a:p>
            <a:pPr marL="0" indent="0">
              <a:buNone/>
            </a:pPr>
            <a:endParaRPr lang="en-US" sz="2000" dirty="0"/>
          </a:p>
          <a:p>
            <a:pPr marL="0" indent="0">
              <a:buNone/>
            </a:pPr>
            <a:r>
              <a:rPr lang="en-US" sz="2000" dirty="0"/>
              <a:t> </a:t>
            </a:r>
            <a:r>
              <a:rPr lang="en-US" sz="2000" dirty="0">
                <a:solidFill>
                  <a:srgbClr val="FF0000"/>
                </a:solidFill>
              </a:rPr>
              <a:t>Sophisticated users </a:t>
            </a:r>
            <a:r>
              <a:rPr lang="en-US" sz="2000" dirty="0"/>
              <a:t>– form requests in a database </a:t>
            </a:r>
            <a:r>
              <a:rPr lang="en-US" sz="2000" dirty="0" smtClean="0"/>
              <a:t>query language</a:t>
            </a:r>
          </a:p>
          <a:p>
            <a:pPr marL="0" indent="0">
              <a:buNone/>
            </a:pPr>
            <a:endParaRPr lang="en-US" sz="2000" dirty="0"/>
          </a:p>
          <a:p>
            <a:pPr marL="0" indent="0">
              <a:buNone/>
            </a:pPr>
            <a:r>
              <a:rPr lang="en-US" sz="2000" dirty="0"/>
              <a:t> </a:t>
            </a:r>
            <a:r>
              <a:rPr lang="en-US" sz="2000" dirty="0">
                <a:solidFill>
                  <a:srgbClr val="FF0000"/>
                </a:solidFill>
              </a:rPr>
              <a:t>Specialized users </a:t>
            </a:r>
            <a:r>
              <a:rPr lang="en-US" sz="2000" dirty="0"/>
              <a:t>– write specialized database </a:t>
            </a:r>
            <a:r>
              <a:rPr lang="en-US" sz="2000" dirty="0" smtClean="0"/>
              <a:t>applications that </a:t>
            </a:r>
            <a:r>
              <a:rPr lang="en-US" sz="2000" dirty="0"/>
              <a:t>do not ﬁt into the traditional data processing </a:t>
            </a:r>
            <a:r>
              <a:rPr lang="en-US" sz="2000" dirty="0" smtClean="0"/>
              <a:t>framework</a:t>
            </a:r>
          </a:p>
          <a:p>
            <a:pPr marL="0" indent="0">
              <a:buNone/>
            </a:pPr>
            <a:endParaRPr lang="en-US" sz="2000" dirty="0"/>
          </a:p>
          <a:p>
            <a:pPr marL="0" indent="0">
              <a:buNone/>
            </a:pPr>
            <a:r>
              <a:rPr lang="en-US" sz="2000" dirty="0"/>
              <a:t> </a:t>
            </a:r>
            <a:r>
              <a:rPr lang="en-US" sz="2000" dirty="0">
                <a:solidFill>
                  <a:srgbClr val="FF0000"/>
                </a:solidFill>
              </a:rPr>
              <a:t>Naive users </a:t>
            </a:r>
            <a:r>
              <a:rPr lang="en-US" sz="2000" dirty="0"/>
              <a:t>– invoke one of the permanent </a:t>
            </a:r>
            <a:r>
              <a:rPr lang="en-US" sz="2000" dirty="0" smtClean="0"/>
              <a:t>application programs </a:t>
            </a:r>
            <a:r>
              <a:rPr lang="en-US" sz="2000" dirty="0"/>
              <a:t>that have been written previously</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18</a:t>
            </a:fld>
            <a:endParaRPr lang="en-US"/>
          </a:p>
        </p:txBody>
      </p:sp>
    </p:spTree>
    <p:extLst>
      <p:ext uri="{BB962C8B-B14F-4D97-AF65-F5344CB8AC3E}">
        <p14:creationId xmlns="" xmlns:p14="http://schemas.microsoft.com/office/powerpoint/2010/main" val="198348968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IN" dirty="0" smtClean="0"/>
              <a:t>Network Model</a:t>
            </a:r>
            <a:endParaRPr lang="en-IN" dirty="0"/>
          </a:p>
        </p:txBody>
      </p:sp>
      <p:pic>
        <p:nvPicPr>
          <p:cNvPr id="6" name="Content Placeholder 5" descr="1.jpg"/>
          <p:cNvPicPr>
            <a:picLocks noGrp="1" noChangeAspect="1"/>
          </p:cNvPicPr>
          <p:nvPr>
            <p:ph idx="1"/>
          </p:nvPr>
        </p:nvPicPr>
        <p:blipFill>
          <a:blip r:embed="rId2" cstate="print"/>
          <a:stretch>
            <a:fillRect/>
          </a:stretch>
        </p:blipFill>
        <p:spPr>
          <a:xfrm>
            <a:off x="1676400" y="2057400"/>
            <a:ext cx="5957668" cy="3352800"/>
          </a:xfrm>
        </p:spPr>
      </p:pic>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180</a:t>
            </a:fld>
            <a:endParaRPr 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181600"/>
          </a:xfrm>
        </p:spPr>
        <p:txBody>
          <a:bodyPr>
            <a:normAutofit fontScale="92500" lnSpcReduction="10000"/>
          </a:bodyPr>
          <a:lstStyle/>
          <a:p>
            <a:pPr algn="just"/>
            <a:r>
              <a:rPr lang="en-US" sz="2400" b="1" dirty="0" smtClean="0">
                <a:solidFill>
                  <a:srgbClr val="000000"/>
                </a:solidFill>
                <a:latin typeface="Verdana"/>
              </a:rPr>
              <a:t>Advantages</a:t>
            </a:r>
          </a:p>
          <a:p>
            <a:pPr algn="just"/>
            <a:endParaRPr lang="en-US" sz="2400" b="1" dirty="0" smtClean="0">
              <a:solidFill>
                <a:srgbClr val="000000"/>
              </a:solidFill>
              <a:latin typeface="Verdana"/>
            </a:endParaRPr>
          </a:p>
          <a:p>
            <a:pPr algn="just"/>
            <a:r>
              <a:rPr lang="en-IN" sz="2000" b="1" dirty="0" smtClean="0"/>
              <a:t>1.) Conceptual simplicity-</a:t>
            </a:r>
            <a:r>
              <a:rPr lang="en-IN" sz="2000" dirty="0" smtClean="0"/>
              <a:t>Just like the hierarchical model, the network model is also conceptually simple and easy to design.</a:t>
            </a:r>
          </a:p>
          <a:p>
            <a:pPr algn="just"/>
            <a:r>
              <a:rPr lang="en-IN" sz="2000" b="1" dirty="0" smtClean="0"/>
              <a:t>2.) Capability to handle more relationship types-</a:t>
            </a:r>
            <a:r>
              <a:rPr lang="en-IN" sz="2000" dirty="0" smtClean="0"/>
              <a:t>The network model can handle the one to many and many to many relationships which is real help in modelling the real life situations.</a:t>
            </a:r>
          </a:p>
          <a:p>
            <a:pPr algn="just"/>
            <a:r>
              <a:rPr lang="en-IN" sz="2000" b="1" dirty="0" smtClean="0"/>
              <a:t>3.) Ease of data access-</a:t>
            </a:r>
            <a:r>
              <a:rPr lang="en-IN" sz="2000" dirty="0" smtClean="0"/>
              <a:t>The data access is easier and flexible than the hierarchical model.</a:t>
            </a:r>
          </a:p>
          <a:p>
            <a:pPr algn="just"/>
            <a:r>
              <a:rPr lang="en-IN" sz="2000" b="1" dirty="0" smtClean="0"/>
              <a:t>4.) Data integrity- </a:t>
            </a:r>
            <a:r>
              <a:rPr lang="en-IN" sz="2000" dirty="0" smtClean="0"/>
              <a:t>The network model does not allow a member to exist without an owner.</a:t>
            </a:r>
          </a:p>
          <a:p>
            <a:pPr algn="just"/>
            <a:r>
              <a:rPr lang="en-IN" sz="2000" b="1" dirty="0" smtClean="0"/>
              <a:t>5.) Data independence- </a:t>
            </a:r>
            <a:r>
              <a:rPr lang="en-IN" sz="2000" dirty="0" smtClean="0"/>
              <a:t>The network model is better than the hierarchical model in isolating the programs from the complex physical storage details.</a:t>
            </a:r>
          </a:p>
          <a:p>
            <a:pPr algn="just"/>
            <a:r>
              <a:rPr lang="en-IN" sz="2000" b="1" dirty="0" smtClean="0"/>
              <a:t>6.) Database standards</a:t>
            </a:r>
            <a:endParaRPr lang="en-IN" sz="2000" dirty="0" smtClean="0"/>
          </a:p>
          <a:p>
            <a:pPr algn="just">
              <a:buNone/>
            </a:pPr>
            <a:r>
              <a:rPr lang="en-IN" sz="1800" dirty="0" smtClean="0"/>
              <a:t/>
            </a:r>
            <a:br>
              <a:rPr lang="en-IN" sz="1800" dirty="0" smtClean="0"/>
            </a:br>
            <a:r>
              <a:rPr lang="en-IN" sz="1800" dirty="0" smtClean="0"/>
              <a:t/>
            </a:r>
            <a:br>
              <a:rPr lang="en-IN" sz="1800" dirty="0" smtClean="0"/>
            </a:br>
            <a:endParaRPr lang="en-GB" sz="1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181</a:t>
            </a:fld>
            <a:endParaRPr lang="en-US"/>
          </a:p>
        </p:txBody>
      </p:sp>
    </p:spTree>
    <p:extLst>
      <p:ext uri="{BB962C8B-B14F-4D97-AF65-F5344CB8AC3E}">
        <p14:creationId xmlns:p14="http://schemas.microsoft.com/office/powerpoint/2010/main" xmlns="" val="392614535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182</a:t>
            </a:fld>
            <a:endParaRPr lang="en-US"/>
          </a:p>
        </p:txBody>
      </p:sp>
      <p:sp>
        <p:nvSpPr>
          <p:cNvPr id="5" name="Content Placeholder 2"/>
          <p:cNvSpPr>
            <a:spLocks noGrp="1"/>
          </p:cNvSpPr>
          <p:nvPr>
            <p:ph idx="1"/>
          </p:nvPr>
        </p:nvSpPr>
        <p:spPr>
          <a:xfrm>
            <a:off x="457200" y="1143000"/>
            <a:ext cx="8229600" cy="4525963"/>
          </a:xfrm>
        </p:spPr>
        <p:txBody>
          <a:bodyPr>
            <a:normAutofit lnSpcReduction="10000"/>
          </a:bodyPr>
          <a:lstStyle/>
          <a:p>
            <a:pPr algn="just"/>
            <a:r>
              <a:rPr lang="en-US" b="1" dirty="0" smtClean="0">
                <a:solidFill>
                  <a:srgbClr val="000000"/>
                </a:solidFill>
                <a:latin typeface="Verdana"/>
              </a:rPr>
              <a:t>Disadvantages</a:t>
            </a:r>
          </a:p>
          <a:p>
            <a:pPr algn="just"/>
            <a:endParaRPr lang="en-US" sz="3600" dirty="0">
              <a:solidFill>
                <a:srgbClr val="000000"/>
              </a:solidFill>
              <a:latin typeface="Verdana"/>
            </a:endParaRPr>
          </a:p>
          <a:p>
            <a:pPr algn="just"/>
            <a:r>
              <a:rPr lang="en-IN" sz="2000" b="1" dirty="0" smtClean="0"/>
              <a:t>1.) System complexity- </a:t>
            </a:r>
            <a:r>
              <a:rPr lang="en-IN" sz="2000" dirty="0" smtClean="0"/>
              <a:t>All the records are maintained using pointers and hence the whole database structure becomes very complex.</a:t>
            </a:r>
          </a:p>
          <a:p>
            <a:pPr algn="just"/>
            <a:r>
              <a:rPr lang="en-IN" sz="2000" dirty="0" smtClean="0"/>
              <a:t/>
            </a:r>
            <a:br>
              <a:rPr lang="en-IN" sz="2000" dirty="0" smtClean="0"/>
            </a:br>
            <a:r>
              <a:rPr lang="en-IN" sz="2000" b="1" dirty="0" smtClean="0"/>
              <a:t>2.) Operational Anomalies-</a:t>
            </a:r>
            <a:r>
              <a:rPr lang="en-IN" sz="2000" dirty="0" smtClean="0"/>
              <a:t> The </a:t>
            </a:r>
            <a:r>
              <a:rPr lang="en-IN" sz="2000" dirty="0" err="1" smtClean="0"/>
              <a:t>insertion,deletion</a:t>
            </a:r>
            <a:r>
              <a:rPr lang="en-IN" sz="2000" dirty="0" smtClean="0"/>
              <a:t> and updating operations of any record require large number of pointers adjustments.</a:t>
            </a:r>
          </a:p>
          <a:p>
            <a:pPr algn="just"/>
            <a:endParaRPr lang="en-IN" sz="2000" dirty="0" smtClean="0"/>
          </a:p>
          <a:p>
            <a:pPr algn="just"/>
            <a:r>
              <a:rPr lang="en-IN" sz="2000" b="1" dirty="0" smtClean="0"/>
              <a:t>3.) Absence of structural independence-</a:t>
            </a:r>
            <a:r>
              <a:rPr lang="en-IN" sz="2000" dirty="0" smtClean="0"/>
              <a:t>structural changes to the database is very difficult.</a:t>
            </a:r>
          </a:p>
          <a:p>
            <a:pPr algn="just"/>
            <a:r>
              <a:rPr lang="en-IN" sz="2000" dirty="0" smtClean="0"/>
              <a:t/>
            </a:r>
            <a:br>
              <a:rPr lang="en-IN" sz="2000" dirty="0" smtClean="0"/>
            </a:br>
            <a:endParaRPr lang="en-GB" sz="2400" dirty="0"/>
          </a:p>
        </p:txBody>
      </p:sp>
    </p:spTree>
    <p:extLst>
      <p:ext uri="{BB962C8B-B14F-4D97-AF65-F5344CB8AC3E}">
        <p14:creationId xmlns:p14="http://schemas.microsoft.com/office/powerpoint/2010/main" xmlns="" val="265355719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normAutofit fontScale="90000"/>
          </a:bodyPr>
          <a:lstStyle/>
          <a:p>
            <a:r>
              <a:rPr lang="en-US" dirty="0" smtClean="0"/>
              <a:t>Hierarchical Model</a:t>
            </a:r>
            <a:br>
              <a:rPr lang="en-US" dirty="0" smtClean="0"/>
            </a:br>
            <a:r>
              <a:rPr lang="en-US" dirty="0" smtClean="0"/>
              <a:t/>
            </a:r>
            <a:br>
              <a:rPr lang="en-US" dirty="0" smtClean="0"/>
            </a:br>
            <a:r>
              <a:rPr lang="en-US" sz="2800" dirty="0" smtClean="0"/>
              <a:t>Data definition and implementation</a:t>
            </a:r>
            <a:endParaRPr lang="en-GB" sz="2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183</a:t>
            </a:fld>
            <a:endParaRPr lang="en-US"/>
          </a:p>
        </p:txBody>
      </p:sp>
    </p:spTree>
    <p:extLst>
      <p:ext uri="{BB962C8B-B14F-4D97-AF65-F5344CB8AC3E}">
        <p14:creationId xmlns="" xmlns:p14="http://schemas.microsoft.com/office/powerpoint/2010/main" val="175488922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685800" y="990600"/>
            <a:ext cx="7808869" cy="4893647"/>
          </a:xfrm>
          <a:prstGeom prst="rect">
            <a:avLst/>
          </a:prstGeom>
          <a:noFill/>
          <a:ln w="9525">
            <a:noFill/>
            <a:miter lim="800000"/>
            <a:headEnd/>
            <a:tailEnd/>
          </a:ln>
          <a:effectLst/>
        </p:spPr>
        <p:txBody>
          <a:bodyPr wrap="none">
            <a:spAutoFit/>
          </a:bodyPr>
          <a:lstStyle/>
          <a:p>
            <a:pPr marL="114300" lvl="1" indent="195263">
              <a:tabLst>
                <a:tab pos="668338" algn="l"/>
                <a:tab pos="1028700" algn="l"/>
                <a:tab pos="1371600" algn="l"/>
              </a:tabLst>
            </a:pPr>
            <a:r>
              <a:rPr lang="en-CA" sz="3200" dirty="0"/>
              <a:t>Data Definition in the Hierarchical Model</a:t>
            </a:r>
          </a:p>
          <a:p>
            <a:pPr marL="114300" lvl="1" indent="195263" algn="l">
              <a:tabLst>
                <a:tab pos="668338" algn="l"/>
                <a:tab pos="1028700" algn="l"/>
                <a:tab pos="1371600" algn="l"/>
              </a:tabLst>
            </a:pPr>
            <a:r>
              <a:rPr lang="en-CA" sz="2000" dirty="0"/>
              <a:t>-	Hierarchical data definition language (HDDL)</a:t>
            </a:r>
          </a:p>
          <a:p>
            <a:pPr marL="960438" lvl="3" indent="195263" algn="l">
              <a:buFontTx/>
              <a:buChar char="•"/>
              <a:tabLst>
                <a:tab pos="668338" algn="l"/>
                <a:tab pos="1028700" algn="l"/>
                <a:tab pos="1371600" algn="l"/>
              </a:tabLst>
            </a:pPr>
            <a:r>
              <a:rPr lang="en-CA" sz="2000" dirty="0"/>
              <a:t>record type</a:t>
            </a:r>
          </a:p>
          <a:p>
            <a:pPr marL="114300" lvl="1" indent="195263" algn="l">
              <a:tabLst>
                <a:tab pos="668338" algn="l"/>
                <a:tab pos="1028700" algn="l"/>
                <a:tab pos="1371600" algn="l"/>
              </a:tabLst>
            </a:pPr>
            <a:r>
              <a:rPr lang="en-CA" sz="2000" dirty="0"/>
              <a:t>			data item of a record type</a:t>
            </a:r>
          </a:p>
          <a:p>
            <a:pPr marL="114300" lvl="1" indent="195263" algn="l">
              <a:tabLst>
                <a:tab pos="668338" algn="l"/>
                <a:tab pos="1028700" algn="l"/>
                <a:tab pos="1371600" algn="l"/>
              </a:tabLst>
            </a:pPr>
            <a:r>
              <a:rPr lang="en-CA" sz="2000" dirty="0"/>
              <a:t>			key clause</a:t>
            </a:r>
          </a:p>
          <a:p>
            <a:pPr marL="114300" lvl="1" indent="195263" algn="l">
              <a:tabLst>
                <a:tab pos="668338" algn="l"/>
                <a:tab pos="1028700" algn="l"/>
                <a:tab pos="1371600" algn="l"/>
              </a:tabLst>
            </a:pPr>
            <a:r>
              <a:rPr lang="en-CA" sz="2000" dirty="0"/>
              <a:t>			parent</a:t>
            </a:r>
          </a:p>
          <a:p>
            <a:pPr marL="960438" lvl="3" indent="195263" algn="l">
              <a:buFontTx/>
              <a:buChar char="•"/>
              <a:tabLst>
                <a:tab pos="668338" algn="l"/>
                <a:tab pos="1028700" algn="l"/>
                <a:tab pos="1371600" algn="l"/>
              </a:tabLst>
            </a:pPr>
            <a:r>
              <a:rPr lang="en-CA" sz="2000" dirty="0"/>
              <a:t>virtual record type</a:t>
            </a:r>
          </a:p>
          <a:p>
            <a:pPr marL="114300" lvl="1" indent="195263" algn="l">
              <a:tabLst>
                <a:tab pos="668338" algn="l"/>
                <a:tab pos="1028700" algn="l"/>
                <a:tab pos="1371600" algn="l"/>
              </a:tabLst>
            </a:pPr>
            <a:r>
              <a:rPr lang="en-CA" sz="2000" dirty="0"/>
              <a:t>			virtual parent</a:t>
            </a:r>
          </a:p>
          <a:p>
            <a:pPr marL="960438" lvl="3" indent="195263" algn="l">
              <a:buFontTx/>
              <a:buChar char="•"/>
              <a:tabLst>
                <a:tab pos="668338" algn="l"/>
                <a:tab pos="1028700" algn="l"/>
                <a:tab pos="1371600" algn="l"/>
              </a:tabLst>
            </a:pPr>
            <a:r>
              <a:rPr lang="en-CA" sz="2000" dirty="0"/>
              <a:t>CHILD NUMBER clause (the left-to-right order)</a:t>
            </a:r>
          </a:p>
          <a:p>
            <a:pPr marL="960438" lvl="3" indent="195263" algn="l">
              <a:buFontTx/>
              <a:buChar char="•"/>
              <a:tabLst>
                <a:tab pos="668338" algn="l"/>
                <a:tab pos="1028700" algn="l"/>
                <a:tab pos="1371600" algn="l"/>
              </a:tabLst>
            </a:pPr>
            <a:r>
              <a:rPr lang="en-CA" sz="2000" dirty="0"/>
              <a:t>ORDER BY clause</a:t>
            </a:r>
          </a:p>
          <a:p>
            <a:pPr marL="114300" lvl="1" indent="195263" algn="l">
              <a:tabLst>
                <a:tab pos="668338" algn="l"/>
                <a:tab pos="1028700" algn="l"/>
                <a:tab pos="1371600" algn="l"/>
              </a:tabLst>
            </a:pPr>
            <a:r>
              <a:rPr lang="en-CA" sz="2000" dirty="0"/>
              <a:t>			(the order of individual records of the same record type)</a:t>
            </a:r>
          </a:p>
          <a:p>
            <a:pPr marL="114300" lvl="1" indent="195263" algn="l">
              <a:tabLst>
                <a:tab pos="668338" algn="l"/>
                <a:tab pos="1028700" algn="l"/>
                <a:tab pos="1371600" algn="l"/>
              </a:tabLst>
            </a:pPr>
            <a:r>
              <a:rPr lang="en-CA" sz="2000" dirty="0"/>
              <a:t>			sequence key</a:t>
            </a:r>
          </a:p>
          <a:p>
            <a:pPr marL="114300" lvl="1" indent="195263" algn="l">
              <a:tabLst>
                <a:tab pos="668338" algn="l"/>
                <a:tab pos="1028700" algn="l"/>
                <a:tab pos="1371600" algn="l"/>
              </a:tabLst>
            </a:pPr>
            <a:r>
              <a:rPr lang="en-CA" sz="2000" dirty="0"/>
              <a:t>		</a:t>
            </a:r>
          </a:p>
          <a:p>
            <a:pPr marL="114300" lvl="1" indent="195263" algn="l">
              <a:tabLst>
                <a:tab pos="668338" algn="l"/>
                <a:tab pos="1028700" algn="l"/>
                <a:tab pos="1371600" algn="l"/>
              </a:tabLst>
            </a:pPr>
            <a:r>
              <a:rPr lang="en-CA" sz="2000" dirty="0"/>
              <a:t>		</a:t>
            </a:r>
          </a:p>
          <a:p>
            <a:pPr marL="114300" lvl="1" indent="195263" algn="l">
              <a:tabLst>
                <a:tab pos="668338" algn="l"/>
                <a:tab pos="1028700" algn="l"/>
                <a:tab pos="1371600" algn="l"/>
              </a:tabLst>
            </a:pPr>
            <a:r>
              <a:rPr lang="en-CA" sz="2000" dirty="0"/>
              <a:t>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30737" y="779463"/>
            <a:ext cx="7571303" cy="5016758"/>
          </a:xfrm>
          <a:prstGeom prst="rect">
            <a:avLst/>
          </a:prstGeom>
          <a:noFill/>
          <a:ln w="9525">
            <a:noFill/>
            <a:miter lim="800000"/>
            <a:headEnd/>
            <a:tailEnd/>
          </a:ln>
          <a:effectLst/>
        </p:spPr>
        <p:txBody>
          <a:bodyPr wrap="none">
            <a:spAutoFit/>
          </a:bodyPr>
          <a:lstStyle/>
          <a:p>
            <a:pPr marL="114300" lvl="1" indent="195263" algn="l">
              <a:tabLst>
                <a:tab pos="668338" algn="l"/>
                <a:tab pos="1028700" algn="l"/>
                <a:tab pos="1371600" algn="l"/>
              </a:tabLst>
            </a:pPr>
            <a:r>
              <a:rPr lang="en-CA" sz="2000" dirty="0" smtClean="0"/>
              <a:t>-</a:t>
            </a:r>
            <a:r>
              <a:rPr lang="en-CA" sz="2000" dirty="0"/>
              <a:t>	Example</a:t>
            </a:r>
          </a:p>
          <a:p>
            <a:pPr marL="114300" lvl="1" indent="195263" algn="l">
              <a:tabLst>
                <a:tab pos="668338" algn="l"/>
                <a:tab pos="1028700" algn="l"/>
                <a:tab pos="1371600" algn="l"/>
              </a:tabLst>
            </a:pPr>
            <a:endParaRPr lang="en-CA" sz="2000" dirty="0"/>
          </a:p>
          <a:p>
            <a:pPr marL="114300" lvl="1" indent="195263" algn="l">
              <a:tabLst>
                <a:tab pos="668338" algn="l"/>
                <a:tab pos="1028700" algn="l"/>
                <a:tab pos="1371600" algn="l"/>
              </a:tabLst>
            </a:pPr>
            <a:r>
              <a:rPr lang="en-CA" sz="2000" dirty="0"/>
              <a:t>SCHEMA NAME = COMPANY</a:t>
            </a:r>
          </a:p>
          <a:p>
            <a:pPr marL="114300" lvl="1" indent="195263" algn="l">
              <a:tabLst>
                <a:tab pos="668338" algn="l"/>
                <a:tab pos="1028700" algn="l"/>
                <a:tab pos="1371600" algn="l"/>
              </a:tabLst>
            </a:pPr>
            <a:endParaRPr lang="en-CA" sz="2000" dirty="0"/>
          </a:p>
          <a:p>
            <a:pPr marL="114300" lvl="1" indent="195263" algn="l">
              <a:tabLst>
                <a:tab pos="668338" algn="l"/>
                <a:tab pos="1028700" algn="l"/>
                <a:tab pos="1371600" algn="l"/>
              </a:tabLst>
            </a:pPr>
            <a:r>
              <a:rPr lang="en-CA" sz="2000" dirty="0"/>
              <a:t>HIERARCHIES = HIERARCHY1, HIERARCHY2</a:t>
            </a:r>
          </a:p>
          <a:p>
            <a:pPr marL="114300" lvl="1" indent="195263" algn="l">
              <a:tabLst>
                <a:tab pos="668338" algn="l"/>
                <a:tab pos="1028700" algn="l"/>
                <a:tab pos="1371600" algn="l"/>
              </a:tabLst>
            </a:pPr>
            <a:endParaRPr lang="en-CA" sz="2000" dirty="0"/>
          </a:p>
          <a:p>
            <a:pPr marL="114300" lvl="1" indent="195263" algn="l">
              <a:tabLst>
                <a:tab pos="668338" algn="l"/>
                <a:tab pos="1028700" algn="l"/>
                <a:tab pos="1371600" algn="l"/>
              </a:tabLst>
            </a:pPr>
            <a:r>
              <a:rPr lang="en-CA" sz="2000" dirty="0"/>
              <a:t>RECORD</a:t>
            </a:r>
          </a:p>
          <a:p>
            <a:pPr marL="114300" lvl="1" indent="195263" algn="l">
              <a:tabLst>
                <a:tab pos="668338" algn="l"/>
                <a:tab pos="1028700" algn="l"/>
                <a:tab pos="1371600" algn="l"/>
              </a:tabLst>
            </a:pPr>
            <a:r>
              <a:rPr lang="en-CA" sz="2000" dirty="0"/>
              <a:t>	NAME = EMPLOYEE</a:t>
            </a:r>
          </a:p>
          <a:p>
            <a:pPr marL="114300" lvl="1" indent="195263" algn="l">
              <a:tabLst>
                <a:tab pos="668338" algn="l"/>
                <a:tab pos="1028700" algn="l"/>
                <a:tab pos="1371600" algn="l"/>
              </a:tabLst>
            </a:pPr>
            <a:r>
              <a:rPr lang="en-CA" sz="2000" dirty="0"/>
              <a:t>	TYPE = ROOT OF HIERARCHY2</a:t>
            </a:r>
          </a:p>
          <a:p>
            <a:pPr marL="114300" lvl="1" indent="195263" algn="l">
              <a:tabLst>
                <a:tab pos="668338" algn="l"/>
                <a:tab pos="1028700" algn="l"/>
                <a:tab pos="1371600" algn="l"/>
              </a:tabLst>
            </a:pPr>
            <a:r>
              <a:rPr lang="en-CA" sz="2000" dirty="0"/>
              <a:t>	DATA ITEMS =</a:t>
            </a:r>
          </a:p>
          <a:p>
            <a:pPr marL="114300" lvl="1" indent="195263" algn="l">
              <a:tabLst>
                <a:tab pos="668338" algn="l"/>
                <a:tab pos="1028700" algn="l"/>
                <a:tab pos="1371600" algn="l"/>
              </a:tabLst>
            </a:pPr>
            <a:r>
              <a:rPr lang="en-CA" sz="2000" dirty="0"/>
              <a:t>		FNAME	CHARACTER 15</a:t>
            </a:r>
          </a:p>
          <a:p>
            <a:pPr marL="114300" lvl="1" indent="195263" algn="l">
              <a:tabLst>
                <a:tab pos="668338" algn="l"/>
                <a:tab pos="1028700" algn="l"/>
                <a:tab pos="1371600" algn="l"/>
              </a:tabLst>
            </a:pPr>
            <a:r>
              <a:rPr lang="en-CA" sz="2000" dirty="0"/>
              <a:t>		MINIT		CHARACTER 1</a:t>
            </a:r>
          </a:p>
          <a:p>
            <a:pPr marL="114300" lvl="1" indent="195263" algn="l">
              <a:tabLst>
                <a:tab pos="668338" algn="l"/>
                <a:tab pos="1028700" algn="l"/>
                <a:tab pos="1371600" algn="l"/>
              </a:tabLst>
            </a:pPr>
            <a:r>
              <a:rPr lang="en-CA" sz="2000" dirty="0"/>
              <a:t>		LNAME 	CHARACTER 15</a:t>
            </a:r>
          </a:p>
          <a:p>
            <a:pPr marL="114300" lvl="1" indent="195263" algn="l">
              <a:tabLst>
                <a:tab pos="668338" algn="l"/>
                <a:tab pos="1028700" algn="l"/>
                <a:tab pos="1371600" algn="l"/>
              </a:tabLst>
            </a:pPr>
            <a:r>
              <a:rPr lang="en-CA" sz="2000" dirty="0"/>
              <a:t>		SSN		CHARACTER 9</a:t>
            </a:r>
          </a:p>
          <a:p>
            <a:pPr marL="114300" lvl="1" indent="195263" algn="l">
              <a:tabLst>
                <a:tab pos="668338" algn="l"/>
                <a:tab pos="1028700" algn="l"/>
                <a:tab pos="1371600" algn="l"/>
              </a:tabLst>
            </a:pPr>
            <a:r>
              <a:rPr lang="en-CA" sz="2000" dirty="0"/>
              <a:t>		BDATE	CHARACTER 9</a:t>
            </a:r>
          </a:p>
          <a:p>
            <a:pPr marL="114300" lvl="1" indent="195263" algn="l">
              <a:tabLst>
                <a:tab pos="668338" algn="l"/>
                <a:tab pos="1028700" algn="l"/>
                <a:tab pos="1371600" algn="l"/>
              </a:tabLst>
            </a:pPr>
            <a:r>
              <a:rPr lang="en-CA" sz="2000" dirty="0"/>
              <a:t>		ADDRESS	CHARACTER 30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39666" y="779463"/>
            <a:ext cx="5724644" cy="5016758"/>
          </a:xfrm>
          <a:prstGeom prst="rect">
            <a:avLst/>
          </a:prstGeom>
          <a:noFill/>
          <a:ln w="9525">
            <a:noFill/>
            <a:miter lim="800000"/>
            <a:headEnd/>
            <a:tailEnd/>
          </a:ln>
          <a:effectLst/>
        </p:spPr>
        <p:txBody>
          <a:bodyPr wrap="none">
            <a:spAutoFit/>
          </a:bodyPr>
          <a:lstStyle/>
          <a:p>
            <a:pPr marL="114300" lvl="1" indent="195263" algn="l">
              <a:tabLst>
                <a:tab pos="668338" algn="l"/>
                <a:tab pos="1028700" algn="l"/>
                <a:tab pos="1371600" algn="l"/>
              </a:tabLst>
            </a:pPr>
            <a:r>
              <a:rPr lang="en-CA" sz="2000" dirty="0" smtClean="0"/>
              <a:t>-</a:t>
            </a:r>
            <a:r>
              <a:rPr lang="en-CA" sz="2000" dirty="0"/>
              <a:t>	Example</a:t>
            </a:r>
          </a:p>
          <a:p>
            <a:pPr marL="114300" lvl="1" indent="195263" algn="l">
              <a:tabLst>
                <a:tab pos="668338" algn="l"/>
                <a:tab pos="1028700" algn="l"/>
                <a:tab pos="1371600" algn="l"/>
              </a:tabLst>
            </a:pPr>
            <a:endParaRPr lang="en-CA" sz="2000" dirty="0"/>
          </a:p>
          <a:p>
            <a:pPr marL="114300" lvl="1" indent="195263" algn="l">
              <a:tabLst>
                <a:tab pos="668338" algn="l"/>
                <a:tab pos="1028700" algn="l"/>
                <a:tab pos="1371600" algn="l"/>
              </a:tabLst>
            </a:pPr>
            <a:r>
              <a:rPr lang="en-CA" sz="2000" dirty="0"/>
              <a:t>		SEX		CHARACTER 1</a:t>
            </a:r>
          </a:p>
          <a:p>
            <a:pPr marL="114300" lvl="1" indent="195263" algn="l">
              <a:tabLst>
                <a:tab pos="668338" algn="l"/>
                <a:tab pos="1028700" algn="l"/>
                <a:tab pos="1371600" algn="l"/>
              </a:tabLst>
            </a:pPr>
            <a:r>
              <a:rPr lang="en-CA" sz="2000" dirty="0"/>
              <a:t>		SALARY	CHARACTER 10</a:t>
            </a:r>
          </a:p>
          <a:p>
            <a:pPr marL="114300" lvl="1" indent="195263" algn="l">
              <a:tabLst>
                <a:tab pos="668338" algn="l"/>
                <a:tab pos="1028700" algn="l"/>
                <a:tab pos="1371600" algn="l"/>
              </a:tabLst>
            </a:pPr>
            <a:r>
              <a:rPr lang="en-CA" sz="2000" dirty="0"/>
              <a:t>	KEY = SSN	CHARACTER 10</a:t>
            </a:r>
          </a:p>
          <a:p>
            <a:pPr marL="114300" lvl="1" indent="195263" algn="l">
              <a:tabLst>
                <a:tab pos="668338" algn="l"/>
                <a:tab pos="1028700" algn="l"/>
                <a:tab pos="1371600" algn="l"/>
              </a:tabLst>
            </a:pPr>
            <a:r>
              <a:rPr lang="en-CA" sz="2000" dirty="0"/>
              <a:t>	ORDER BY LNAME, FNAME</a:t>
            </a:r>
          </a:p>
          <a:p>
            <a:pPr marL="114300" lvl="1" indent="195263" algn="l">
              <a:tabLst>
                <a:tab pos="668338" algn="l"/>
                <a:tab pos="1028700" algn="l"/>
                <a:tab pos="1371600" algn="l"/>
              </a:tabLst>
            </a:pPr>
            <a:endParaRPr lang="en-CA" sz="2000" dirty="0"/>
          </a:p>
          <a:p>
            <a:pPr marL="114300" lvl="1" indent="195263" algn="l">
              <a:tabLst>
                <a:tab pos="668338" algn="l"/>
                <a:tab pos="1028700" algn="l"/>
                <a:tab pos="1371600" algn="l"/>
              </a:tabLst>
            </a:pPr>
            <a:r>
              <a:rPr lang="en-CA" sz="2000" dirty="0"/>
              <a:t>RECORD</a:t>
            </a:r>
          </a:p>
          <a:p>
            <a:pPr marL="114300" lvl="1" indent="195263" algn="l">
              <a:tabLst>
                <a:tab pos="668338" algn="l"/>
                <a:tab pos="1028700" algn="l"/>
                <a:tab pos="1371600" algn="l"/>
              </a:tabLst>
            </a:pPr>
            <a:r>
              <a:rPr lang="en-CA" sz="2000" dirty="0"/>
              <a:t>	NAME = DEPARTMENT</a:t>
            </a:r>
          </a:p>
          <a:p>
            <a:pPr marL="114300" lvl="1" indent="195263" algn="l">
              <a:tabLst>
                <a:tab pos="668338" algn="l"/>
                <a:tab pos="1028700" algn="l"/>
                <a:tab pos="1371600" algn="l"/>
              </a:tabLst>
            </a:pPr>
            <a:r>
              <a:rPr lang="en-CA" sz="2000" dirty="0"/>
              <a:t>	TYPE = ROOT OF HIERARCHY1</a:t>
            </a:r>
          </a:p>
          <a:p>
            <a:pPr marL="114300" lvl="1" indent="195263" algn="l">
              <a:tabLst>
                <a:tab pos="668338" algn="l"/>
                <a:tab pos="1028700" algn="l"/>
                <a:tab pos="1371600" algn="l"/>
              </a:tabLst>
            </a:pPr>
            <a:r>
              <a:rPr lang="en-CA" sz="2000" dirty="0"/>
              <a:t>	DATAITEMS =</a:t>
            </a:r>
          </a:p>
          <a:p>
            <a:pPr marL="114300" lvl="1" indent="195263" algn="l">
              <a:tabLst>
                <a:tab pos="668338" algn="l"/>
                <a:tab pos="1028700" algn="l"/>
                <a:tab pos="1371600" algn="l"/>
              </a:tabLst>
            </a:pPr>
            <a:r>
              <a:rPr lang="en-CA" sz="2000" dirty="0"/>
              <a:t>		DNAME 	CHARACTER 15</a:t>
            </a:r>
          </a:p>
          <a:p>
            <a:pPr marL="114300" lvl="1" indent="195263" algn="l">
              <a:tabLst>
                <a:tab pos="668338" algn="l"/>
                <a:tab pos="1028700" algn="l"/>
                <a:tab pos="1371600" algn="l"/>
              </a:tabLst>
            </a:pPr>
            <a:r>
              <a:rPr lang="en-CA" sz="2000" dirty="0"/>
              <a:t>		DNUMBER	INTEGER</a:t>
            </a:r>
          </a:p>
          <a:p>
            <a:pPr marL="114300" lvl="1" indent="195263" algn="l">
              <a:tabLst>
                <a:tab pos="668338" algn="l"/>
                <a:tab pos="1028700" algn="l"/>
                <a:tab pos="1371600" algn="l"/>
              </a:tabLst>
            </a:pPr>
            <a:r>
              <a:rPr lang="en-CA" sz="2000" dirty="0"/>
              <a:t>	KEY = DNAME</a:t>
            </a:r>
          </a:p>
          <a:p>
            <a:pPr marL="114300" lvl="1" indent="195263" algn="l">
              <a:tabLst>
                <a:tab pos="668338" algn="l"/>
                <a:tab pos="1028700" algn="l"/>
                <a:tab pos="1371600" algn="l"/>
              </a:tabLst>
            </a:pPr>
            <a:r>
              <a:rPr lang="en-CA" sz="2000" dirty="0"/>
              <a:t>	KEY = DNUMBER</a:t>
            </a:r>
          </a:p>
          <a:p>
            <a:pPr marL="114300" lvl="1" indent="195263" algn="l">
              <a:tabLst>
                <a:tab pos="668338" algn="l"/>
                <a:tab pos="1028700" algn="l"/>
                <a:tab pos="1371600" algn="l"/>
              </a:tabLst>
            </a:pPr>
            <a:r>
              <a:rPr lang="en-CA" sz="2000" dirty="0"/>
              <a:t>	ORDER BY DNAME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66713" y="779463"/>
            <a:ext cx="8777287" cy="5324535"/>
          </a:xfrm>
          <a:prstGeom prst="rect">
            <a:avLst/>
          </a:prstGeom>
          <a:noFill/>
          <a:ln w="9525">
            <a:noFill/>
            <a:miter lim="800000"/>
            <a:headEnd/>
            <a:tailEnd/>
          </a:ln>
          <a:effectLst/>
        </p:spPr>
        <p:txBody>
          <a:bodyPr>
            <a:spAutoFit/>
          </a:bodyPr>
          <a:lstStyle/>
          <a:p>
            <a:pPr marL="114300" lvl="1" indent="195263" algn="l">
              <a:tabLst>
                <a:tab pos="668338" algn="l"/>
                <a:tab pos="1028700" algn="l"/>
                <a:tab pos="1371600" algn="l"/>
              </a:tabLst>
            </a:pPr>
            <a:r>
              <a:rPr lang="en-CA" sz="2000" dirty="0" smtClean="0"/>
              <a:t>-</a:t>
            </a:r>
            <a:r>
              <a:rPr lang="en-CA" sz="2000" dirty="0"/>
              <a:t>	Example</a:t>
            </a:r>
          </a:p>
          <a:p>
            <a:pPr marL="114300" lvl="1" indent="195263" algn="l">
              <a:tabLst>
                <a:tab pos="668338" algn="l"/>
                <a:tab pos="1028700" algn="l"/>
                <a:tab pos="1371600" algn="l"/>
              </a:tabLst>
            </a:pPr>
            <a:endParaRPr lang="en-CA" sz="2000" dirty="0"/>
          </a:p>
          <a:p>
            <a:pPr marL="114300" lvl="1" indent="195263" algn="l">
              <a:tabLst>
                <a:tab pos="668338" algn="l"/>
                <a:tab pos="1028700" algn="l"/>
                <a:tab pos="1371600" algn="l"/>
              </a:tabLst>
            </a:pPr>
            <a:r>
              <a:rPr lang="en-CA" sz="2000" dirty="0"/>
              <a:t>RECORD</a:t>
            </a:r>
          </a:p>
          <a:p>
            <a:pPr marL="114300" lvl="1" indent="195263" algn="l">
              <a:tabLst>
                <a:tab pos="668338" algn="l"/>
                <a:tab pos="1028700" algn="l"/>
                <a:tab pos="1371600" algn="l"/>
              </a:tabLst>
            </a:pPr>
            <a:r>
              <a:rPr lang="en-CA" sz="2000" dirty="0"/>
              <a:t>	NAME = DLOCATION</a:t>
            </a:r>
          </a:p>
          <a:p>
            <a:pPr marL="114300" lvl="1" indent="195263" algn="l">
              <a:tabLst>
                <a:tab pos="668338" algn="l"/>
                <a:tab pos="1028700" algn="l"/>
                <a:tab pos="1371600" algn="l"/>
              </a:tabLst>
            </a:pPr>
            <a:r>
              <a:rPr lang="en-CA" sz="2000" dirty="0"/>
              <a:t>	PARENT = DEPARTMENT</a:t>
            </a:r>
          </a:p>
          <a:p>
            <a:pPr marL="114300" lvl="1" indent="195263" algn="l">
              <a:tabLst>
                <a:tab pos="668338" algn="l"/>
                <a:tab pos="1028700" algn="l"/>
                <a:tab pos="1371600" algn="l"/>
              </a:tabLst>
            </a:pPr>
            <a:r>
              <a:rPr lang="en-CA" sz="2000" dirty="0"/>
              <a:t>	CHILD NUMBER = 1</a:t>
            </a:r>
          </a:p>
          <a:p>
            <a:pPr marL="114300" lvl="1" indent="195263" algn="l">
              <a:tabLst>
                <a:tab pos="668338" algn="l"/>
                <a:tab pos="1028700" algn="l"/>
                <a:tab pos="1371600" algn="l"/>
              </a:tabLst>
            </a:pPr>
            <a:r>
              <a:rPr lang="en-CA" sz="2000" dirty="0"/>
              <a:t>	DATA ITEMS =</a:t>
            </a:r>
          </a:p>
          <a:p>
            <a:pPr marL="114300" lvl="1" indent="195263" algn="l">
              <a:tabLst>
                <a:tab pos="668338" algn="l"/>
                <a:tab pos="1028700" algn="l"/>
                <a:tab pos="1371600" algn="l"/>
              </a:tabLst>
            </a:pPr>
            <a:r>
              <a:rPr lang="en-CA" sz="2000" dirty="0"/>
              <a:t>		LOCATION	CHARACTER 15</a:t>
            </a:r>
          </a:p>
          <a:p>
            <a:pPr marL="114300" lvl="1" indent="195263" algn="l">
              <a:tabLst>
                <a:tab pos="668338" algn="l"/>
                <a:tab pos="1028700" algn="l"/>
                <a:tab pos="1371600" algn="l"/>
              </a:tabLst>
            </a:pPr>
            <a:endParaRPr lang="en-CA" sz="2000" dirty="0"/>
          </a:p>
          <a:p>
            <a:pPr marL="114300" lvl="1" indent="195263" algn="l">
              <a:tabLst>
                <a:tab pos="668338" algn="l"/>
                <a:tab pos="1028700" algn="l"/>
                <a:tab pos="1371600" algn="l"/>
              </a:tabLst>
            </a:pPr>
            <a:r>
              <a:rPr lang="en-CA" sz="2000" dirty="0"/>
              <a:t>RECORD</a:t>
            </a:r>
          </a:p>
          <a:p>
            <a:pPr marL="114300" lvl="1" indent="195263" algn="l">
              <a:tabLst>
                <a:tab pos="668338" algn="l"/>
                <a:tab pos="1028700" algn="l"/>
                <a:tab pos="1371600" algn="l"/>
              </a:tabLst>
            </a:pPr>
            <a:r>
              <a:rPr lang="en-CA" sz="2000" dirty="0"/>
              <a:t>	NAME = DMANAGER</a:t>
            </a:r>
          </a:p>
          <a:p>
            <a:pPr marL="114300" lvl="1" indent="195263" algn="l">
              <a:tabLst>
                <a:tab pos="668338" algn="l"/>
                <a:tab pos="1028700" algn="l"/>
                <a:tab pos="1371600" algn="l"/>
              </a:tabLst>
            </a:pPr>
            <a:r>
              <a:rPr lang="en-CA" sz="2000" dirty="0"/>
              <a:t>	PARENT = DEPARTMENT</a:t>
            </a:r>
          </a:p>
          <a:p>
            <a:pPr marL="114300" lvl="1" indent="195263" algn="l">
              <a:tabLst>
                <a:tab pos="668338" algn="l"/>
                <a:tab pos="1028700" algn="l"/>
                <a:tab pos="1371600" algn="l"/>
              </a:tabLst>
            </a:pPr>
            <a:r>
              <a:rPr lang="en-CA" sz="2000" dirty="0"/>
              <a:t>	CHILD NUMBER = 3</a:t>
            </a:r>
          </a:p>
          <a:p>
            <a:pPr marL="114300" lvl="1" indent="195263" algn="l">
              <a:tabLst>
                <a:tab pos="668338" algn="l"/>
                <a:tab pos="1028700" algn="l"/>
                <a:tab pos="1371600" algn="l"/>
              </a:tabLst>
            </a:pPr>
            <a:r>
              <a:rPr lang="en-CA" sz="2000" dirty="0"/>
              <a:t>	DATA ITEMS =</a:t>
            </a:r>
          </a:p>
          <a:p>
            <a:pPr marL="114300" lvl="1" indent="195263" algn="l">
              <a:tabLst>
                <a:tab pos="668338" algn="l"/>
                <a:tab pos="1028700" algn="l"/>
                <a:tab pos="1371600" algn="l"/>
              </a:tabLst>
            </a:pPr>
            <a:r>
              <a:rPr lang="en-CA" sz="2000" dirty="0"/>
              <a:t>		MGRSTARTDATE	 CHARACTER 9</a:t>
            </a:r>
          </a:p>
          <a:p>
            <a:pPr marL="114300" lvl="1" indent="195263" algn="l">
              <a:tabLst>
                <a:tab pos="668338" algn="l"/>
                <a:tab pos="1028700" algn="l"/>
                <a:tab pos="1371600" algn="l"/>
              </a:tabLst>
            </a:pPr>
            <a:r>
              <a:rPr lang="en-CA" sz="2000" dirty="0"/>
              <a:t>		MPTR		POINTER WITH VIRTUAL PARENT = EMPLOYEE		</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63538" y="779463"/>
            <a:ext cx="8777287" cy="4093428"/>
          </a:xfrm>
          <a:prstGeom prst="rect">
            <a:avLst/>
          </a:prstGeom>
          <a:noFill/>
          <a:ln w="9525">
            <a:noFill/>
            <a:miter lim="800000"/>
            <a:headEnd/>
            <a:tailEnd/>
          </a:ln>
          <a:effectLst/>
        </p:spPr>
        <p:txBody>
          <a:bodyPr>
            <a:spAutoFit/>
          </a:bodyPr>
          <a:lstStyle/>
          <a:p>
            <a:pPr marL="114300" lvl="1" indent="195263" algn="l">
              <a:tabLst>
                <a:tab pos="668338" algn="l"/>
                <a:tab pos="1028700" algn="l"/>
                <a:tab pos="1371600" algn="l"/>
              </a:tabLst>
            </a:pPr>
            <a:r>
              <a:rPr lang="en-CA" sz="2000" dirty="0" smtClean="0"/>
              <a:t>-</a:t>
            </a:r>
            <a:r>
              <a:rPr lang="en-CA" sz="2000" dirty="0"/>
              <a:t>	Example</a:t>
            </a:r>
          </a:p>
          <a:p>
            <a:pPr marL="114300" lvl="1" indent="195263" algn="l">
              <a:tabLst>
                <a:tab pos="668338" algn="l"/>
                <a:tab pos="1028700" algn="l"/>
                <a:tab pos="1371600" algn="l"/>
              </a:tabLst>
            </a:pPr>
            <a:endParaRPr lang="en-CA" sz="2000" dirty="0"/>
          </a:p>
          <a:p>
            <a:pPr marL="114300" lvl="1" indent="195263" algn="l">
              <a:tabLst>
                <a:tab pos="668338" algn="l"/>
                <a:tab pos="1028700" algn="l"/>
                <a:tab pos="1371600" algn="l"/>
              </a:tabLst>
            </a:pPr>
            <a:r>
              <a:rPr lang="en-CA" sz="2000" dirty="0"/>
              <a:t>RECORD</a:t>
            </a:r>
          </a:p>
          <a:p>
            <a:pPr marL="114300" lvl="1" indent="195263" algn="l">
              <a:tabLst>
                <a:tab pos="668338" algn="l"/>
                <a:tab pos="1028700" algn="l"/>
                <a:tab pos="1371600" algn="l"/>
              </a:tabLst>
            </a:pPr>
            <a:r>
              <a:rPr lang="en-CA" sz="2000" dirty="0"/>
              <a:t>	NAME = PROJECT</a:t>
            </a:r>
          </a:p>
          <a:p>
            <a:pPr marL="114300" lvl="1" indent="195263" algn="l">
              <a:tabLst>
                <a:tab pos="668338" algn="l"/>
                <a:tab pos="1028700" algn="l"/>
                <a:tab pos="1371600" algn="l"/>
              </a:tabLst>
            </a:pPr>
            <a:r>
              <a:rPr lang="en-CA" sz="2000" dirty="0"/>
              <a:t>	PARENT = DEPARTMENT</a:t>
            </a:r>
          </a:p>
          <a:p>
            <a:pPr marL="114300" lvl="1" indent="195263" algn="l">
              <a:tabLst>
                <a:tab pos="668338" algn="l"/>
                <a:tab pos="1028700" algn="l"/>
                <a:tab pos="1371600" algn="l"/>
              </a:tabLst>
            </a:pPr>
            <a:r>
              <a:rPr lang="en-CA" sz="2000" dirty="0"/>
              <a:t>	CHILD NUMBER = 4</a:t>
            </a:r>
          </a:p>
          <a:p>
            <a:pPr marL="114300" lvl="1" indent="195263" algn="l">
              <a:tabLst>
                <a:tab pos="668338" algn="l"/>
                <a:tab pos="1028700" algn="l"/>
                <a:tab pos="1371600" algn="l"/>
              </a:tabLst>
            </a:pPr>
            <a:r>
              <a:rPr lang="en-CA" sz="2000" dirty="0"/>
              <a:t>	DATA ITEMS =</a:t>
            </a:r>
          </a:p>
          <a:p>
            <a:pPr marL="114300" lvl="1" indent="195263" algn="l">
              <a:tabLst>
                <a:tab pos="668338" algn="l"/>
                <a:tab pos="1028700" algn="l"/>
                <a:tab pos="1371600" algn="l"/>
              </a:tabLst>
            </a:pPr>
            <a:r>
              <a:rPr lang="en-CA" sz="2000" dirty="0"/>
              <a:t>		PNAME		CHARACTER 15</a:t>
            </a:r>
          </a:p>
          <a:p>
            <a:pPr marL="114300" lvl="1" indent="195263" algn="l">
              <a:tabLst>
                <a:tab pos="668338" algn="l"/>
                <a:tab pos="1028700" algn="l"/>
                <a:tab pos="1371600" algn="l"/>
              </a:tabLst>
            </a:pPr>
            <a:r>
              <a:rPr lang="en-CA" sz="2000" dirty="0"/>
              <a:t>		PNUMBER		INTEGER</a:t>
            </a:r>
          </a:p>
          <a:p>
            <a:pPr marL="114300" lvl="1" indent="195263" algn="l">
              <a:tabLst>
                <a:tab pos="668338" algn="l"/>
                <a:tab pos="1028700" algn="l"/>
                <a:tab pos="1371600" algn="l"/>
              </a:tabLst>
            </a:pPr>
            <a:r>
              <a:rPr lang="en-CA" sz="2000" dirty="0"/>
              <a:t>		PLOCATION		CHARACTER 15</a:t>
            </a:r>
          </a:p>
          <a:p>
            <a:pPr marL="114300" lvl="1" indent="195263" algn="l">
              <a:tabLst>
                <a:tab pos="668338" algn="l"/>
                <a:tab pos="1028700" algn="l"/>
                <a:tab pos="1371600" algn="l"/>
              </a:tabLst>
            </a:pPr>
            <a:r>
              <a:rPr lang="en-CA" sz="2000" dirty="0"/>
              <a:t>	KEY = PNAME</a:t>
            </a:r>
          </a:p>
          <a:p>
            <a:pPr marL="114300" lvl="1" indent="195263" algn="l">
              <a:tabLst>
                <a:tab pos="668338" algn="l"/>
                <a:tab pos="1028700" algn="l"/>
                <a:tab pos="1371600" algn="l"/>
              </a:tabLst>
            </a:pPr>
            <a:r>
              <a:rPr lang="en-CA" sz="2000" dirty="0"/>
              <a:t>	KEY = PNUMBER</a:t>
            </a:r>
          </a:p>
          <a:p>
            <a:pPr marL="114300" lvl="1" indent="195263" algn="l">
              <a:tabLst>
                <a:tab pos="668338" algn="l"/>
                <a:tab pos="1028700" algn="l"/>
                <a:tab pos="1371600" algn="l"/>
              </a:tabLst>
            </a:pPr>
            <a:r>
              <a:rPr lang="en-CA" sz="2000" dirty="0"/>
              <a:t>	ORDER BY PNAME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63538" y="779463"/>
            <a:ext cx="8777287" cy="5324535"/>
          </a:xfrm>
          <a:prstGeom prst="rect">
            <a:avLst/>
          </a:prstGeom>
          <a:noFill/>
          <a:ln w="9525">
            <a:noFill/>
            <a:miter lim="800000"/>
            <a:headEnd/>
            <a:tailEnd/>
          </a:ln>
          <a:effectLst/>
        </p:spPr>
        <p:txBody>
          <a:bodyPr>
            <a:spAutoFit/>
          </a:bodyPr>
          <a:lstStyle/>
          <a:p>
            <a:pPr marL="114300" lvl="1" indent="195263" algn="l">
              <a:tabLst>
                <a:tab pos="668338" algn="l"/>
                <a:tab pos="1028700" algn="l"/>
                <a:tab pos="1371600" algn="l"/>
              </a:tabLst>
            </a:pPr>
            <a:r>
              <a:rPr lang="en-CA" sz="2000" dirty="0" smtClean="0"/>
              <a:t>-</a:t>
            </a:r>
            <a:r>
              <a:rPr lang="en-CA" sz="2000" dirty="0"/>
              <a:t>	Example</a:t>
            </a:r>
          </a:p>
          <a:p>
            <a:pPr marL="114300" lvl="1" indent="195263" algn="l">
              <a:tabLst>
                <a:tab pos="668338" algn="l"/>
                <a:tab pos="1028700" algn="l"/>
                <a:tab pos="1371600" algn="l"/>
              </a:tabLst>
            </a:pPr>
            <a:endParaRPr lang="en-CA" sz="2000" dirty="0"/>
          </a:p>
          <a:p>
            <a:pPr marL="114300" lvl="1" indent="195263" algn="l">
              <a:tabLst>
                <a:tab pos="668338" algn="l"/>
                <a:tab pos="1028700" algn="l"/>
                <a:tab pos="1371600" algn="l"/>
              </a:tabLst>
            </a:pPr>
            <a:r>
              <a:rPr lang="en-CA" sz="2000" dirty="0"/>
              <a:t>RECORD</a:t>
            </a:r>
          </a:p>
          <a:p>
            <a:pPr marL="114300" lvl="1" indent="195263" algn="l">
              <a:tabLst>
                <a:tab pos="668338" algn="l"/>
                <a:tab pos="1028700" algn="l"/>
                <a:tab pos="1371600" algn="l"/>
              </a:tabLst>
            </a:pPr>
            <a:r>
              <a:rPr lang="en-CA" sz="2000" dirty="0"/>
              <a:t>	NAME = PWORKER</a:t>
            </a:r>
          </a:p>
          <a:p>
            <a:pPr marL="114300" lvl="1" indent="195263" algn="l">
              <a:tabLst>
                <a:tab pos="668338" algn="l"/>
                <a:tab pos="1028700" algn="l"/>
                <a:tab pos="1371600" algn="l"/>
              </a:tabLst>
            </a:pPr>
            <a:r>
              <a:rPr lang="en-CA" sz="2000" dirty="0"/>
              <a:t>	PARENT = PROJECT</a:t>
            </a:r>
          </a:p>
          <a:p>
            <a:pPr marL="114300" lvl="1" indent="195263" algn="l">
              <a:tabLst>
                <a:tab pos="668338" algn="l"/>
                <a:tab pos="1028700" algn="l"/>
                <a:tab pos="1371600" algn="l"/>
              </a:tabLst>
            </a:pPr>
            <a:r>
              <a:rPr lang="en-CA" sz="2000" dirty="0"/>
              <a:t>	CHILD NUMBER = 1</a:t>
            </a:r>
          </a:p>
          <a:p>
            <a:pPr marL="114300" lvl="1" indent="195263" algn="l">
              <a:tabLst>
                <a:tab pos="668338" algn="l"/>
                <a:tab pos="1028700" algn="l"/>
                <a:tab pos="1371600" algn="l"/>
              </a:tabLst>
            </a:pPr>
            <a:r>
              <a:rPr lang="en-CA" sz="2000" dirty="0"/>
              <a:t>	DATA ITEMS =</a:t>
            </a:r>
          </a:p>
          <a:p>
            <a:pPr marL="114300" lvl="1" indent="195263" algn="l">
              <a:tabLst>
                <a:tab pos="668338" algn="l"/>
                <a:tab pos="1028700" algn="l"/>
                <a:tab pos="1371600" algn="l"/>
              </a:tabLst>
            </a:pPr>
            <a:r>
              <a:rPr lang="en-CA" sz="2000" dirty="0"/>
              <a:t>		HOURS	CHARACTER 4</a:t>
            </a:r>
          </a:p>
          <a:p>
            <a:pPr marL="114300" lvl="1" indent="195263" algn="l">
              <a:tabLst>
                <a:tab pos="668338" algn="l"/>
                <a:tab pos="1028700" algn="l"/>
                <a:tab pos="1371600" algn="l"/>
              </a:tabLst>
            </a:pPr>
            <a:r>
              <a:rPr lang="en-CA" sz="2000" dirty="0"/>
              <a:t>		WPTR		POINTER WITH VIRTUAL PARENT = EMLPOYEE</a:t>
            </a:r>
          </a:p>
          <a:p>
            <a:pPr marL="114300" lvl="1" indent="195263" algn="l">
              <a:tabLst>
                <a:tab pos="668338" algn="l"/>
                <a:tab pos="1028700" algn="l"/>
                <a:tab pos="1371600" algn="l"/>
              </a:tabLst>
            </a:pPr>
            <a:r>
              <a:rPr lang="en-CA" sz="2000" dirty="0"/>
              <a:t>		</a:t>
            </a:r>
          </a:p>
          <a:p>
            <a:pPr marL="114300" lvl="1" indent="195263" algn="l">
              <a:tabLst>
                <a:tab pos="668338" algn="l"/>
                <a:tab pos="1028700" algn="l"/>
                <a:tab pos="1371600" algn="l"/>
              </a:tabLst>
            </a:pPr>
            <a:r>
              <a:rPr lang="en-CA" sz="2000" dirty="0"/>
              <a:t>RECORD</a:t>
            </a:r>
          </a:p>
          <a:p>
            <a:pPr marL="114300" lvl="1" indent="195263" algn="l">
              <a:tabLst>
                <a:tab pos="668338" algn="l"/>
                <a:tab pos="1028700" algn="l"/>
                <a:tab pos="1371600" algn="l"/>
              </a:tabLst>
            </a:pPr>
            <a:r>
              <a:rPr lang="en-CA" sz="2000" dirty="0"/>
              <a:t>	NAME = DEMPLOYEES</a:t>
            </a:r>
          </a:p>
          <a:p>
            <a:pPr marL="114300" lvl="1" indent="195263" algn="l">
              <a:tabLst>
                <a:tab pos="668338" algn="l"/>
                <a:tab pos="1028700" algn="l"/>
                <a:tab pos="1371600" algn="l"/>
              </a:tabLst>
            </a:pPr>
            <a:r>
              <a:rPr lang="en-CA" sz="2000" dirty="0"/>
              <a:t>	PARENT = DEPARTMENT</a:t>
            </a:r>
          </a:p>
          <a:p>
            <a:pPr marL="114300" lvl="1" indent="195263" algn="l">
              <a:tabLst>
                <a:tab pos="668338" algn="l"/>
                <a:tab pos="1028700" algn="l"/>
                <a:tab pos="1371600" algn="l"/>
              </a:tabLst>
            </a:pPr>
            <a:r>
              <a:rPr lang="en-CA" sz="2000" dirty="0"/>
              <a:t>	CHILD NUMBER = 2</a:t>
            </a:r>
          </a:p>
          <a:p>
            <a:pPr marL="114300" lvl="1" indent="195263" algn="l">
              <a:tabLst>
                <a:tab pos="668338" algn="l"/>
                <a:tab pos="1028700" algn="l"/>
                <a:tab pos="1371600" algn="l"/>
              </a:tabLst>
            </a:pPr>
            <a:r>
              <a:rPr lang="en-CA" sz="2000" dirty="0"/>
              <a:t>	DATA ITEM =</a:t>
            </a:r>
          </a:p>
          <a:p>
            <a:pPr marL="114300" lvl="1" indent="195263" algn="l">
              <a:tabLst>
                <a:tab pos="668338" algn="l"/>
                <a:tab pos="1028700" algn="l"/>
                <a:tab pos="1371600" algn="l"/>
              </a:tabLst>
            </a:pPr>
            <a:r>
              <a:rPr lang="en-CA" sz="2000" dirty="0"/>
              <a:t>		EPTR		POINTER WITH VIRTUAL PARENT = EMPLOYEE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lstStyle/>
          <a:p>
            <a:r>
              <a:rPr lang="en-GB" dirty="0"/>
              <a:t>Database Administrator</a:t>
            </a:r>
          </a:p>
        </p:txBody>
      </p:sp>
      <p:sp>
        <p:nvSpPr>
          <p:cNvPr id="3" name="Content Placeholder 2"/>
          <p:cNvSpPr>
            <a:spLocks noGrp="1"/>
          </p:cNvSpPr>
          <p:nvPr>
            <p:ph idx="1"/>
          </p:nvPr>
        </p:nvSpPr>
        <p:spPr/>
        <p:txBody>
          <a:bodyPr>
            <a:normAutofit lnSpcReduction="10000"/>
          </a:bodyPr>
          <a:lstStyle/>
          <a:p>
            <a:pPr marL="0" indent="0" algn="just">
              <a:buNone/>
            </a:pPr>
            <a:r>
              <a:rPr lang="en-US" sz="2000" dirty="0"/>
              <a:t> Coordinates all the activities of the database system; </a:t>
            </a:r>
            <a:r>
              <a:rPr lang="en-US" sz="2000" dirty="0" smtClean="0"/>
              <a:t>the database </a:t>
            </a:r>
            <a:r>
              <a:rPr lang="en-US" sz="2000" dirty="0"/>
              <a:t>administrator has a good understanding of </a:t>
            </a:r>
            <a:r>
              <a:rPr lang="en-US" sz="2000" dirty="0" smtClean="0"/>
              <a:t>the enterprise’s </a:t>
            </a:r>
            <a:r>
              <a:rPr lang="en-US" sz="2000" dirty="0"/>
              <a:t>information resources and needs</a:t>
            </a:r>
            <a:r>
              <a:rPr lang="en-US" sz="2000" dirty="0" smtClean="0"/>
              <a:t>.</a:t>
            </a:r>
          </a:p>
          <a:p>
            <a:pPr marL="0" indent="0" algn="just">
              <a:buNone/>
            </a:pPr>
            <a:endParaRPr lang="en-US" sz="2000" dirty="0"/>
          </a:p>
          <a:p>
            <a:pPr marL="0" indent="0">
              <a:buNone/>
            </a:pPr>
            <a:r>
              <a:rPr lang="en-US" sz="2000" dirty="0"/>
              <a:t> Database administrator’s duties include:</a:t>
            </a:r>
          </a:p>
          <a:p>
            <a:pPr marL="682625" indent="0">
              <a:buNone/>
            </a:pPr>
            <a:r>
              <a:rPr lang="en-US" sz="2000" dirty="0"/>
              <a:t>– Schema deﬁnition</a:t>
            </a:r>
          </a:p>
          <a:p>
            <a:pPr marL="682625" indent="0">
              <a:buNone/>
            </a:pPr>
            <a:r>
              <a:rPr lang="en-US" sz="2000" dirty="0"/>
              <a:t>– Storage structure and access method deﬁnition</a:t>
            </a:r>
          </a:p>
          <a:p>
            <a:pPr marL="682625" indent="0">
              <a:buNone/>
            </a:pPr>
            <a:r>
              <a:rPr lang="en-US" sz="2000" dirty="0"/>
              <a:t>– Schema and physical organization modiﬁcation</a:t>
            </a:r>
          </a:p>
          <a:p>
            <a:pPr marL="682625" indent="0">
              <a:buNone/>
            </a:pPr>
            <a:r>
              <a:rPr lang="en-US" sz="2000" dirty="0"/>
              <a:t>– Granting user authority to access the database</a:t>
            </a:r>
          </a:p>
          <a:p>
            <a:pPr marL="682625" indent="0">
              <a:buNone/>
            </a:pPr>
            <a:r>
              <a:rPr lang="en-US" sz="2000" dirty="0"/>
              <a:t>– Specifying integrity constraints</a:t>
            </a:r>
          </a:p>
          <a:p>
            <a:pPr marL="682625" indent="0">
              <a:buNone/>
            </a:pPr>
            <a:r>
              <a:rPr lang="en-US" sz="2000" dirty="0"/>
              <a:t>– Acting as liaison with users</a:t>
            </a:r>
          </a:p>
          <a:p>
            <a:pPr marL="682625" indent="0">
              <a:buNone/>
            </a:pPr>
            <a:r>
              <a:rPr lang="en-US" sz="2000" dirty="0"/>
              <a:t>– Monitoring performance and responding to changes in</a:t>
            </a:r>
          </a:p>
          <a:p>
            <a:pPr marL="682625" indent="0">
              <a:buNone/>
            </a:pPr>
            <a:r>
              <a:rPr lang="en-US" sz="2000" dirty="0"/>
              <a:t>requirements</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19</a:t>
            </a:fld>
            <a:endParaRPr lang="en-US"/>
          </a:p>
        </p:txBody>
      </p:sp>
    </p:spTree>
    <p:extLst>
      <p:ext uri="{BB962C8B-B14F-4D97-AF65-F5344CB8AC3E}">
        <p14:creationId xmlns="" xmlns:p14="http://schemas.microsoft.com/office/powerpoint/2010/main" val="318940308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63538" y="779463"/>
            <a:ext cx="8777287" cy="4401205"/>
          </a:xfrm>
          <a:prstGeom prst="rect">
            <a:avLst/>
          </a:prstGeom>
          <a:noFill/>
          <a:ln w="9525">
            <a:noFill/>
            <a:miter lim="800000"/>
            <a:headEnd/>
            <a:tailEnd/>
          </a:ln>
          <a:effectLst/>
        </p:spPr>
        <p:txBody>
          <a:bodyPr>
            <a:spAutoFit/>
          </a:bodyPr>
          <a:lstStyle/>
          <a:p>
            <a:pPr marL="114300" lvl="1" indent="195263" algn="l">
              <a:tabLst>
                <a:tab pos="668338" algn="l"/>
                <a:tab pos="1028700" algn="l"/>
                <a:tab pos="1371600" algn="l"/>
              </a:tabLst>
            </a:pPr>
            <a:r>
              <a:rPr lang="en-CA" sz="2000" dirty="0" smtClean="0"/>
              <a:t>-</a:t>
            </a:r>
            <a:r>
              <a:rPr lang="en-CA" sz="2000" dirty="0"/>
              <a:t>	Example</a:t>
            </a:r>
          </a:p>
          <a:p>
            <a:pPr marL="114300" lvl="1" indent="195263" algn="l">
              <a:tabLst>
                <a:tab pos="668338" algn="l"/>
                <a:tab pos="1028700" algn="l"/>
                <a:tab pos="1371600" algn="l"/>
              </a:tabLst>
            </a:pPr>
            <a:endParaRPr lang="en-CA" sz="2000" dirty="0"/>
          </a:p>
          <a:p>
            <a:pPr marL="114300" lvl="1" indent="195263" algn="l">
              <a:tabLst>
                <a:tab pos="668338" algn="l"/>
                <a:tab pos="1028700" algn="l"/>
                <a:tab pos="1371600" algn="l"/>
              </a:tabLst>
            </a:pPr>
            <a:r>
              <a:rPr lang="en-CA" sz="2000" dirty="0"/>
              <a:t>RECORD</a:t>
            </a:r>
          </a:p>
          <a:p>
            <a:pPr marL="114300" lvl="1" indent="195263" algn="l">
              <a:tabLst>
                <a:tab pos="668338" algn="l"/>
                <a:tab pos="1028700" algn="l"/>
                <a:tab pos="1371600" algn="l"/>
              </a:tabLst>
            </a:pPr>
            <a:r>
              <a:rPr lang="en-CA" sz="2000" dirty="0"/>
              <a:t>	NAME = DEPENDENT</a:t>
            </a:r>
          </a:p>
          <a:p>
            <a:pPr marL="114300" lvl="1" indent="195263" algn="l">
              <a:tabLst>
                <a:tab pos="668338" algn="l"/>
                <a:tab pos="1028700" algn="l"/>
                <a:tab pos="1371600" algn="l"/>
              </a:tabLst>
            </a:pPr>
            <a:r>
              <a:rPr lang="en-CA" sz="2000" dirty="0"/>
              <a:t>	PARENT = EMPLOYEE</a:t>
            </a:r>
          </a:p>
          <a:p>
            <a:pPr marL="114300" lvl="1" indent="195263" algn="l">
              <a:tabLst>
                <a:tab pos="668338" algn="l"/>
                <a:tab pos="1028700" algn="l"/>
                <a:tab pos="1371600" algn="l"/>
              </a:tabLst>
            </a:pPr>
            <a:r>
              <a:rPr lang="en-CA" sz="2000" dirty="0"/>
              <a:t>	CHILD NUMBER = 2</a:t>
            </a:r>
          </a:p>
          <a:p>
            <a:pPr marL="114300" lvl="1" indent="195263" algn="l">
              <a:tabLst>
                <a:tab pos="668338" algn="l"/>
                <a:tab pos="1028700" algn="l"/>
                <a:tab pos="1371600" algn="l"/>
              </a:tabLst>
            </a:pPr>
            <a:r>
              <a:rPr lang="en-CA" sz="2000" dirty="0"/>
              <a:t>	DATA ITEMS =</a:t>
            </a:r>
          </a:p>
          <a:p>
            <a:pPr marL="114300" lvl="1" indent="195263" algn="l">
              <a:tabLst>
                <a:tab pos="668338" algn="l"/>
                <a:tab pos="1028700" algn="l"/>
                <a:tab pos="1371600" algn="l"/>
              </a:tabLst>
            </a:pPr>
            <a:r>
              <a:rPr lang="en-CA" sz="2000" dirty="0"/>
              <a:t>		DEPNAME		CHARACTER 15</a:t>
            </a:r>
          </a:p>
          <a:p>
            <a:pPr marL="114300" lvl="1" indent="195263" algn="l">
              <a:tabLst>
                <a:tab pos="668338" algn="l"/>
                <a:tab pos="1028700" algn="l"/>
                <a:tab pos="1371600" algn="l"/>
              </a:tabLst>
            </a:pPr>
            <a:r>
              <a:rPr lang="en-CA" sz="2000" dirty="0"/>
              <a:t>		SEX			CHARACTER 1</a:t>
            </a:r>
          </a:p>
          <a:p>
            <a:pPr marL="114300" lvl="1" indent="195263" algn="l">
              <a:tabLst>
                <a:tab pos="668338" algn="l"/>
                <a:tab pos="1028700" algn="l"/>
                <a:tab pos="1371600" algn="l"/>
              </a:tabLst>
            </a:pPr>
            <a:r>
              <a:rPr lang="en-CA" sz="2000" dirty="0"/>
              <a:t>		BIRTHDATE		CHARACTER 9</a:t>
            </a:r>
          </a:p>
          <a:p>
            <a:pPr marL="114300" lvl="1" indent="195263" algn="l">
              <a:tabLst>
                <a:tab pos="668338" algn="l"/>
                <a:tab pos="1028700" algn="l"/>
                <a:tab pos="1371600" algn="l"/>
              </a:tabLst>
            </a:pPr>
            <a:r>
              <a:rPr lang="en-CA" sz="2000" dirty="0"/>
              <a:t>		RELATIONSHIP	CHARACTER 10</a:t>
            </a:r>
          </a:p>
          <a:p>
            <a:pPr marL="114300" lvl="1" indent="195263" algn="l">
              <a:tabLst>
                <a:tab pos="668338" algn="l"/>
                <a:tab pos="1028700" algn="l"/>
                <a:tab pos="1371600" algn="l"/>
              </a:tabLst>
            </a:pPr>
            <a:r>
              <a:rPr lang="en-CA" sz="2000" dirty="0"/>
              <a:t>	ORDER BY DESC BIRTHDATE</a:t>
            </a:r>
          </a:p>
          <a:p>
            <a:pPr marL="114300" lvl="1" indent="195263" algn="l">
              <a:tabLst>
                <a:tab pos="668338" algn="l"/>
                <a:tab pos="1028700" algn="l"/>
                <a:tab pos="1371600" algn="l"/>
              </a:tabLst>
            </a:pPr>
            <a:r>
              <a:rPr lang="en-CA" sz="2000" dirty="0"/>
              <a:t>		</a:t>
            </a:r>
          </a:p>
          <a:p>
            <a:pPr marL="114300" lvl="1" indent="195263" algn="l">
              <a:tabLst>
                <a:tab pos="668338" algn="l"/>
                <a:tab pos="1028700" algn="l"/>
                <a:tab pos="1371600" algn="l"/>
              </a:tabLst>
            </a:pPr>
            <a:r>
              <a:rPr lang="en-CA" sz="2000" dirty="0"/>
              <a:t>	</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63538" y="779463"/>
            <a:ext cx="8777287" cy="3170099"/>
          </a:xfrm>
          <a:prstGeom prst="rect">
            <a:avLst/>
          </a:prstGeom>
          <a:noFill/>
          <a:ln w="9525">
            <a:noFill/>
            <a:miter lim="800000"/>
            <a:headEnd/>
            <a:tailEnd/>
          </a:ln>
          <a:effectLst/>
        </p:spPr>
        <p:txBody>
          <a:bodyPr>
            <a:spAutoFit/>
          </a:bodyPr>
          <a:lstStyle/>
          <a:p>
            <a:pPr marL="114300" lvl="1" indent="195263" algn="l">
              <a:tabLst>
                <a:tab pos="668338" algn="l"/>
                <a:tab pos="1028700" algn="l"/>
                <a:tab pos="1371600" algn="l"/>
              </a:tabLst>
            </a:pPr>
            <a:r>
              <a:rPr lang="en-CA" sz="2000" dirty="0" smtClean="0"/>
              <a:t>-</a:t>
            </a:r>
            <a:r>
              <a:rPr lang="en-CA" sz="2000" dirty="0"/>
              <a:t>	Example</a:t>
            </a:r>
          </a:p>
          <a:p>
            <a:pPr marL="114300" lvl="1" indent="195263" algn="l">
              <a:tabLst>
                <a:tab pos="668338" algn="l"/>
                <a:tab pos="1028700" algn="l"/>
                <a:tab pos="1371600" algn="l"/>
              </a:tabLst>
            </a:pPr>
            <a:endParaRPr lang="en-CA" sz="2000" dirty="0"/>
          </a:p>
          <a:p>
            <a:pPr marL="114300" lvl="1" indent="195263" algn="l">
              <a:tabLst>
                <a:tab pos="668338" algn="l"/>
                <a:tab pos="1028700" algn="l"/>
                <a:tab pos="1371600" algn="l"/>
              </a:tabLst>
            </a:pPr>
            <a:r>
              <a:rPr lang="en-CA" sz="2000" dirty="0"/>
              <a:t>RECORD</a:t>
            </a:r>
          </a:p>
          <a:p>
            <a:pPr marL="114300" lvl="1" indent="195263" algn="l">
              <a:tabLst>
                <a:tab pos="668338" algn="l"/>
                <a:tab pos="1028700" algn="l"/>
                <a:tab pos="1371600" algn="l"/>
              </a:tabLst>
            </a:pPr>
            <a:r>
              <a:rPr lang="en-CA" sz="2000" dirty="0"/>
              <a:t>	NAME = ESUPERVISEE</a:t>
            </a:r>
          </a:p>
          <a:p>
            <a:pPr marL="114300" lvl="1" indent="195263" algn="l">
              <a:tabLst>
                <a:tab pos="668338" algn="l"/>
                <a:tab pos="1028700" algn="l"/>
                <a:tab pos="1371600" algn="l"/>
              </a:tabLst>
            </a:pPr>
            <a:r>
              <a:rPr lang="en-CA" sz="2000" dirty="0"/>
              <a:t>	PARENT = EMPLOYEE</a:t>
            </a:r>
          </a:p>
          <a:p>
            <a:pPr marL="114300" lvl="1" indent="195263" algn="l">
              <a:tabLst>
                <a:tab pos="668338" algn="l"/>
                <a:tab pos="1028700" algn="l"/>
                <a:tab pos="1371600" algn="l"/>
              </a:tabLst>
            </a:pPr>
            <a:r>
              <a:rPr lang="en-CA" sz="2000" dirty="0"/>
              <a:t>	CHILD NUMBER = 1</a:t>
            </a:r>
          </a:p>
          <a:p>
            <a:pPr marL="114300" lvl="1" indent="195263" algn="l">
              <a:tabLst>
                <a:tab pos="668338" algn="l"/>
                <a:tab pos="1028700" algn="l"/>
                <a:tab pos="1371600" algn="l"/>
              </a:tabLst>
            </a:pPr>
            <a:r>
              <a:rPr lang="en-CA" sz="2000" dirty="0"/>
              <a:t>	DATA ITEMS =</a:t>
            </a:r>
          </a:p>
          <a:p>
            <a:pPr marL="114300" lvl="1" indent="195263" algn="l">
              <a:tabLst>
                <a:tab pos="668338" algn="l"/>
                <a:tab pos="1028700" algn="l"/>
                <a:tab pos="1371600" algn="l"/>
              </a:tabLst>
            </a:pPr>
            <a:r>
              <a:rPr lang="en-CA" sz="2000" dirty="0"/>
              <a:t>		DEPNAME	POINTER WITH </a:t>
            </a:r>
            <a:r>
              <a:rPr lang="en-CA" sz="2000" dirty="0" smtClean="0"/>
              <a:t>VIRTUAL </a:t>
            </a:r>
            <a:r>
              <a:rPr lang="en-CA" sz="2000" dirty="0"/>
              <a:t>PARENT = EMLPOYEE</a:t>
            </a:r>
          </a:p>
          <a:p>
            <a:pPr marL="114300" lvl="1" indent="195263" algn="l">
              <a:tabLst>
                <a:tab pos="668338" algn="l"/>
                <a:tab pos="1028700" algn="l"/>
                <a:tab pos="1371600" algn="l"/>
              </a:tabLst>
            </a:pPr>
            <a:r>
              <a:rPr lang="en-CA" sz="2000" dirty="0"/>
              <a:t>		</a:t>
            </a:r>
          </a:p>
          <a:p>
            <a:pPr marL="114300" lvl="1" indent="195263" algn="l">
              <a:tabLst>
                <a:tab pos="668338" algn="l"/>
                <a:tab pos="1028700" algn="l"/>
                <a:tab pos="1371600" algn="l"/>
              </a:tabLst>
            </a:pPr>
            <a:r>
              <a:rPr lang="en-CA" sz="2000" dirty="0"/>
              <a:t>	</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28600" y="838200"/>
            <a:ext cx="8610600" cy="6432530"/>
          </a:xfrm>
          <a:prstGeom prst="rect">
            <a:avLst/>
          </a:prstGeom>
          <a:noFill/>
          <a:ln w="9525">
            <a:noFill/>
            <a:miter lim="800000"/>
            <a:headEnd/>
            <a:tailEnd/>
          </a:ln>
          <a:effectLst/>
        </p:spPr>
        <p:txBody>
          <a:bodyPr wrap="square">
            <a:spAutoFit/>
          </a:bodyPr>
          <a:lstStyle/>
          <a:p>
            <a:pPr marL="114300" lvl="1" indent="195263">
              <a:tabLst>
                <a:tab pos="668338" algn="l"/>
                <a:tab pos="1135063" algn="l"/>
                <a:tab pos="1371600" algn="l"/>
              </a:tabLst>
            </a:pPr>
            <a:r>
              <a:rPr lang="en-CA" sz="3200" dirty="0"/>
              <a:t>Data Manipulation in the Hierarchical Model</a:t>
            </a:r>
          </a:p>
          <a:p>
            <a:pPr marL="114300" lvl="1" indent="195263" algn="l">
              <a:tabLst>
                <a:tab pos="668338" algn="l"/>
                <a:tab pos="1135063" algn="l"/>
                <a:tab pos="1371600" algn="l"/>
              </a:tabLst>
            </a:pPr>
            <a:r>
              <a:rPr lang="en-CA" sz="2000" dirty="0"/>
              <a:t>-	Hierarchical data manipulation language (HDML)</a:t>
            </a:r>
          </a:p>
          <a:p>
            <a:pPr marL="960438" lvl="3" indent="195263" algn="l">
              <a:buFontTx/>
              <a:buChar char="•"/>
              <a:tabLst>
                <a:tab pos="668338" algn="l"/>
                <a:tab pos="1135063" algn="l"/>
                <a:tab pos="1371600" algn="l"/>
              </a:tabLst>
            </a:pPr>
            <a:r>
              <a:rPr lang="en-CA" sz="2000" dirty="0"/>
              <a:t>a record-at-a-time</a:t>
            </a:r>
          </a:p>
          <a:p>
            <a:pPr marL="960438" lvl="3" indent="195263" algn="l">
              <a:buFontTx/>
              <a:buChar char="•"/>
              <a:tabLst>
                <a:tab pos="668338" algn="l"/>
                <a:tab pos="1135063" algn="l"/>
                <a:tab pos="1371600" algn="l"/>
              </a:tabLst>
            </a:pPr>
            <a:r>
              <a:rPr lang="en-CA" sz="2000" dirty="0"/>
              <a:t>HDML must be embedded in a host language such as COBOL, PL/1,</a:t>
            </a:r>
          </a:p>
          <a:p>
            <a:pPr marL="960438" lvl="3" indent="195263" algn="l">
              <a:tabLst>
                <a:tab pos="668338" algn="l"/>
                <a:tab pos="1135063" algn="l"/>
                <a:tab pos="1371600" algn="l"/>
              </a:tabLst>
            </a:pPr>
            <a:r>
              <a:rPr lang="en-CA" sz="2000" dirty="0"/>
              <a:t>Pascal, ...</a:t>
            </a:r>
          </a:p>
          <a:p>
            <a:pPr marL="960438" lvl="3" indent="195263" algn="l">
              <a:tabLst>
                <a:tab pos="668338" algn="l"/>
                <a:tab pos="1135063" algn="l"/>
                <a:tab pos="1371600" algn="l"/>
              </a:tabLst>
            </a:pPr>
            <a:r>
              <a:rPr lang="en-CA" sz="2000" dirty="0"/>
              <a:t>	user-work-area - programs</a:t>
            </a:r>
          </a:p>
          <a:p>
            <a:pPr marL="960438" lvl="3" indent="195263" algn="l">
              <a:buFontTx/>
              <a:buChar char="•"/>
              <a:tabLst>
                <a:tab pos="668338" algn="l"/>
                <a:tab pos="1135063" algn="l"/>
                <a:tab pos="1371600" algn="l"/>
              </a:tabLst>
            </a:pPr>
            <a:r>
              <a:rPr lang="en-CA" sz="2000" dirty="0"/>
              <a:t>currency indicators</a:t>
            </a:r>
          </a:p>
          <a:p>
            <a:pPr marL="960438" lvl="3" indent="195263" algn="l">
              <a:tabLst>
                <a:tab pos="668338" algn="l"/>
                <a:tab pos="1135063" algn="l"/>
                <a:tab pos="1371600" algn="l"/>
              </a:tabLst>
            </a:pPr>
            <a:r>
              <a:rPr lang="en-CA" sz="2000" dirty="0"/>
              <a:t>-	current of database: a single hierarchical schema and its current</a:t>
            </a:r>
          </a:p>
          <a:p>
            <a:pPr marL="960438" lvl="3" indent="195263" algn="l">
              <a:tabLst>
                <a:tab pos="668338" algn="l"/>
                <a:tab pos="1135063" algn="l"/>
                <a:tab pos="1371600" algn="l"/>
              </a:tabLst>
            </a:pPr>
            <a:r>
              <a:rPr lang="en-CA" sz="2000" dirty="0"/>
              <a:t>	database records</a:t>
            </a:r>
          </a:p>
          <a:p>
            <a:pPr marL="960438" lvl="3" indent="195263" algn="l">
              <a:tabLst>
                <a:tab pos="668338" algn="l"/>
                <a:tab pos="1135063" algn="l"/>
                <a:tab pos="1371600" algn="l"/>
              </a:tabLst>
            </a:pPr>
            <a:r>
              <a:rPr lang="en-CA" sz="2000" dirty="0"/>
              <a:t>-	current of hierarchy for each hierarchical schema</a:t>
            </a:r>
          </a:p>
          <a:p>
            <a:pPr marL="960438" lvl="3" indent="195263" algn="l">
              <a:tabLst>
                <a:tab pos="668338" algn="l"/>
                <a:tab pos="1135063" algn="l"/>
                <a:tab pos="1371600" algn="l"/>
              </a:tabLst>
            </a:pPr>
            <a:r>
              <a:rPr lang="en-CA" sz="2000" dirty="0"/>
              <a:t>-	current of record type for each record type	</a:t>
            </a:r>
          </a:p>
          <a:p>
            <a:pPr marL="960438" lvl="3" indent="195263" algn="l">
              <a:buFontTx/>
              <a:buChar char="•"/>
              <a:tabLst>
                <a:tab pos="668338" algn="l"/>
                <a:tab pos="1135063" algn="l"/>
                <a:tab pos="1371600" algn="l"/>
              </a:tabLst>
            </a:pPr>
            <a:r>
              <a:rPr lang="en-CA" sz="2000" dirty="0"/>
              <a:t>command classification</a:t>
            </a:r>
          </a:p>
          <a:p>
            <a:pPr marL="114300" lvl="1" indent="195263" algn="l">
              <a:tabLst>
                <a:tab pos="668338" algn="l"/>
                <a:tab pos="1135063" algn="l"/>
                <a:tab pos="1371600" algn="l"/>
              </a:tabLst>
            </a:pPr>
            <a:r>
              <a:rPr lang="en-CA" sz="2000" dirty="0"/>
              <a:t>		-	retrieval: GET</a:t>
            </a:r>
          </a:p>
          <a:p>
            <a:pPr marL="114300" lvl="1" indent="195263" algn="l">
              <a:tabLst>
                <a:tab pos="668338" algn="l"/>
                <a:tab pos="1135063" algn="l"/>
                <a:tab pos="1371600" algn="l"/>
              </a:tabLst>
            </a:pPr>
            <a:r>
              <a:rPr lang="en-CA" sz="2000" dirty="0"/>
              <a:t>		-	record update: INSERT, DELETE, REPLACE</a:t>
            </a:r>
          </a:p>
          <a:p>
            <a:pPr marL="114300" lvl="1" indent="195263" algn="l">
              <a:tabLst>
                <a:tab pos="668338" algn="l"/>
                <a:tab pos="1135063" algn="l"/>
                <a:tab pos="1371600" algn="l"/>
              </a:tabLst>
            </a:pPr>
            <a:r>
              <a:rPr lang="en-CA" sz="2000" dirty="0"/>
              <a:t>		-	current record: GET HOLD</a:t>
            </a:r>
          </a:p>
          <a:p>
            <a:pPr marL="114300" lvl="1" indent="195263" algn="l">
              <a:tabLst>
                <a:tab pos="668338" algn="l"/>
                <a:tab pos="1135063" algn="l"/>
                <a:tab pos="1371600" algn="l"/>
              </a:tabLst>
            </a:pPr>
            <a:r>
              <a:rPr lang="en-CA" sz="2000" dirty="0"/>
              <a:t>		</a:t>
            </a:r>
          </a:p>
          <a:p>
            <a:pPr marL="114300" lvl="1" indent="195263" algn="l">
              <a:tabLst>
                <a:tab pos="668338" algn="l"/>
                <a:tab pos="1135063" algn="l"/>
                <a:tab pos="1371600" algn="l"/>
              </a:tabLst>
            </a:pPr>
            <a:r>
              <a:rPr lang="en-CA" sz="2000" dirty="0"/>
              <a:t>		</a:t>
            </a:r>
          </a:p>
          <a:p>
            <a:pPr marL="114300" lvl="1" indent="195263" algn="l">
              <a:tabLst>
                <a:tab pos="668338" algn="l"/>
                <a:tab pos="1135063" algn="l"/>
                <a:tab pos="1371600" algn="l"/>
              </a:tabLst>
            </a:pPr>
            <a:r>
              <a:rPr lang="en-CA" sz="2000" dirty="0"/>
              <a:t>	</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57200" y="777875"/>
            <a:ext cx="9526967" cy="4585871"/>
          </a:xfrm>
          <a:prstGeom prst="rect">
            <a:avLst/>
          </a:prstGeom>
          <a:noFill/>
          <a:ln w="9525">
            <a:noFill/>
            <a:miter lim="800000"/>
            <a:headEnd/>
            <a:tailEnd/>
          </a:ln>
          <a:effectLst/>
        </p:spPr>
        <p:txBody>
          <a:bodyPr wrap="none">
            <a:spAutoFit/>
          </a:bodyPr>
          <a:lstStyle/>
          <a:p>
            <a:pPr marL="114300" lvl="1" algn="l">
              <a:tabLst>
                <a:tab pos="682625" algn="l"/>
              </a:tabLst>
            </a:pPr>
            <a:r>
              <a:rPr lang="en-CA" sz="3600" dirty="0"/>
              <a:t>	-	</a:t>
            </a:r>
            <a:r>
              <a:rPr lang="en-CA" sz="3600" dirty="0" smtClean="0"/>
              <a:t>GET</a:t>
            </a:r>
          </a:p>
          <a:p>
            <a:pPr marL="114300" lvl="1" algn="l">
              <a:tabLst>
                <a:tab pos="682625" algn="l"/>
              </a:tabLst>
            </a:pPr>
            <a:endParaRPr lang="en-CA" sz="3600" dirty="0"/>
          </a:p>
          <a:p>
            <a:pPr marL="960438" lvl="3" indent="301625" algn="l">
              <a:buFontTx/>
              <a:buChar char="•"/>
              <a:tabLst>
                <a:tab pos="682625" algn="l"/>
              </a:tabLst>
            </a:pPr>
            <a:r>
              <a:rPr lang="en-CA" sz="2000" b="1" dirty="0"/>
              <a:t>GET FIRST</a:t>
            </a:r>
            <a:r>
              <a:rPr lang="en-CA" sz="2000" dirty="0"/>
              <a:t> &lt;record type name&gt; [</a:t>
            </a:r>
            <a:r>
              <a:rPr lang="en-CA" sz="2000" b="1" dirty="0"/>
              <a:t>WHERE</a:t>
            </a:r>
            <a:r>
              <a:rPr lang="en-CA" sz="2000" dirty="0"/>
              <a:t> &lt;condition&gt;]</a:t>
            </a:r>
          </a:p>
          <a:p>
            <a:pPr marL="960438" lvl="3" indent="301625" algn="l">
              <a:buFontTx/>
              <a:buChar char="•"/>
              <a:tabLst>
                <a:tab pos="682625" algn="l"/>
              </a:tabLst>
            </a:pPr>
            <a:r>
              <a:rPr lang="en-CA" sz="2000" b="1" dirty="0"/>
              <a:t>GET NEXT</a:t>
            </a:r>
            <a:r>
              <a:rPr lang="en-CA" sz="2000" dirty="0"/>
              <a:t> &lt;record type name&gt; [</a:t>
            </a:r>
            <a:r>
              <a:rPr lang="en-CA" sz="2000" b="1" dirty="0"/>
              <a:t>WHERE</a:t>
            </a:r>
            <a:r>
              <a:rPr lang="en-CA" sz="2000" dirty="0"/>
              <a:t> &lt;condition&gt;] 	</a:t>
            </a:r>
          </a:p>
          <a:p>
            <a:pPr marL="960438" lvl="3" indent="301625" algn="l">
              <a:tabLst>
                <a:tab pos="682625" algn="l"/>
              </a:tabLst>
            </a:pPr>
            <a:endParaRPr lang="en-CA" sz="2000" dirty="0"/>
          </a:p>
          <a:p>
            <a:pPr marL="960438" lvl="3" indent="301625" algn="l">
              <a:tabLst>
                <a:tab pos="682625" algn="l"/>
              </a:tabLst>
            </a:pPr>
            <a:r>
              <a:rPr lang="en-CA" sz="2000" dirty="0"/>
              <a:t>$</a:t>
            </a:r>
            <a:r>
              <a:rPr lang="en-CA" sz="2000" b="1" dirty="0"/>
              <a:t>GET FIRST</a:t>
            </a:r>
            <a:r>
              <a:rPr lang="en-CA" sz="2000" dirty="0"/>
              <a:t> EMPLOYEE </a:t>
            </a:r>
            <a:r>
              <a:rPr lang="en-CA" sz="2000" b="1" dirty="0"/>
              <a:t>WHERE</a:t>
            </a:r>
            <a:r>
              <a:rPr lang="en-CA" sz="2000" dirty="0"/>
              <a:t> SALARY &lt; ‘20000.00’;</a:t>
            </a:r>
          </a:p>
          <a:p>
            <a:pPr marL="960438" lvl="3" indent="301625" algn="l">
              <a:tabLst>
                <a:tab pos="682625" algn="l"/>
              </a:tabLst>
            </a:pPr>
            <a:r>
              <a:rPr lang="en-CA" sz="2000" dirty="0"/>
              <a:t>	while </a:t>
            </a:r>
            <a:r>
              <a:rPr lang="en-CA" sz="2000" b="1" dirty="0"/>
              <a:t>DB_STATUS</a:t>
            </a:r>
            <a:r>
              <a:rPr lang="en-CA" sz="2000" dirty="0"/>
              <a:t> = 0 do</a:t>
            </a:r>
          </a:p>
          <a:p>
            <a:pPr marL="960438" lvl="3" indent="301625" algn="l">
              <a:tabLst>
                <a:tab pos="682625" algn="l"/>
              </a:tabLst>
            </a:pPr>
            <a:r>
              <a:rPr lang="en-CA" sz="2000" dirty="0"/>
              <a:t>		begin</a:t>
            </a:r>
          </a:p>
          <a:p>
            <a:pPr marL="960438" lvl="3" indent="301625" algn="l">
              <a:tabLst>
                <a:tab pos="682625" algn="l"/>
              </a:tabLst>
            </a:pPr>
            <a:r>
              <a:rPr lang="en-CA" sz="2000" dirty="0"/>
              <a:t>		</a:t>
            </a:r>
            <a:r>
              <a:rPr lang="en-CA" sz="2000" dirty="0" err="1"/>
              <a:t>writeln</a:t>
            </a:r>
            <a:r>
              <a:rPr lang="en-CA" sz="2000" dirty="0"/>
              <a:t> (P_EMPLOYEE.FNAME, P_EMPLOYEE.LNMAE);</a:t>
            </a:r>
          </a:p>
          <a:p>
            <a:pPr marL="960438" lvl="3" indent="301625" algn="l">
              <a:tabLst>
                <a:tab pos="682625" algn="l"/>
              </a:tabLst>
            </a:pPr>
            <a:r>
              <a:rPr lang="en-CA" sz="2000" dirty="0"/>
              <a:t>		$</a:t>
            </a:r>
            <a:r>
              <a:rPr lang="en-CA" sz="2000" b="1" dirty="0"/>
              <a:t>GET NEXT</a:t>
            </a:r>
            <a:r>
              <a:rPr lang="en-CA" sz="2000" dirty="0"/>
              <a:t> EMPLOYEE </a:t>
            </a:r>
            <a:r>
              <a:rPr lang="en-CA" sz="2000" b="1" dirty="0"/>
              <a:t>WHERE</a:t>
            </a:r>
            <a:r>
              <a:rPr lang="en-CA" sz="2000" dirty="0"/>
              <a:t> SALARY &lt; ‘20000.00’</a:t>
            </a:r>
          </a:p>
          <a:p>
            <a:pPr marL="960438" lvl="3" indent="301625" algn="l">
              <a:tabLst>
                <a:tab pos="682625" algn="l"/>
              </a:tabLst>
            </a:pPr>
            <a:r>
              <a:rPr lang="en-CA" sz="2000" dirty="0"/>
              <a:t>		end	</a:t>
            </a:r>
          </a:p>
          <a:p>
            <a:pPr marL="114300" lvl="1" algn="l">
              <a:tabLst>
                <a:tab pos="682625" algn="l"/>
              </a:tabLst>
            </a:pPr>
            <a:r>
              <a:rPr lang="en-CA" sz="2000" dirty="0"/>
              <a:t>		</a:t>
            </a:r>
          </a:p>
          <a:p>
            <a:pPr marL="114300" lvl="1" algn="l">
              <a:tabLst>
                <a:tab pos="682625" algn="l"/>
              </a:tabLst>
            </a:pPr>
            <a:r>
              <a:rPr lang="en-CA" sz="2000" dirty="0"/>
              <a:t>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20947" y="779463"/>
            <a:ext cx="8457956" cy="6001643"/>
          </a:xfrm>
          <a:prstGeom prst="rect">
            <a:avLst/>
          </a:prstGeom>
          <a:noFill/>
          <a:ln w="9525">
            <a:noFill/>
            <a:miter lim="800000"/>
            <a:headEnd/>
            <a:tailEnd/>
          </a:ln>
          <a:effectLst/>
        </p:spPr>
        <p:txBody>
          <a:bodyPr wrap="none">
            <a:spAutoFit/>
          </a:bodyPr>
          <a:lstStyle/>
          <a:p>
            <a:pPr marL="114300" lvl="1" indent="195263" algn="l">
              <a:buFontTx/>
              <a:buChar char="-"/>
              <a:tabLst>
                <a:tab pos="668338" algn="l"/>
                <a:tab pos="1054100" algn="l"/>
                <a:tab pos="1371600" algn="l"/>
              </a:tabLst>
            </a:pPr>
            <a:r>
              <a:rPr lang="en-CA" sz="3200" dirty="0" smtClean="0"/>
              <a:t>GET</a:t>
            </a:r>
          </a:p>
          <a:p>
            <a:pPr marL="114300" lvl="1" indent="195263" algn="l">
              <a:buFontTx/>
              <a:buChar char="-"/>
              <a:tabLst>
                <a:tab pos="668338" algn="l"/>
                <a:tab pos="1054100" algn="l"/>
                <a:tab pos="1371600" algn="l"/>
              </a:tabLst>
            </a:pPr>
            <a:endParaRPr lang="en-CA" sz="3200" dirty="0"/>
          </a:p>
          <a:p>
            <a:pPr marL="960438" lvl="3" indent="276225" algn="l">
              <a:buFontTx/>
              <a:buChar char="•"/>
              <a:tabLst>
                <a:tab pos="668338" algn="l"/>
                <a:tab pos="1054100" algn="l"/>
                <a:tab pos="1371600" algn="l"/>
              </a:tabLst>
            </a:pPr>
            <a:r>
              <a:rPr lang="en-CA" sz="2000" dirty="0"/>
              <a:t>	</a:t>
            </a:r>
            <a:r>
              <a:rPr lang="en-CA" sz="2000" b="1" dirty="0"/>
              <a:t>GET</a:t>
            </a:r>
            <a:r>
              <a:rPr lang="en-CA" sz="2000" dirty="0"/>
              <a:t> (</a:t>
            </a:r>
            <a:r>
              <a:rPr lang="en-CA" sz="2000" b="1" dirty="0"/>
              <a:t>FIRST </a:t>
            </a:r>
            <a:r>
              <a:rPr lang="en-CA" sz="2000" dirty="0"/>
              <a:t>| </a:t>
            </a:r>
            <a:r>
              <a:rPr lang="en-CA" sz="2000" b="1" dirty="0"/>
              <a:t>NEXT</a:t>
            </a:r>
            <a:r>
              <a:rPr lang="en-CA" sz="2000" dirty="0"/>
              <a:t>) </a:t>
            </a:r>
            <a:r>
              <a:rPr lang="en-CA" sz="2000" b="1" dirty="0"/>
              <a:t>PATH</a:t>
            </a:r>
            <a:endParaRPr lang="en-CA" sz="2000" dirty="0"/>
          </a:p>
          <a:p>
            <a:pPr marL="960438" lvl="3" indent="276225" algn="l">
              <a:tabLst>
                <a:tab pos="668338" algn="l"/>
                <a:tab pos="1054100" algn="l"/>
                <a:tab pos="1371600" algn="l"/>
              </a:tabLst>
            </a:pPr>
            <a:r>
              <a:rPr lang="en-CA" sz="2000" dirty="0"/>
              <a:t> 	&lt;hierarchical path&gt; [</a:t>
            </a:r>
            <a:r>
              <a:rPr lang="en-CA" sz="2000" b="1" dirty="0"/>
              <a:t>WHERE</a:t>
            </a:r>
            <a:r>
              <a:rPr lang="en-CA" sz="2000" dirty="0"/>
              <a:t> &lt;condition&gt;]	</a:t>
            </a:r>
          </a:p>
          <a:p>
            <a:pPr marL="960438" lvl="3" indent="276225" algn="l">
              <a:tabLst>
                <a:tab pos="668338" algn="l"/>
                <a:tab pos="1054100" algn="l"/>
                <a:tab pos="1371600" algn="l"/>
              </a:tabLst>
            </a:pPr>
            <a:endParaRPr lang="en-CA" sz="2000" dirty="0"/>
          </a:p>
          <a:p>
            <a:pPr marL="960438" lvl="3" indent="276225" algn="l">
              <a:tabLst>
                <a:tab pos="668338" algn="l"/>
                <a:tab pos="1054100" algn="l"/>
                <a:tab pos="1371600" algn="l"/>
              </a:tabLst>
            </a:pPr>
            <a:r>
              <a:rPr lang="en-CA" sz="2000" dirty="0"/>
              <a:t>$</a:t>
            </a:r>
            <a:r>
              <a:rPr lang="en-CA" sz="2000" b="1" dirty="0"/>
              <a:t>GET FIRST PATH</a:t>
            </a:r>
            <a:r>
              <a:rPr lang="en-CA" sz="2000" dirty="0"/>
              <a:t> EMPLOYEE, DEPENDENT</a:t>
            </a:r>
          </a:p>
          <a:p>
            <a:pPr marL="960438" lvl="3" indent="276225" algn="l">
              <a:tabLst>
                <a:tab pos="668338" algn="l"/>
                <a:tab pos="1054100" algn="l"/>
                <a:tab pos="1371600" algn="l"/>
              </a:tabLst>
            </a:pPr>
            <a:r>
              <a:rPr lang="en-CA" sz="2000" dirty="0"/>
              <a:t> 	</a:t>
            </a:r>
            <a:r>
              <a:rPr lang="en-CA" sz="2000" b="1" dirty="0"/>
              <a:t>WHERE </a:t>
            </a:r>
            <a:r>
              <a:rPr lang="en-CA" sz="2000" dirty="0"/>
              <a:t>EMPLOYEE.FNAME=‘John’ AND</a:t>
            </a:r>
          </a:p>
          <a:p>
            <a:pPr marL="960438" lvl="3" indent="276225" algn="l">
              <a:tabLst>
                <a:tab pos="668338" algn="l"/>
                <a:tab pos="1054100" algn="l"/>
                <a:tab pos="1371600" algn="l"/>
              </a:tabLst>
            </a:pPr>
            <a:r>
              <a:rPr lang="en-CA" sz="2000" dirty="0"/>
              <a:t>			DEPENDENT.DEPNAME=‘John’;</a:t>
            </a:r>
          </a:p>
          <a:p>
            <a:pPr marL="960438" lvl="3" indent="276225" algn="l">
              <a:tabLst>
                <a:tab pos="668338" algn="l"/>
                <a:tab pos="1054100" algn="l"/>
                <a:tab pos="1371600" algn="l"/>
              </a:tabLst>
            </a:pPr>
            <a:r>
              <a:rPr lang="en-CA" sz="2000" dirty="0"/>
              <a:t>	while </a:t>
            </a:r>
            <a:r>
              <a:rPr lang="en-CA" sz="2000" b="1" dirty="0"/>
              <a:t>DB_STATUS</a:t>
            </a:r>
            <a:r>
              <a:rPr lang="en-CA" sz="2000" dirty="0"/>
              <a:t> = 0 do</a:t>
            </a:r>
          </a:p>
          <a:p>
            <a:pPr marL="960438" lvl="3" indent="276225" algn="l">
              <a:tabLst>
                <a:tab pos="668338" algn="l"/>
                <a:tab pos="1054100" algn="l"/>
                <a:tab pos="1371600" algn="l"/>
              </a:tabLst>
            </a:pPr>
            <a:r>
              <a:rPr lang="en-CA" sz="2000" dirty="0"/>
              <a:t>		begin</a:t>
            </a:r>
          </a:p>
          <a:p>
            <a:pPr marL="960438" lvl="3" indent="276225" algn="l">
              <a:tabLst>
                <a:tab pos="668338" algn="l"/>
                <a:tab pos="1054100" algn="l"/>
                <a:tab pos="1371600" algn="l"/>
              </a:tabLst>
            </a:pPr>
            <a:r>
              <a:rPr lang="en-CA" sz="2000" dirty="0"/>
              <a:t>		</a:t>
            </a:r>
            <a:r>
              <a:rPr lang="en-CA" sz="2000" dirty="0" err="1"/>
              <a:t>writeln</a:t>
            </a:r>
            <a:r>
              <a:rPr lang="en-CA" sz="2000" dirty="0"/>
              <a:t> (P_EMPLOYEE.LNAME, P_EMPLOYEE.BDATE,</a:t>
            </a:r>
          </a:p>
          <a:p>
            <a:pPr marL="960438" lvl="3" indent="276225" algn="l">
              <a:tabLst>
                <a:tab pos="668338" algn="l"/>
                <a:tab pos="1054100" algn="l"/>
                <a:tab pos="1371600" algn="l"/>
              </a:tabLst>
            </a:pPr>
            <a:r>
              <a:rPr lang="en-CA" sz="2000" dirty="0"/>
              <a:t>			P_DEPENDENT.BIRTHDATE);</a:t>
            </a:r>
          </a:p>
          <a:p>
            <a:pPr marL="960438" lvl="3" indent="276225" algn="l">
              <a:tabLst>
                <a:tab pos="668338" algn="l"/>
                <a:tab pos="1054100" algn="l"/>
                <a:tab pos="1371600" algn="l"/>
              </a:tabLst>
            </a:pPr>
            <a:r>
              <a:rPr lang="en-CA" sz="2000" dirty="0"/>
              <a:t>		$</a:t>
            </a:r>
            <a:r>
              <a:rPr lang="en-CA" sz="2000" b="1" dirty="0"/>
              <a:t>GET NEXT PATH</a:t>
            </a:r>
            <a:r>
              <a:rPr lang="en-CA" sz="2000" dirty="0"/>
              <a:t> EMPLOYEE, DEPENDENT</a:t>
            </a:r>
          </a:p>
          <a:p>
            <a:pPr marL="960438" lvl="3" indent="276225" algn="l">
              <a:tabLst>
                <a:tab pos="668338" algn="l"/>
                <a:tab pos="1054100" algn="l"/>
                <a:tab pos="1371600" algn="l"/>
              </a:tabLst>
            </a:pPr>
            <a:r>
              <a:rPr lang="en-CA" sz="2000" dirty="0"/>
              <a:t>			</a:t>
            </a:r>
            <a:r>
              <a:rPr lang="en-CA" sz="2000" b="1" dirty="0"/>
              <a:t>WHERE</a:t>
            </a:r>
            <a:r>
              <a:rPr lang="en-CA" sz="2000" dirty="0"/>
              <a:t> EMPLOYEE.FNAME=‘John’ AND</a:t>
            </a:r>
          </a:p>
          <a:p>
            <a:pPr marL="960438" lvl="3" indent="276225" algn="l">
              <a:tabLst>
                <a:tab pos="668338" algn="l"/>
                <a:tab pos="1054100" algn="l"/>
                <a:tab pos="1371600" algn="l"/>
              </a:tabLst>
            </a:pPr>
            <a:r>
              <a:rPr lang="en-CA" sz="2000" dirty="0"/>
              <a:t>				DEPENDENT.DEPNAME=‘John’</a:t>
            </a:r>
          </a:p>
          <a:p>
            <a:pPr marL="960438" lvl="3" indent="276225" algn="l">
              <a:tabLst>
                <a:tab pos="668338" algn="l"/>
                <a:tab pos="1054100" algn="l"/>
                <a:tab pos="1371600" algn="l"/>
              </a:tabLst>
            </a:pPr>
            <a:r>
              <a:rPr lang="en-CA" sz="2000" dirty="0"/>
              <a:t>		end	</a:t>
            </a:r>
          </a:p>
          <a:p>
            <a:pPr marL="114300" lvl="1" indent="195263" algn="l">
              <a:tabLst>
                <a:tab pos="668338" algn="l"/>
                <a:tab pos="1054100" algn="l"/>
                <a:tab pos="1371600" algn="l"/>
              </a:tabLst>
            </a:pPr>
            <a:r>
              <a:rPr lang="en-CA" sz="2000" dirty="0"/>
              <a:t>		</a:t>
            </a:r>
          </a:p>
          <a:p>
            <a:pPr marL="114300" lvl="1" indent="195263" algn="l">
              <a:tabLst>
                <a:tab pos="668338" algn="l"/>
                <a:tab pos="1054100" algn="l"/>
                <a:tab pos="1371600" algn="l"/>
              </a:tabLst>
            </a:pPr>
            <a:r>
              <a:rPr lang="en-CA" sz="2000" dirty="0"/>
              <a:t>	</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33788" y="779463"/>
            <a:ext cx="8066824" cy="5201424"/>
          </a:xfrm>
          <a:prstGeom prst="rect">
            <a:avLst/>
          </a:prstGeom>
          <a:noFill/>
          <a:ln w="9525">
            <a:noFill/>
            <a:miter lim="800000"/>
            <a:headEnd/>
            <a:tailEnd/>
          </a:ln>
          <a:effectLst/>
        </p:spPr>
        <p:txBody>
          <a:bodyPr wrap="none">
            <a:spAutoFit/>
          </a:bodyPr>
          <a:lstStyle/>
          <a:p>
            <a:pPr marL="114300" lvl="1" indent="195263" algn="l">
              <a:buFontTx/>
              <a:buChar char="-"/>
              <a:tabLst>
                <a:tab pos="668338" algn="l"/>
                <a:tab pos="1054100" algn="l"/>
                <a:tab pos="1371600" algn="l"/>
              </a:tabLst>
            </a:pPr>
            <a:r>
              <a:rPr lang="en-CA" sz="3600" dirty="0" smtClean="0"/>
              <a:t>GET</a:t>
            </a:r>
          </a:p>
          <a:p>
            <a:pPr marL="114300" lvl="1" indent="195263" algn="l">
              <a:buFontTx/>
              <a:buChar char="-"/>
              <a:tabLst>
                <a:tab pos="668338" algn="l"/>
                <a:tab pos="1054100" algn="l"/>
                <a:tab pos="1371600" algn="l"/>
              </a:tabLst>
            </a:pPr>
            <a:endParaRPr lang="en-CA" sz="3600" dirty="0"/>
          </a:p>
          <a:p>
            <a:pPr marL="960438" lvl="3" indent="276225" algn="l">
              <a:buFontTx/>
              <a:buChar char="•"/>
              <a:tabLst>
                <a:tab pos="668338" algn="l"/>
                <a:tab pos="1054100" algn="l"/>
                <a:tab pos="1371600" algn="l"/>
              </a:tabLst>
            </a:pPr>
            <a:r>
              <a:rPr lang="en-CA" sz="2000" dirty="0"/>
              <a:t>	</a:t>
            </a:r>
            <a:r>
              <a:rPr lang="en-CA" sz="2000" b="1" dirty="0"/>
              <a:t>GET NEXT</a:t>
            </a:r>
            <a:r>
              <a:rPr lang="en-CA" sz="2000" dirty="0"/>
              <a:t> &lt;child record type name&gt;</a:t>
            </a:r>
          </a:p>
          <a:p>
            <a:pPr marL="960438" lvl="3" indent="276225" algn="l">
              <a:tabLst>
                <a:tab pos="668338" algn="l"/>
                <a:tab pos="1054100" algn="l"/>
                <a:tab pos="1371600" algn="l"/>
              </a:tabLst>
            </a:pPr>
            <a:r>
              <a:rPr lang="en-CA" sz="2000" dirty="0"/>
              <a:t>	</a:t>
            </a:r>
            <a:r>
              <a:rPr lang="en-CA" sz="2000" b="1" dirty="0"/>
              <a:t>WITHIN</a:t>
            </a:r>
            <a:r>
              <a:rPr lang="en-CA" sz="2000" dirty="0"/>
              <a:t> [</a:t>
            </a:r>
            <a:r>
              <a:rPr lang="en-CA" sz="2000" b="1" dirty="0"/>
              <a:t>VIRTUAL</a:t>
            </a:r>
            <a:r>
              <a:rPr lang="en-CA" sz="2000" dirty="0"/>
              <a:t>] </a:t>
            </a:r>
            <a:r>
              <a:rPr lang="en-CA" sz="2000" b="1" dirty="0"/>
              <a:t>PARENT</a:t>
            </a:r>
            <a:r>
              <a:rPr lang="en-CA" sz="2000" dirty="0"/>
              <a:t> [&lt;parent record type name]</a:t>
            </a:r>
          </a:p>
          <a:p>
            <a:pPr marL="960438" lvl="3" indent="276225" algn="l">
              <a:tabLst>
                <a:tab pos="668338" algn="l"/>
                <a:tab pos="1054100" algn="l"/>
                <a:tab pos="1371600" algn="l"/>
              </a:tabLst>
            </a:pPr>
            <a:r>
              <a:rPr lang="en-CA" sz="2000" dirty="0"/>
              <a:t> 	[</a:t>
            </a:r>
            <a:r>
              <a:rPr lang="en-CA" sz="2000" b="1" dirty="0"/>
              <a:t>WHERE</a:t>
            </a:r>
            <a:r>
              <a:rPr lang="en-CA" sz="2000" dirty="0"/>
              <a:t> &lt;condition&gt;]	</a:t>
            </a:r>
          </a:p>
          <a:p>
            <a:pPr marL="960438" lvl="3" indent="276225" algn="l">
              <a:tabLst>
                <a:tab pos="668338" algn="l"/>
                <a:tab pos="1054100" algn="l"/>
                <a:tab pos="1371600" algn="l"/>
              </a:tabLst>
            </a:pPr>
            <a:endParaRPr lang="en-CA" sz="2000" dirty="0"/>
          </a:p>
          <a:p>
            <a:pPr marL="960438" lvl="3" indent="276225" algn="l">
              <a:tabLst>
                <a:tab pos="668338" algn="l"/>
                <a:tab pos="1054100" algn="l"/>
                <a:tab pos="1371600" algn="l"/>
              </a:tabLst>
            </a:pPr>
            <a:r>
              <a:rPr lang="en-CA" sz="2000" dirty="0"/>
              <a:t>$</a:t>
            </a:r>
            <a:r>
              <a:rPr lang="en-CA" sz="2000" b="1" dirty="0"/>
              <a:t>GET FIRST PATH</a:t>
            </a:r>
            <a:r>
              <a:rPr lang="en-CA" sz="2000" dirty="0"/>
              <a:t> DEPARTMENT, PROJECT</a:t>
            </a:r>
          </a:p>
          <a:p>
            <a:pPr marL="960438" lvl="3" indent="276225" algn="l">
              <a:tabLst>
                <a:tab pos="668338" algn="l"/>
                <a:tab pos="1054100" algn="l"/>
                <a:tab pos="1371600" algn="l"/>
              </a:tabLst>
            </a:pPr>
            <a:r>
              <a:rPr lang="en-CA" sz="2000" dirty="0"/>
              <a:t> 	</a:t>
            </a:r>
            <a:r>
              <a:rPr lang="en-CA" sz="2000" b="1" dirty="0"/>
              <a:t>WHERE</a:t>
            </a:r>
            <a:r>
              <a:rPr lang="en-CA" sz="2000" dirty="0"/>
              <a:t> DEPARTMENT.DNAME=‘Research’;</a:t>
            </a:r>
          </a:p>
          <a:p>
            <a:pPr marL="960438" lvl="3" indent="276225" algn="l">
              <a:tabLst>
                <a:tab pos="668338" algn="l"/>
                <a:tab pos="1054100" algn="l"/>
                <a:tab pos="1371600" algn="l"/>
              </a:tabLst>
            </a:pPr>
            <a:r>
              <a:rPr lang="en-CA" sz="2000" dirty="0"/>
              <a:t>	while </a:t>
            </a:r>
            <a:r>
              <a:rPr lang="en-CA" sz="2000" b="1" dirty="0"/>
              <a:t>DB_STATUS</a:t>
            </a:r>
            <a:r>
              <a:rPr lang="en-CA" sz="2000" dirty="0"/>
              <a:t> = 0 do</a:t>
            </a:r>
          </a:p>
          <a:p>
            <a:pPr marL="960438" lvl="3" indent="276225" algn="l">
              <a:tabLst>
                <a:tab pos="668338" algn="l"/>
                <a:tab pos="1054100" algn="l"/>
                <a:tab pos="1371600" algn="l"/>
              </a:tabLst>
            </a:pPr>
            <a:r>
              <a:rPr lang="en-CA" sz="2000" dirty="0"/>
              <a:t>		begin</a:t>
            </a:r>
          </a:p>
          <a:p>
            <a:pPr marL="960438" lvl="3" indent="276225" algn="l">
              <a:tabLst>
                <a:tab pos="668338" algn="l"/>
                <a:tab pos="1054100" algn="l"/>
                <a:tab pos="1371600" algn="l"/>
              </a:tabLst>
            </a:pPr>
            <a:r>
              <a:rPr lang="en-CA" sz="2000" dirty="0"/>
              <a:t>		</a:t>
            </a:r>
            <a:r>
              <a:rPr lang="en-CA" sz="2000" dirty="0" err="1"/>
              <a:t>writeln</a:t>
            </a:r>
            <a:r>
              <a:rPr lang="en-CA" sz="2000" dirty="0"/>
              <a:t> (P_PROJECT.PNAME);</a:t>
            </a:r>
          </a:p>
          <a:p>
            <a:pPr marL="960438" lvl="3" indent="276225" algn="l">
              <a:tabLst>
                <a:tab pos="668338" algn="l"/>
                <a:tab pos="1054100" algn="l"/>
                <a:tab pos="1371600" algn="l"/>
              </a:tabLst>
            </a:pPr>
            <a:r>
              <a:rPr lang="en-CA" sz="2000" dirty="0"/>
              <a:t>		$</a:t>
            </a:r>
            <a:r>
              <a:rPr lang="en-CA" sz="2000" b="1" dirty="0"/>
              <a:t>GET NEXT</a:t>
            </a:r>
            <a:r>
              <a:rPr lang="en-CA" sz="2000" dirty="0"/>
              <a:t> PROJECT </a:t>
            </a:r>
            <a:r>
              <a:rPr lang="en-CA" sz="2000" b="1" dirty="0"/>
              <a:t>WITHIN PARENT</a:t>
            </a:r>
            <a:endParaRPr lang="en-CA" sz="2000" dirty="0"/>
          </a:p>
          <a:p>
            <a:pPr marL="960438" lvl="3" indent="276225" algn="l">
              <a:tabLst>
                <a:tab pos="668338" algn="l"/>
                <a:tab pos="1054100" algn="l"/>
                <a:tab pos="1371600" algn="l"/>
              </a:tabLst>
            </a:pPr>
            <a:r>
              <a:rPr lang="en-CA" sz="2000" dirty="0"/>
              <a:t>		end;	</a:t>
            </a:r>
          </a:p>
          <a:p>
            <a:pPr marL="114300" lvl="1" indent="195263" algn="l">
              <a:tabLst>
                <a:tab pos="668338" algn="l"/>
                <a:tab pos="1054100" algn="l"/>
                <a:tab pos="1371600" algn="l"/>
              </a:tabLst>
            </a:pPr>
            <a:r>
              <a:rPr lang="en-CA" sz="2000" dirty="0"/>
              <a:t>		</a:t>
            </a:r>
          </a:p>
          <a:p>
            <a:pPr marL="114300" lvl="1" indent="195263" algn="l">
              <a:tabLst>
                <a:tab pos="668338" algn="l"/>
                <a:tab pos="1054100" algn="l"/>
                <a:tab pos="1371600" algn="l"/>
              </a:tabLst>
            </a:pPr>
            <a:r>
              <a:rPr lang="en-CA" sz="2000" dirty="0"/>
              <a:t>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42602" y="665163"/>
            <a:ext cx="9319667" cy="5693866"/>
          </a:xfrm>
          <a:prstGeom prst="rect">
            <a:avLst/>
          </a:prstGeom>
          <a:noFill/>
          <a:ln w="9525">
            <a:noFill/>
            <a:miter lim="800000"/>
            <a:headEnd/>
            <a:tailEnd/>
          </a:ln>
          <a:effectLst/>
        </p:spPr>
        <p:txBody>
          <a:bodyPr wrap="none">
            <a:spAutoFit/>
          </a:bodyPr>
          <a:lstStyle/>
          <a:p>
            <a:pPr marL="114300" lvl="1" indent="195263" algn="l">
              <a:tabLst>
                <a:tab pos="668338" algn="l"/>
                <a:tab pos="1054100" algn="l"/>
                <a:tab pos="1371600" algn="l"/>
                <a:tab pos="1620838" algn="l"/>
                <a:tab pos="1887538" algn="l"/>
                <a:tab pos="2003425" algn="l"/>
              </a:tabLst>
            </a:pPr>
            <a:r>
              <a:rPr lang="en-CA" sz="2400" dirty="0" smtClean="0"/>
              <a:t>-</a:t>
            </a:r>
            <a:r>
              <a:rPr lang="en-CA" sz="2400" dirty="0"/>
              <a:t>	Calculating aggregate functions: COUNT, AVERAGE, ...</a:t>
            </a:r>
          </a:p>
          <a:p>
            <a:pPr marL="960438" lvl="3" indent="276225" algn="l">
              <a:tabLst>
                <a:tab pos="668338" algn="l"/>
                <a:tab pos="1054100" algn="l"/>
                <a:tab pos="1371600" algn="l"/>
                <a:tab pos="1620838" algn="l"/>
                <a:tab pos="1887538" algn="l"/>
                <a:tab pos="2003425" algn="l"/>
              </a:tabLst>
            </a:pPr>
            <a:endParaRPr lang="en-CA" sz="2000" dirty="0" smtClean="0"/>
          </a:p>
          <a:p>
            <a:pPr marL="960438" lvl="3" indent="276225" algn="l">
              <a:tabLst>
                <a:tab pos="668338" algn="l"/>
                <a:tab pos="1054100" algn="l"/>
                <a:tab pos="1371600" algn="l"/>
                <a:tab pos="1620838" algn="l"/>
                <a:tab pos="1887538" algn="l"/>
                <a:tab pos="2003425" algn="l"/>
              </a:tabLst>
            </a:pPr>
            <a:r>
              <a:rPr lang="en-CA" sz="2000" dirty="0" smtClean="0"/>
              <a:t>$</a:t>
            </a:r>
            <a:r>
              <a:rPr lang="en-CA" sz="2000" b="1" dirty="0"/>
              <a:t>GET FIRST PATH</a:t>
            </a:r>
            <a:r>
              <a:rPr lang="en-CA" sz="2000" dirty="0"/>
              <a:t> DEPARTMENT, DEMPLOYEE;</a:t>
            </a:r>
          </a:p>
          <a:p>
            <a:pPr marL="960438" lvl="3" indent="276225" algn="l">
              <a:tabLst>
                <a:tab pos="668338" algn="l"/>
                <a:tab pos="1054100" algn="l"/>
                <a:tab pos="1371600" algn="l"/>
                <a:tab pos="1620838" algn="l"/>
                <a:tab pos="1887538" algn="l"/>
                <a:tab pos="2003425" algn="l"/>
              </a:tabLst>
            </a:pPr>
            <a:r>
              <a:rPr lang="en-CA" sz="2000" dirty="0"/>
              <a:t>	while </a:t>
            </a:r>
            <a:r>
              <a:rPr lang="en-CA" sz="2000" b="1" dirty="0"/>
              <a:t>DB_STATUS</a:t>
            </a:r>
            <a:r>
              <a:rPr lang="en-CA" sz="2000" dirty="0"/>
              <a:t> = 0 do</a:t>
            </a:r>
          </a:p>
          <a:p>
            <a:pPr marL="960438" lvl="3" indent="276225" algn="l">
              <a:tabLst>
                <a:tab pos="668338" algn="l"/>
                <a:tab pos="1054100" algn="l"/>
                <a:tab pos="1371600" algn="l"/>
                <a:tab pos="1620838" algn="l"/>
                <a:tab pos="1887538" algn="l"/>
                <a:tab pos="2003425" algn="l"/>
              </a:tabLst>
            </a:pPr>
            <a:r>
              <a:rPr lang="en-CA" sz="2000" dirty="0"/>
              <a:t>		begin</a:t>
            </a:r>
          </a:p>
          <a:p>
            <a:pPr marL="960438" lvl="3" indent="276225" algn="l">
              <a:tabLst>
                <a:tab pos="668338" algn="l"/>
                <a:tab pos="1054100" algn="l"/>
                <a:tab pos="1371600" algn="l"/>
                <a:tab pos="1620838" algn="l"/>
                <a:tab pos="1887538" algn="l"/>
                <a:tab pos="2003425" algn="l"/>
              </a:tabLst>
            </a:pPr>
            <a:r>
              <a:rPr lang="en-CA" sz="2000" dirty="0"/>
              <a:t>		</a:t>
            </a:r>
            <a:r>
              <a:rPr lang="en-CA" sz="2000" dirty="0" err="1"/>
              <a:t>total_sal</a:t>
            </a:r>
            <a:r>
              <a:rPr lang="en-CA" sz="2000" dirty="0"/>
              <a:t> :=0; </a:t>
            </a:r>
            <a:r>
              <a:rPr lang="en-CA" sz="2000" dirty="0" err="1"/>
              <a:t>no_of_emps</a:t>
            </a:r>
            <a:r>
              <a:rPr lang="en-CA" sz="2000" dirty="0"/>
              <a:t> :=0;</a:t>
            </a:r>
          </a:p>
          <a:p>
            <a:pPr marL="960438" lvl="3" indent="276225" algn="l">
              <a:tabLst>
                <a:tab pos="668338" algn="l"/>
                <a:tab pos="1054100" algn="l"/>
                <a:tab pos="1371600" algn="l"/>
                <a:tab pos="1620838" algn="l"/>
                <a:tab pos="1887538" algn="l"/>
                <a:tab pos="2003425" algn="l"/>
              </a:tabLst>
            </a:pPr>
            <a:r>
              <a:rPr lang="en-CA" sz="2000" dirty="0"/>
              <a:t>		</a:t>
            </a:r>
            <a:r>
              <a:rPr lang="en-CA" sz="2000" dirty="0" err="1"/>
              <a:t>writeln</a:t>
            </a:r>
            <a:r>
              <a:rPr lang="en-CA" sz="2000" dirty="0"/>
              <a:t> (P_DEPARTMENT.DNAME);</a:t>
            </a:r>
          </a:p>
          <a:p>
            <a:pPr marL="960438" lvl="3" indent="276225" algn="l">
              <a:tabLst>
                <a:tab pos="668338" algn="l"/>
                <a:tab pos="1054100" algn="l"/>
                <a:tab pos="1371600" algn="l"/>
                <a:tab pos="1620838" algn="l"/>
                <a:tab pos="1887538" algn="l"/>
                <a:tab pos="2003425" algn="l"/>
              </a:tabLst>
            </a:pPr>
            <a:r>
              <a:rPr lang="en-CA" sz="2000" dirty="0"/>
              <a:t>		while DB_STATUS = 0 do</a:t>
            </a:r>
          </a:p>
          <a:p>
            <a:pPr marL="960438" lvl="3" indent="276225" algn="l">
              <a:tabLst>
                <a:tab pos="668338" algn="l"/>
                <a:tab pos="1054100" algn="l"/>
                <a:tab pos="1371600" algn="l"/>
                <a:tab pos="1620838" algn="l"/>
                <a:tab pos="1887538" algn="l"/>
                <a:tab pos="2003425" algn="l"/>
              </a:tabLst>
            </a:pPr>
            <a:r>
              <a:rPr lang="en-CA" sz="2000" dirty="0"/>
              <a:t>			begin</a:t>
            </a:r>
          </a:p>
          <a:p>
            <a:pPr marL="960438" lvl="3" indent="276225" algn="l">
              <a:tabLst>
                <a:tab pos="668338" algn="l"/>
                <a:tab pos="1054100" algn="l"/>
                <a:tab pos="1371600" algn="l"/>
                <a:tab pos="1620838" algn="l"/>
                <a:tab pos="1887538" algn="l"/>
                <a:tab pos="2003425" algn="l"/>
              </a:tabLst>
            </a:pPr>
            <a:r>
              <a:rPr lang="en-CA" sz="2000" dirty="0"/>
              <a:t>			$</a:t>
            </a:r>
            <a:r>
              <a:rPr lang="en-CA" sz="2000" b="1" dirty="0"/>
              <a:t>GET VIRTUAL PARENT</a:t>
            </a:r>
            <a:r>
              <a:rPr lang="en-CA" sz="2000" dirty="0"/>
              <a:t> EMPLOYEE;</a:t>
            </a:r>
          </a:p>
          <a:p>
            <a:pPr marL="960438" lvl="3" indent="276225" algn="l">
              <a:tabLst>
                <a:tab pos="668338" algn="l"/>
                <a:tab pos="1054100" algn="l"/>
                <a:tab pos="1371600" algn="l"/>
                <a:tab pos="1620838" algn="l"/>
                <a:tab pos="1887538" algn="l"/>
                <a:tab pos="2003425" algn="l"/>
              </a:tabLst>
            </a:pPr>
            <a:r>
              <a:rPr lang="en-CA" sz="2000" dirty="0"/>
              <a:t>			</a:t>
            </a:r>
            <a:r>
              <a:rPr lang="en-CA" sz="2000" dirty="0" err="1"/>
              <a:t>total_sal</a:t>
            </a:r>
            <a:r>
              <a:rPr lang="en-CA" sz="2000" dirty="0"/>
              <a:t> := </a:t>
            </a:r>
            <a:r>
              <a:rPr lang="en-CA" sz="2000" dirty="0" err="1"/>
              <a:t>total_sal</a:t>
            </a:r>
            <a:r>
              <a:rPr lang="en-CA" sz="2000" dirty="0"/>
              <a:t> + </a:t>
            </a:r>
            <a:r>
              <a:rPr lang="en-CA" sz="2000" dirty="0" err="1"/>
              <a:t>conv_sal</a:t>
            </a:r>
            <a:r>
              <a:rPr lang="en-CA" sz="2000" dirty="0"/>
              <a:t>(P_EMPLOYEE.SALARY);</a:t>
            </a:r>
          </a:p>
          <a:p>
            <a:pPr marL="960438" lvl="3" indent="276225" algn="l">
              <a:tabLst>
                <a:tab pos="668338" algn="l"/>
                <a:tab pos="1054100" algn="l"/>
                <a:tab pos="1371600" algn="l"/>
                <a:tab pos="1620838" algn="l"/>
                <a:tab pos="1887538" algn="l"/>
                <a:tab pos="2003425" algn="l"/>
              </a:tabLst>
            </a:pPr>
            <a:r>
              <a:rPr lang="en-CA" sz="2000" dirty="0"/>
              <a:t>			</a:t>
            </a:r>
            <a:r>
              <a:rPr lang="en-CA" sz="2000" dirty="0" err="1"/>
              <a:t>no_of_emps</a:t>
            </a:r>
            <a:r>
              <a:rPr lang="en-CA" sz="2000" dirty="0"/>
              <a:t> := </a:t>
            </a:r>
            <a:r>
              <a:rPr lang="en-CA" sz="2000" dirty="0" err="1"/>
              <a:t>no_of_emps</a:t>
            </a:r>
            <a:r>
              <a:rPr lang="en-CA" sz="2000" dirty="0"/>
              <a:t> +1;</a:t>
            </a:r>
          </a:p>
          <a:p>
            <a:pPr marL="960438" lvl="3" indent="276225" algn="l">
              <a:tabLst>
                <a:tab pos="668338" algn="l"/>
                <a:tab pos="1054100" algn="l"/>
                <a:tab pos="1371600" algn="l"/>
                <a:tab pos="1620838" algn="l"/>
                <a:tab pos="1887538" algn="l"/>
                <a:tab pos="2003425" algn="l"/>
              </a:tabLst>
            </a:pPr>
            <a:r>
              <a:rPr lang="en-CA" sz="2000" dirty="0"/>
              <a:t>			 $</a:t>
            </a:r>
            <a:r>
              <a:rPr lang="en-CA" sz="2000" b="1" dirty="0"/>
              <a:t>GET NEXT </a:t>
            </a:r>
            <a:r>
              <a:rPr lang="en-CA" sz="2000" dirty="0"/>
              <a:t>DEMPLOYEES WITHIN PARENT DEPARTMENT</a:t>
            </a:r>
          </a:p>
          <a:p>
            <a:pPr marL="960438" lvl="3" indent="276225" algn="l">
              <a:tabLst>
                <a:tab pos="668338" algn="l"/>
                <a:tab pos="1054100" algn="l"/>
                <a:tab pos="1371600" algn="l"/>
                <a:tab pos="1620838" algn="l"/>
                <a:tab pos="1887538" algn="l"/>
                <a:tab pos="2003425" algn="l"/>
              </a:tabLst>
            </a:pPr>
            <a:r>
              <a:rPr lang="en-CA" sz="2000" dirty="0"/>
              <a:t>			end</a:t>
            </a:r>
          </a:p>
          <a:p>
            <a:pPr marL="960438" lvl="3" indent="276225" algn="l">
              <a:tabLst>
                <a:tab pos="668338" algn="l"/>
                <a:tab pos="1054100" algn="l"/>
                <a:tab pos="1371600" algn="l"/>
                <a:tab pos="1620838" algn="l"/>
                <a:tab pos="1887538" algn="l"/>
                <a:tab pos="2003425" algn="l"/>
              </a:tabLst>
            </a:pPr>
            <a:r>
              <a:rPr lang="en-CA" sz="2000" dirty="0"/>
              <a:t>			 </a:t>
            </a:r>
            <a:r>
              <a:rPr lang="en-CA" sz="2000" dirty="0" err="1"/>
              <a:t>writeln</a:t>
            </a:r>
            <a:r>
              <a:rPr lang="en-CA" sz="2000" dirty="0"/>
              <a:t> (‘no of </a:t>
            </a:r>
            <a:r>
              <a:rPr lang="en-CA" sz="2000" dirty="0" err="1"/>
              <a:t>emps</a:t>
            </a:r>
            <a:r>
              <a:rPr lang="en-CA" sz="2000" dirty="0"/>
              <a:t> =’, </a:t>
            </a:r>
            <a:r>
              <a:rPr lang="en-CA" sz="2000" dirty="0" err="1"/>
              <a:t>no_of_emps</a:t>
            </a:r>
            <a:r>
              <a:rPr lang="en-CA" sz="2000" dirty="0"/>
              <a:t>, ‘</a:t>
            </a:r>
            <a:r>
              <a:rPr lang="en-CA" sz="2000" dirty="0" err="1"/>
              <a:t>avg</a:t>
            </a:r>
            <a:r>
              <a:rPr lang="en-CA" sz="2000" dirty="0"/>
              <a:t> </a:t>
            </a:r>
            <a:r>
              <a:rPr lang="en-CA" sz="2000" dirty="0" err="1"/>
              <a:t>sal</a:t>
            </a:r>
            <a:r>
              <a:rPr lang="en-CA" sz="2000" dirty="0"/>
              <a:t> of </a:t>
            </a:r>
            <a:r>
              <a:rPr lang="en-CA" sz="2000" dirty="0" err="1"/>
              <a:t>emps</a:t>
            </a:r>
            <a:r>
              <a:rPr lang="en-CA" sz="2000" dirty="0"/>
              <a:t> =’,</a:t>
            </a:r>
          </a:p>
          <a:p>
            <a:pPr marL="960438" lvl="3" indent="276225" algn="l">
              <a:tabLst>
                <a:tab pos="668338" algn="l"/>
                <a:tab pos="1054100" algn="l"/>
                <a:tab pos="1371600" algn="l"/>
                <a:tab pos="1620838" algn="l"/>
                <a:tab pos="1887538" algn="l"/>
                <a:tab pos="2003425" algn="l"/>
              </a:tabLst>
            </a:pPr>
            <a:r>
              <a:rPr lang="en-CA" sz="2000" dirty="0"/>
              <a:t>					</a:t>
            </a:r>
            <a:r>
              <a:rPr lang="en-CA" sz="2000" dirty="0" err="1"/>
              <a:t>total_sal</a:t>
            </a:r>
            <a:r>
              <a:rPr lang="en-CA" sz="2000" dirty="0"/>
              <a:t>/</a:t>
            </a:r>
            <a:r>
              <a:rPr lang="en-CA" sz="2000" dirty="0" err="1"/>
              <a:t>no_of_emps</a:t>
            </a:r>
            <a:r>
              <a:rPr lang="en-CA" sz="2000" dirty="0"/>
              <a:t>);</a:t>
            </a:r>
          </a:p>
          <a:p>
            <a:pPr marL="960438" lvl="3" indent="276225" algn="l">
              <a:tabLst>
                <a:tab pos="668338" algn="l"/>
                <a:tab pos="1054100" algn="l"/>
                <a:tab pos="1371600" algn="l"/>
                <a:tab pos="1620838" algn="l"/>
                <a:tab pos="1887538" algn="l"/>
                <a:tab pos="2003425" algn="l"/>
              </a:tabLst>
            </a:pPr>
            <a:r>
              <a:rPr lang="en-CA" sz="2000" dirty="0"/>
              <a:t>			$</a:t>
            </a:r>
            <a:r>
              <a:rPr lang="en-CA" sz="2000" b="1" dirty="0"/>
              <a:t>GET NEXT PATH</a:t>
            </a:r>
            <a:r>
              <a:rPr lang="en-CA" sz="2000" dirty="0"/>
              <a:t> DEPARTMENT, DEMPLOYEES</a:t>
            </a:r>
          </a:p>
          <a:p>
            <a:pPr marL="960438" lvl="3" indent="276225" algn="l">
              <a:tabLst>
                <a:tab pos="668338" algn="l"/>
                <a:tab pos="1054100" algn="l"/>
                <a:tab pos="1371600" algn="l"/>
                <a:tab pos="1620838" algn="l"/>
                <a:tab pos="1887538" algn="l"/>
                <a:tab pos="2003425" algn="l"/>
              </a:tabLst>
            </a:pPr>
            <a:r>
              <a:rPr lang="en-CA" sz="2000" dirty="0"/>
              <a:t>		end;		</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5976" y="839788"/>
            <a:ext cx="8494633" cy="3600986"/>
          </a:xfrm>
          <a:prstGeom prst="rect">
            <a:avLst/>
          </a:prstGeom>
          <a:noFill/>
          <a:ln w="9525">
            <a:noFill/>
            <a:miter lim="800000"/>
            <a:headEnd/>
            <a:tailEnd/>
          </a:ln>
          <a:effectLst/>
        </p:spPr>
        <p:txBody>
          <a:bodyPr wrap="none">
            <a:spAutoFit/>
          </a:bodyPr>
          <a:lstStyle/>
          <a:p>
            <a:pPr marL="114300" lvl="1" indent="195263" algn="l">
              <a:tabLst>
                <a:tab pos="668338" algn="l"/>
                <a:tab pos="1054100" algn="l"/>
                <a:tab pos="1371600" algn="l"/>
                <a:tab pos="1620838" algn="l"/>
                <a:tab pos="1905000" algn="l"/>
              </a:tabLst>
            </a:pPr>
            <a:r>
              <a:rPr lang="en-CA" sz="2800" dirty="0" smtClean="0"/>
              <a:t>-</a:t>
            </a:r>
            <a:r>
              <a:rPr lang="en-CA" sz="2800" dirty="0"/>
              <a:t>	Update: INSERT, DELETE, REPLACE</a:t>
            </a:r>
          </a:p>
          <a:p>
            <a:pPr marL="114300" lvl="1" indent="195263" algn="l">
              <a:tabLst>
                <a:tab pos="668338" algn="l"/>
                <a:tab pos="1054100" algn="l"/>
                <a:tab pos="1371600" algn="l"/>
                <a:tab pos="1620838" algn="l"/>
                <a:tab pos="1905000" algn="l"/>
              </a:tabLst>
            </a:pPr>
            <a:endParaRPr lang="en-CA" sz="2000" dirty="0"/>
          </a:p>
          <a:p>
            <a:pPr marL="960438" lvl="3" indent="276225" algn="l">
              <a:tabLst>
                <a:tab pos="668338" algn="l"/>
                <a:tab pos="1054100" algn="l"/>
                <a:tab pos="1371600" algn="l"/>
                <a:tab pos="1620838" algn="l"/>
                <a:tab pos="1905000" algn="l"/>
              </a:tabLst>
            </a:pPr>
            <a:r>
              <a:rPr lang="en-CA" sz="2000" dirty="0"/>
              <a:t>P_EMPLOYEE.FNAME := ‘John’;</a:t>
            </a:r>
          </a:p>
          <a:p>
            <a:pPr marL="960438" lvl="3" indent="276225" algn="l">
              <a:tabLst>
                <a:tab pos="668338" algn="l"/>
                <a:tab pos="1054100" algn="l"/>
                <a:tab pos="1371600" algn="l"/>
                <a:tab pos="1620838" algn="l"/>
                <a:tab pos="1905000" algn="l"/>
              </a:tabLst>
            </a:pPr>
            <a:r>
              <a:rPr lang="en-CA" sz="2000" dirty="0"/>
              <a:t>P_EMPLOYEE.LNAME := ‘Smith’; </a:t>
            </a:r>
          </a:p>
          <a:p>
            <a:pPr marL="960438" lvl="3" indent="276225" algn="l">
              <a:tabLst>
                <a:tab pos="668338" algn="l"/>
                <a:tab pos="1054100" algn="l"/>
                <a:tab pos="1371600" algn="l"/>
                <a:tab pos="1620838" algn="l"/>
                <a:tab pos="1905000" algn="l"/>
              </a:tabLst>
            </a:pPr>
            <a:r>
              <a:rPr lang="en-CA" sz="2000" dirty="0"/>
              <a:t>P_EMPLOYEE.MINIT := ‘F’;</a:t>
            </a:r>
          </a:p>
          <a:p>
            <a:pPr marL="960438" lvl="3" indent="276225" algn="l">
              <a:tabLst>
                <a:tab pos="668338" algn="l"/>
                <a:tab pos="1054100" algn="l"/>
                <a:tab pos="1371600" algn="l"/>
                <a:tab pos="1620838" algn="l"/>
                <a:tab pos="1905000" algn="l"/>
              </a:tabLst>
            </a:pPr>
            <a:r>
              <a:rPr lang="en-CA" sz="2000" dirty="0"/>
              <a:t>P_EMPLOYEE.SSN := ‘567875432’; </a:t>
            </a:r>
          </a:p>
          <a:p>
            <a:pPr marL="960438" lvl="3" indent="276225" algn="l">
              <a:tabLst>
                <a:tab pos="668338" algn="l"/>
                <a:tab pos="1054100" algn="l"/>
                <a:tab pos="1371600" algn="l"/>
                <a:tab pos="1620838" algn="l"/>
                <a:tab pos="1905000" algn="l"/>
              </a:tabLst>
            </a:pPr>
            <a:r>
              <a:rPr lang="en-CA" sz="2000" dirty="0"/>
              <a:t>P_EMPLOYEE.ADDRESS := ‘40 N.W. 80TH ...’; </a:t>
            </a:r>
          </a:p>
          <a:p>
            <a:pPr marL="960438" lvl="3" indent="276225" algn="l">
              <a:tabLst>
                <a:tab pos="668338" algn="l"/>
                <a:tab pos="1054100" algn="l"/>
                <a:tab pos="1371600" algn="l"/>
                <a:tab pos="1620838" algn="l"/>
                <a:tab pos="1905000" algn="l"/>
              </a:tabLst>
            </a:pPr>
            <a:r>
              <a:rPr lang="en-CA" sz="2000" dirty="0"/>
              <a:t>P_EMPLOYEE.BDATE := ‘10-Jan-55’; </a:t>
            </a:r>
          </a:p>
          <a:p>
            <a:pPr marL="960438" lvl="3" indent="276225" algn="l">
              <a:tabLst>
                <a:tab pos="668338" algn="l"/>
                <a:tab pos="1054100" algn="l"/>
                <a:tab pos="1371600" algn="l"/>
                <a:tab pos="1620838" algn="l"/>
                <a:tab pos="1905000" algn="l"/>
              </a:tabLst>
            </a:pPr>
            <a:r>
              <a:rPr lang="en-CA" sz="2000" dirty="0"/>
              <a:t>P_EMPLOYEE.SEX := ‘M’; </a:t>
            </a:r>
          </a:p>
          <a:p>
            <a:pPr marL="960438" lvl="3" indent="276225" algn="l">
              <a:tabLst>
                <a:tab pos="668338" algn="l"/>
                <a:tab pos="1054100" algn="l"/>
                <a:tab pos="1371600" algn="l"/>
                <a:tab pos="1620838" algn="l"/>
                <a:tab pos="1905000" algn="l"/>
              </a:tabLst>
            </a:pPr>
            <a:r>
              <a:rPr lang="en-CA" sz="2000" dirty="0"/>
              <a:t>P_EMPLOYEE.SALARY := ‘30000.00’; </a:t>
            </a:r>
          </a:p>
          <a:p>
            <a:pPr marL="960438" lvl="3" indent="276225" algn="l">
              <a:tabLst>
                <a:tab pos="668338" algn="l"/>
                <a:tab pos="1054100" algn="l"/>
                <a:tab pos="1371600" algn="l"/>
                <a:tab pos="1620838" algn="l"/>
                <a:tab pos="1905000" algn="l"/>
              </a:tabLst>
            </a:pPr>
            <a:r>
              <a:rPr lang="en-CA" sz="2000" b="1" dirty="0"/>
              <a:t>$INSERT</a:t>
            </a:r>
            <a:r>
              <a:rPr lang="en-CA" sz="2000" dirty="0"/>
              <a:t> EMPLOYEE FROM P_EMPLOYEE;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026"/>
          <p:cNvSpPr txBox="1">
            <a:spLocks noChangeArrowheads="1"/>
          </p:cNvSpPr>
          <p:nvPr/>
        </p:nvSpPr>
        <p:spPr bwMode="auto">
          <a:xfrm>
            <a:off x="259419" y="839788"/>
            <a:ext cx="8393965" cy="2985433"/>
          </a:xfrm>
          <a:prstGeom prst="rect">
            <a:avLst/>
          </a:prstGeom>
          <a:noFill/>
          <a:ln w="9525">
            <a:noFill/>
            <a:miter lim="800000"/>
            <a:headEnd/>
            <a:tailEnd/>
          </a:ln>
          <a:effectLst/>
        </p:spPr>
        <p:txBody>
          <a:bodyPr wrap="none">
            <a:spAutoFit/>
          </a:bodyPr>
          <a:lstStyle/>
          <a:p>
            <a:pPr marL="114300" lvl="1" indent="195263" algn="l">
              <a:tabLst>
                <a:tab pos="668338" algn="l"/>
                <a:tab pos="1054100" algn="l"/>
                <a:tab pos="1371600" algn="l"/>
                <a:tab pos="1620838" algn="l"/>
                <a:tab pos="1905000" algn="l"/>
              </a:tabLst>
            </a:pPr>
            <a:r>
              <a:rPr lang="en-CA" sz="2800" dirty="0" smtClean="0"/>
              <a:t>-</a:t>
            </a:r>
            <a:r>
              <a:rPr lang="en-CA" sz="2800" dirty="0"/>
              <a:t>	Update: INSERT, DELETE, REPLACE</a:t>
            </a:r>
          </a:p>
          <a:p>
            <a:pPr marL="114300" lvl="1" indent="195263" algn="l">
              <a:tabLst>
                <a:tab pos="668338" algn="l"/>
                <a:tab pos="1054100" algn="l"/>
                <a:tab pos="1371600" algn="l"/>
                <a:tab pos="1620838" algn="l"/>
                <a:tab pos="1905000" algn="l"/>
              </a:tabLst>
            </a:pPr>
            <a:endParaRPr lang="en-CA" sz="2000" dirty="0"/>
          </a:p>
          <a:p>
            <a:pPr marL="960438" lvl="3" indent="276225" algn="l">
              <a:tabLst>
                <a:tab pos="668338" algn="l"/>
                <a:tab pos="1054100" algn="l"/>
                <a:tab pos="1371600" algn="l"/>
                <a:tab pos="1620838" algn="l"/>
                <a:tab pos="1905000" algn="l"/>
              </a:tabLst>
            </a:pPr>
            <a:r>
              <a:rPr lang="en-CA" sz="2000" dirty="0"/>
              <a:t>$</a:t>
            </a:r>
            <a:r>
              <a:rPr lang="en-CA" sz="2000" b="1" dirty="0"/>
              <a:t>GET HOLD FIRST </a:t>
            </a:r>
            <a:r>
              <a:rPr lang="en-CA" sz="2000" dirty="0"/>
              <a:t>EMPLOYEE</a:t>
            </a:r>
            <a:r>
              <a:rPr lang="en-CA" sz="2000" b="1" dirty="0"/>
              <a:t> WHERE </a:t>
            </a:r>
            <a:r>
              <a:rPr lang="en-CA" sz="2000" dirty="0"/>
              <a:t>SEX = ‘M’;</a:t>
            </a:r>
          </a:p>
          <a:p>
            <a:pPr marL="960438" lvl="3" indent="276225" algn="l">
              <a:tabLst>
                <a:tab pos="668338" algn="l"/>
                <a:tab pos="1054100" algn="l"/>
                <a:tab pos="1371600" algn="l"/>
                <a:tab pos="1620838" algn="l"/>
                <a:tab pos="1905000" algn="l"/>
              </a:tabLst>
            </a:pPr>
            <a:r>
              <a:rPr lang="en-CA" sz="2000" dirty="0"/>
              <a:t> 	while </a:t>
            </a:r>
            <a:r>
              <a:rPr lang="en-CA" sz="2000" b="1" dirty="0"/>
              <a:t>DB_STATUS</a:t>
            </a:r>
            <a:r>
              <a:rPr lang="en-CA" sz="2000" dirty="0"/>
              <a:t> = 0 do</a:t>
            </a:r>
          </a:p>
          <a:p>
            <a:pPr marL="960438" lvl="3" indent="276225" algn="l">
              <a:tabLst>
                <a:tab pos="668338" algn="l"/>
                <a:tab pos="1054100" algn="l"/>
                <a:tab pos="1371600" algn="l"/>
                <a:tab pos="1620838" algn="l"/>
                <a:tab pos="1905000" algn="l"/>
              </a:tabLst>
            </a:pPr>
            <a:r>
              <a:rPr lang="en-CA" sz="2000" dirty="0"/>
              <a:t>		begin</a:t>
            </a:r>
          </a:p>
          <a:p>
            <a:pPr marL="960438" lvl="3" indent="276225" algn="l">
              <a:tabLst>
                <a:tab pos="668338" algn="l"/>
                <a:tab pos="1054100" algn="l"/>
                <a:tab pos="1371600" algn="l"/>
                <a:tab pos="1620838" algn="l"/>
                <a:tab pos="1905000" algn="l"/>
              </a:tabLst>
            </a:pPr>
            <a:r>
              <a:rPr lang="en-CA" sz="2000" dirty="0"/>
              <a:t>		</a:t>
            </a:r>
            <a:r>
              <a:rPr lang="en-CA" sz="2000" dirty="0" err="1"/>
              <a:t>writeln</a:t>
            </a:r>
            <a:r>
              <a:rPr lang="en-CA" sz="2000" dirty="0"/>
              <a:t> (P_EMPLOYEE.LNAME, P_EMPLOYEE.FNAME);</a:t>
            </a:r>
          </a:p>
          <a:p>
            <a:pPr marL="960438" lvl="3" indent="276225" algn="l">
              <a:tabLst>
                <a:tab pos="668338" algn="l"/>
                <a:tab pos="1054100" algn="l"/>
                <a:tab pos="1371600" algn="l"/>
                <a:tab pos="1620838" algn="l"/>
                <a:tab pos="1905000" algn="l"/>
              </a:tabLst>
            </a:pPr>
            <a:r>
              <a:rPr lang="en-CA" sz="2000" dirty="0"/>
              <a:t>		</a:t>
            </a:r>
            <a:r>
              <a:rPr lang="en-CA" sz="2000" b="1" dirty="0"/>
              <a:t>$DELETE</a:t>
            </a:r>
            <a:r>
              <a:rPr lang="en-CA" sz="2000" dirty="0"/>
              <a:t> EMPLOYEE</a:t>
            </a:r>
          </a:p>
          <a:p>
            <a:pPr marL="960438" lvl="3" indent="276225" algn="l">
              <a:tabLst>
                <a:tab pos="668338" algn="l"/>
                <a:tab pos="1054100" algn="l"/>
                <a:tab pos="1371600" algn="l"/>
                <a:tab pos="1620838" algn="l"/>
                <a:tab pos="1905000" algn="l"/>
              </a:tabLst>
            </a:pPr>
            <a:r>
              <a:rPr lang="en-CA" sz="2000" dirty="0"/>
              <a:t>		$</a:t>
            </a:r>
            <a:r>
              <a:rPr lang="en-CA" sz="2000" b="1" dirty="0"/>
              <a:t>GET HOLD NEXT</a:t>
            </a:r>
            <a:r>
              <a:rPr lang="en-CA" sz="2000" dirty="0"/>
              <a:t> EMPLOYEE </a:t>
            </a:r>
            <a:r>
              <a:rPr lang="en-CA" sz="2000" b="1" dirty="0"/>
              <a:t>WHERE </a:t>
            </a:r>
            <a:r>
              <a:rPr lang="en-CA" sz="2000" dirty="0"/>
              <a:t>SEX = ‘M’</a:t>
            </a:r>
          </a:p>
          <a:p>
            <a:pPr marL="960438" lvl="3" indent="276225" algn="l">
              <a:tabLst>
                <a:tab pos="668338" algn="l"/>
                <a:tab pos="1054100" algn="l"/>
                <a:tab pos="1371600" algn="l"/>
                <a:tab pos="1620838" algn="l"/>
                <a:tab pos="1905000" algn="l"/>
              </a:tabLst>
            </a:pPr>
            <a:r>
              <a:rPr lang="en-CA" sz="2000" dirty="0"/>
              <a:t>		end;</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026"/>
          <p:cNvSpPr txBox="1">
            <a:spLocks noChangeArrowheads="1"/>
          </p:cNvSpPr>
          <p:nvPr/>
        </p:nvSpPr>
        <p:spPr bwMode="auto">
          <a:xfrm>
            <a:off x="-124993" y="790575"/>
            <a:ext cx="9328900" cy="3600986"/>
          </a:xfrm>
          <a:prstGeom prst="rect">
            <a:avLst/>
          </a:prstGeom>
          <a:noFill/>
          <a:ln w="9525">
            <a:noFill/>
            <a:miter lim="800000"/>
            <a:headEnd/>
            <a:tailEnd/>
          </a:ln>
          <a:effectLst/>
        </p:spPr>
        <p:txBody>
          <a:bodyPr wrap="none">
            <a:spAutoFit/>
          </a:bodyPr>
          <a:lstStyle/>
          <a:p>
            <a:pPr marL="114300" lvl="1" indent="195263" algn="l">
              <a:tabLst>
                <a:tab pos="668338" algn="l"/>
                <a:tab pos="1054100" algn="l"/>
                <a:tab pos="1371600" algn="l"/>
                <a:tab pos="1620838" algn="l"/>
                <a:tab pos="1905000" algn="l"/>
              </a:tabLst>
            </a:pPr>
            <a:r>
              <a:rPr lang="en-CA" sz="2800" dirty="0" smtClean="0"/>
              <a:t>-</a:t>
            </a:r>
            <a:r>
              <a:rPr lang="en-CA" sz="2800" dirty="0"/>
              <a:t>	Update: INSERT, DELETE, REPLACE</a:t>
            </a:r>
          </a:p>
          <a:p>
            <a:pPr marL="114300" lvl="1" indent="195263" algn="l">
              <a:tabLst>
                <a:tab pos="668338" algn="l"/>
                <a:tab pos="1054100" algn="l"/>
                <a:tab pos="1371600" algn="l"/>
                <a:tab pos="1620838" algn="l"/>
                <a:tab pos="1905000" algn="l"/>
              </a:tabLst>
            </a:pPr>
            <a:endParaRPr lang="en-CA" sz="2000" dirty="0"/>
          </a:p>
          <a:p>
            <a:pPr marL="960438" lvl="3" indent="276225" algn="l">
              <a:tabLst>
                <a:tab pos="668338" algn="l"/>
                <a:tab pos="1054100" algn="l"/>
                <a:tab pos="1371600" algn="l"/>
                <a:tab pos="1620838" algn="l"/>
                <a:tab pos="1905000" algn="l"/>
              </a:tabLst>
            </a:pPr>
            <a:r>
              <a:rPr lang="en-CA" sz="2000" dirty="0"/>
              <a:t>$</a:t>
            </a:r>
            <a:r>
              <a:rPr lang="en-CA" sz="2000" b="1" dirty="0"/>
              <a:t>GET FIRST PATH </a:t>
            </a:r>
            <a:r>
              <a:rPr lang="en-CA" sz="2000" dirty="0"/>
              <a:t>DEPARTMENT, DEMPLOYEE</a:t>
            </a:r>
            <a:endParaRPr lang="en-CA" sz="2000" b="1" dirty="0"/>
          </a:p>
          <a:p>
            <a:pPr marL="960438" lvl="3" indent="276225" algn="l">
              <a:tabLst>
                <a:tab pos="668338" algn="l"/>
                <a:tab pos="1054100" algn="l"/>
                <a:tab pos="1371600" algn="l"/>
                <a:tab pos="1620838" algn="l"/>
                <a:tab pos="1905000" algn="l"/>
              </a:tabLst>
            </a:pPr>
            <a:r>
              <a:rPr lang="en-CA" sz="2000" b="1" dirty="0"/>
              <a:t>WHERE </a:t>
            </a:r>
            <a:r>
              <a:rPr lang="en-CA" sz="2000" dirty="0"/>
              <a:t>DNAME = ‘</a:t>
            </a:r>
            <a:r>
              <a:rPr lang="en-CA" sz="2000" dirty="0" err="1"/>
              <a:t>Reseach</a:t>
            </a:r>
            <a:r>
              <a:rPr lang="en-CA" sz="2000" dirty="0"/>
              <a:t>’;</a:t>
            </a:r>
          </a:p>
          <a:p>
            <a:pPr marL="960438" lvl="3" indent="276225" algn="l">
              <a:tabLst>
                <a:tab pos="668338" algn="l"/>
                <a:tab pos="1054100" algn="l"/>
                <a:tab pos="1371600" algn="l"/>
                <a:tab pos="1620838" algn="l"/>
                <a:tab pos="1905000" algn="l"/>
              </a:tabLst>
            </a:pPr>
            <a:r>
              <a:rPr lang="en-CA" sz="2000" dirty="0"/>
              <a:t> while </a:t>
            </a:r>
            <a:r>
              <a:rPr lang="en-CA" sz="2000" b="1" dirty="0"/>
              <a:t>DB_STATUS</a:t>
            </a:r>
            <a:r>
              <a:rPr lang="en-CA" sz="2000" dirty="0"/>
              <a:t> = 0 do</a:t>
            </a:r>
          </a:p>
          <a:p>
            <a:pPr marL="960438" lvl="3" indent="276225" algn="l">
              <a:tabLst>
                <a:tab pos="668338" algn="l"/>
                <a:tab pos="1054100" algn="l"/>
                <a:tab pos="1371600" algn="l"/>
                <a:tab pos="1620838" algn="l"/>
                <a:tab pos="1905000" algn="l"/>
              </a:tabLst>
            </a:pPr>
            <a:r>
              <a:rPr lang="en-CA" sz="2000" dirty="0"/>
              <a:t>		begin</a:t>
            </a:r>
          </a:p>
          <a:p>
            <a:pPr marL="960438" lvl="3" indent="276225" algn="l">
              <a:tabLst>
                <a:tab pos="668338" algn="l"/>
                <a:tab pos="1054100" algn="l"/>
                <a:tab pos="1371600" algn="l"/>
                <a:tab pos="1620838" algn="l"/>
                <a:tab pos="1905000" algn="l"/>
              </a:tabLst>
            </a:pPr>
            <a:r>
              <a:rPr lang="en-CA" sz="2000" dirty="0"/>
              <a:t>		</a:t>
            </a:r>
            <a:r>
              <a:rPr lang="en-CA" sz="2000" b="1" dirty="0"/>
              <a:t>$GET HOLD VIRTUAL PARENT </a:t>
            </a:r>
            <a:r>
              <a:rPr lang="en-CA" sz="2000" dirty="0"/>
              <a:t>EMPLOYEE OF DEMPLOYEES</a:t>
            </a:r>
          </a:p>
          <a:p>
            <a:pPr marL="960438" lvl="3" indent="276225" algn="l">
              <a:tabLst>
                <a:tab pos="668338" algn="l"/>
                <a:tab pos="1054100" algn="l"/>
                <a:tab pos="1371600" algn="l"/>
                <a:tab pos="1620838" algn="l"/>
                <a:tab pos="1905000" algn="l"/>
              </a:tabLst>
            </a:pPr>
            <a:r>
              <a:rPr lang="en-CA" sz="2000" dirty="0"/>
              <a:t>		P_EMPLOYEE.SALARY := P_EMPLOYEE.SALARY * 1.1;</a:t>
            </a:r>
          </a:p>
          <a:p>
            <a:pPr marL="960438" lvl="3" indent="276225" algn="l">
              <a:tabLst>
                <a:tab pos="668338" algn="l"/>
                <a:tab pos="1054100" algn="l"/>
                <a:tab pos="1371600" algn="l"/>
                <a:tab pos="1620838" algn="l"/>
                <a:tab pos="1905000" algn="l"/>
              </a:tabLst>
            </a:pPr>
            <a:r>
              <a:rPr lang="en-CA" sz="2000" dirty="0"/>
              <a:t>		</a:t>
            </a:r>
            <a:r>
              <a:rPr lang="en-CA" sz="2000" b="1" dirty="0"/>
              <a:t>$REPLACE</a:t>
            </a:r>
            <a:r>
              <a:rPr lang="en-CA" sz="2000" dirty="0"/>
              <a:t> EMPLOYEE </a:t>
            </a:r>
            <a:r>
              <a:rPr lang="en-CA" sz="2000" b="1" dirty="0"/>
              <a:t>FROM</a:t>
            </a:r>
            <a:r>
              <a:rPr lang="en-CA" sz="2000" dirty="0"/>
              <a:t> P_EMPLOYEE</a:t>
            </a:r>
          </a:p>
          <a:p>
            <a:pPr marL="960438" lvl="3" indent="276225" algn="l">
              <a:tabLst>
                <a:tab pos="668338" algn="l"/>
                <a:tab pos="1054100" algn="l"/>
                <a:tab pos="1371600" algn="l"/>
                <a:tab pos="1620838" algn="l"/>
                <a:tab pos="1905000" algn="l"/>
              </a:tabLst>
            </a:pPr>
            <a:r>
              <a:rPr lang="en-CA" sz="2000" dirty="0"/>
              <a:t>		$</a:t>
            </a:r>
            <a:r>
              <a:rPr lang="en-CA" sz="2000" b="1" dirty="0"/>
              <a:t>GET NEXT</a:t>
            </a:r>
            <a:r>
              <a:rPr lang="en-CA" sz="2000" dirty="0"/>
              <a:t> DEMPLOYEES </a:t>
            </a:r>
            <a:r>
              <a:rPr lang="en-CA" sz="2000" b="1" dirty="0"/>
              <a:t>WHERE </a:t>
            </a:r>
            <a:r>
              <a:rPr lang="en-CA" sz="2000" dirty="0"/>
              <a:t>PARENT DEPARTMENT</a:t>
            </a:r>
          </a:p>
          <a:p>
            <a:pPr marL="960438" lvl="3" indent="276225" algn="l">
              <a:tabLst>
                <a:tab pos="668338" algn="l"/>
                <a:tab pos="1054100" algn="l"/>
                <a:tab pos="1371600" algn="l"/>
                <a:tab pos="1620838" algn="l"/>
                <a:tab pos="1905000" algn="l"/>
              </a:tabLst>
            </a:pPr>
            <a:r>
              <a:rPr lang="en-CA" sz="2000" dirty="0"/>
              <a:t>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90600"/>
            <a:ext cx="9372600" cy="1143000"/>
          </a:xfrm>
        </p:spPr>
        <p:txBody>
          <a:bodyPr/>
          <a:lstStyle/>
          <a:p>
            <a:r>
              <a:rPr lang="en-US" sz="4000" dirty="0" smtClean="0">
                <a:solidFill>
                  <a:srgbClr val="000000"/>
                </a:solidFill>
                <a:latin typeface="Linux Libertine"/>
              </a:rPr>
              <a:t>Introduction to DBMS</a:t>
            </a:r>
            <a:endParaRPr lang="en-GB" sz="4000" dirty="0"/>
          </a:p>
        </p:txBody>
      </p:sp>
      <p:sp>
        <p:nvSpPr>
          <p:cNvPr id="3" name="Content Placeholder 2"/>
          <p:cNvSpPr>
            <a:spLocks noGrp="1"/>
          </p:cNvSpPr>
          <p:nvPr>
            <p:ph idx="1"/>
          </p:nvPr>
        </p:nvSpPr>
        <p:spPr>
          <a:xfrm>
            <a:off x="533400" y="1828800"/>
            <a:ext cx="8229600" cy="4525963"/>
          </a:xfrm>
        </p:spPr>
        <p:txBody>
          <a:bodyPr/>
          <a:lstStyle/>
          <a:p>
            <a:pPr algn="just">
              <a:lnSpc>
                <a:spcPct val="150000"/>
              </a:lnSpc>
              <a:buFont typeface="Wingdings" pitchFamily="2" charset="2"/>
              <a:buChar char="v"/>
            </a:pPr>
            <a:r>
              <a:rPr lang="en-US" sz="2000" dirty="0"/>
              <a:t> Collection of interrelated data</a:t>
            </a:r>
          </a:p>
          <a:p>
            <a:pPr algn="just">
              <a:lnSpc>
                <a:spcPct val="150000"/>
              </a:lnSpc>
              <a:buFont typeface="Wingdings" pitchFamily="2" charset="2"/>
              <a:buChar char="v"/>
            </a:pPr>
            <a:r>
              <a:rPr lang="en-US" sz="2000" dirty="0"/>
              <a:t> Set of programs to access the data</a:t>
            </a:r>
          </a:p>
          <a:p>
            <a:pPr algn="just">
              <a:lnSpc>
                <a:spcPct val="150000"/>
              </a:lnSpc>
              <a:buFont typeface="Wingdings" pitchFamily="2" charset="2"/>
              <a:buChar char="v"/>
            </a:pPr>
            <a:r>
              <a:rPr lang="en-US" sz="2000" dirty="0"/>
              <a:t> DBMS contains information about a particular enterprise</a:t>
            </a:r>
          </a:p>
          <a:p>
            <a:pPr algn="just">
              <a:lnSpc>
                <a:spcPct val="150000"/>
              </a:lnSpc>
              <a:buFont typeface="Wingdings" pitchFamily="2" charset="2"/>
              <a:buChar char="v"/>
            </a:pPr>
            <a:r>
              <a:rPr lang="en-US" sz="2000" dirty="0"/>
              <a:t> DBMS provides an environment that it both convenient and</a:t>
            </a:r>
          </a:p>
          <a:p>
            <a:pPr algn="just">
              <a:lnSpc>
                <a:spcPct val="150000"/>
              </a:lnSpc>
              <a:buFont typeface="Wingdings" pitchFamily="2" charset="2"/>
              <a:buChar char="v"/>
            </a:pPr>
            <a:r>
              <a:rPr lang="en-US" sz="2000" dirty="0" smtClean="0"/>
              <a:t>Efﬁcient </a:t>
            </a:r>
            <a:r>
              <a:rPr lang="en-US" sz="2000" dirty="0"/>
              <a:t>to use</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a:t>
            </a:fld>
            <a:endParaRPr lang="en-US"/>
          </a:p>
        </p:txBody>
      </p:sp>
    </p:spTree>
    <p:extLst>
      <p:ext uri="{BB962C8B-B14F-4D97-AF65-F5344CB8AC3E}">
        <p14:creationId xmlns="" xmlns:p14="http://schemas.microsoft.com/office/powerpoint/2010/main" val="35876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581472" y="762000"/>
            <a:ext cx="8077200" cy="609600"/>
          </a:xfrm>
          <a:prstGeom prst="rect">
            <a:avLst/>
          </a:prstGeom>
        </p:spPr>
        <p:txBody>
          <a:bodyPr>
            <a:normAutofit fontScale="90000"/>
          </a:bodyPr>
          <a:lstStyle/>
          <a:p>
            <a:r>
              <a:rPr lang="en-US" dirty="0" smtClean="0">
                <a:effectLst/>
              </a:rPr>
              <a:t>Database Users and Administrators</a:t>
            </a:r>
          </a:p>
        </p:txBody>
      </p:sp>
      <p:sp>
        <p:nvSpPr>
          <p:cNvPr id="148483" name="Text Box 7"/>
          <p:cNvSpPr txBox="1">
            <a:spLocks noChangeArrowheads="1"/>
          </p:cNvSpPr>
          <p:nvPr/>
        </p:nvSpPr>
        <p:spPr bwMode="auto">
          <a:xfrm>
            <a:off x="3751576" y="4967288"/>
            <a:ext cx="17176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ea typeface="MS PGothic" pitchFamily="34" charset="-128"/>
              </a:defRPr>
            </a:lvl1pPr>
            <a:lvl2pPr marL="37931725" indent="-37474525">
              <a:defRPr sz="1600">
                <a:solidFill>
                  <a:schemeClr val="tx1"/>
                </a:solidFill>
                <a:latin typeface="Helvetica" charset="0"/>
                <a:ea typeface="MS PGothic" pitchFamily="34" charset="-128"/>
              </a:defRPr>
            </a:lvl2pPr>
            <a:lvl3pPr>
              <a:defRPr sz="1600">
                <a:solidFill>
                  <a:schemeClr val="tx1"/>
                </a:solidFill>
                <a:latin typeface="Helvetica" charset="0"/>
                <a:ea typeface="MS PGothic" pitchFamily="34" charset="-128"/>
              </a:defRPr>
            </a:lvl3pPr>
            <a:lvl4pPr>
              <a:defRPr sz="1600">
                <a:solidFill>
                  <a:schemeClr val="tx1"/>
                </a:solidFill>
                <a:latin typeface="Helvetica" charset="0"/>
                <a:ea typeface="MS PGothic" pitchFamily="34" charset="-128"/>
              </a:defRPr>
            </a:lvl4pPr>
            <a:lvl5pPr>
              <a:defRPr sz="1600">
                <a:solidFill>
                  <a:schemeClr val="tx1"/>
                </a:solidFill>
                <a:latin typeface="Helvetica" charset="0"/>
                <a:ea typeface="MS PGothic" pitchFamily="34" charset="-128"/>
              </a:defRPr>
            </a:lvl5pPr>
            <a:lvl6pPr marL="457200" eaLnBrk="0" fontAlgn="base" hangingPunct="0">
              <a:spcBef>
                <a:spcPct val="0"/>
              </a:spcBef>
              <a:spcAft>
                <a:spcPct val="0"/>
              </a:spcAft>
              <a:defRPr sz="1600">
                <a:solidFill>
                  <a:schemeClr val="tx1"/>
                </a:solidFill>
                <a:latin typeface="Helvetica" charset="0"/>
                <a:ea typeface="MS PGothic" pitchFamily="34" charset="-128"/>
              </a:defRPr>
            </a:lvl6pPr>
            <a:lvl7pPr marL="914400" eaLnBrk="0" fontAlgn="base" hangingPunct="0">
              <a:spcBef>
                <a:spcPct val="0"/>
              </a:spcBef>
              <a:spcAft>
                <a:spcPct val="0"/>
              </a:spcAft>
              <a:defRPr sz="1600">
                <a:solidFill>
                  <a:schemeClr val="tx1"/>
                </a:solidFill>
                <a:latin typeface="Helvetica" charset="0"/>
                <a:ea typeface="MS PGothic" pitchFamily="34" charset="-128"/>
              </a:defRPr>
            </a:lvl7pPr>
            <a:lvl8pPr marL="1371600" eaLnBrk="0" fontAlgn="base" hangingPunct="0">
              <a:spcBef>
                <a:spcPct val="0"/>
              </a:spcBef>
              <a:spcAft>
                <a:spcPct val="0"/>
              </a:spcAft>
              <a:defRPr sz="1600">
                <a:solidFill>
                  <a:schemeClr val="tx1"/>
                </a:solidFill>
                <a:latin typeface="Helvetica" charset="0"/>
                <a:ea typeface="MS PGothic" pitchFamily="34" charset="-128"/>
              </a:defRPr>
            </a:lvl8pPr>
            <a:lvl9pPr marL="1828800" eaLnBrk="0" fontAlgn="base" hangingPunct="0">
              <a:spcBef>
                <a:spcPct val="0"/>
              </a:spcBef>
              <a:spcAft>
                <a:spcPct val="0"/>
              </a:spcAft>
              <a:defRPr sz="1600">
                <a:solidFill>
                  <a:schemeClr val="tx1"/>
                </a:solidFill>
                <a:latin typeface="Helvetica" charset="0"/>
                <a:ea typeface="MS PGothic" pitchFamily="34" charset="-128"/>
              </a:defRPr>
            </a:lvl9pPr>
          </a:lstStyle>
          <a:p>
            <a:r>
              <a:rPr lang="en-US" sz="2400" b="1" dirty="0">
                <a:solidFill>
                  <a:srgbClr val="000099"/>
                </a:solidFill>
              </a:rPr>
              <a:t>Database</a:t>
            </a:r>
          </a:p>
        </p:txBody>
      </p:sp>
      <p:pic>
        <p:nvPicPr>
          <p:cNvPr id="148484" name="Picture 9" descr="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61766" y="2376354"/>
            <a:ext cx="5916612" cy="258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95516875"/>
      </p:ext>
    </p:extLst>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5"/>
          <p:cNvSpPr>
            <a:spLocks noChangeArrowheads="1"/>
          </p:cNvSpPr>
          <p:nvPr/>
        </p:nvSpPr>
        <p:spPr bwMode="auto">
          <a:xfrm>
            <a:off x="1828800" y="1066800"/>
            <a:ext cx="5486400" cy="304800"/>
          </a:xfrm>
          <a:prstGeom prst="rect">
            <a:avLst/>
          </a:prstGeom>
          <a:solidFill>
            <a:schemeClr val="folHlink"/>
          </a:solidFill>
          <a:ln w="9525">
            <a:solidFill>
              <a:schemeClr val="tx1"/>
            </a:solidFill>
            <a:miter lim="800000"/>
            <a:headEnd/>
            <a:tailEnd/>
          </a:ln>
          <a:effectLst/>
        </p:spPr>
        <p:txBody>
          <a:bodyPr wrap="none" anchor="ctr"/>
          <a:lstStyle/>
          <a:p>
            <a:pPr algn="ctr"/>
            <a:r>
              <a:rPr lang="en-US" dirty="0"/>
              <a:t>department</a:t>
            </a:r>
          </a:p>
        </p:txBody>
      </p:sp>
      <p:sp>
        <p:nvSpPr>
          <p:cNvPr id="33796" name="Rectangle 26"/>
          <p:cNvSpPr>
            <a:spLocks noChangeArrowheads="1"/>
          </p:cNvSpPr>
          <p:nvPr/>
        </p:nvSpPr>
        <p:spPr bwMode="auto">
          <a:xfrm>
            <a:off x="1828800" y="13716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dname</a:t>
            </a:r>
          </a:p>
        </p:txBody>
      </p:sp>
      <p:sp>
        <p:nvSpPr>
          <p:cNvPr id="33797" name="Rectangle 27"/>
          <p:cNvSpPr>
            <a:spLocks noChangeArrowheads="1"/>
          </p:cNvSpPr>
          <p:nvPr/>
        </p:nvSpPr>
        <p:spPr bwMode="auto">
          <a:xfrm>
            <a:off x="3048000" y="13716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dnumber</a:t>
            </a:r>
          </a:p>
        </p:txBody>
      </p:sp>
      <p:sp>
        <p:nvSpPr>
          <p:cNvPr id="33798" name="Rectangle 28"/>
          <p:cNvSpPr>
            <a:spLocks noChangeArrowheads="1"/>
          </p:cNvSpPr>
          <p:nvPr/>
        </p:nvSpPr>
        <p:spPr bwMode="auto">
          <a:xfrm>
            <a:off x="4267200" y="13716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mgrname</a:t>
            </a:r>
          </a:p>
        </p:txBody>
      </p:sp>
      <p:sp>
        <p:nvSpPr>
          <p:cNvPr id="33799" name="Rectangle 29"/>
          <p:cNvSpPr>
            <a:spLocks noChangeArrowheads="1"/>
          </p:cNvSpPr>
          <p:nvPr/>
        </p:nvSpPr>
        <p:spPr bwMode="auto">
          <a:xfrm>
            <a:off x="5486400" y="1371600"/>
            <a:ext cx="18288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mgrstartdate</a:t>
            </a:r>
          </a:p>
        </p:txBody>
      </p:sp>
      <p:sp>
        <p:nvSpPr>
          <p:cNvPr id="33800" name="Rectangle 30"/>
          <p:cNvSpPr>
            <a:spLocks noChangeArrowheads="1"/>
          </p:cNvSpPr>
          <p:nvPr/>
        </p:nvSpPr>
        <p:spPr bwMode="auto">
          <a:xfrm>
            <a:off x="762000" y="2438400"/>
            <a:ext cx="3886200" cy="304800"/>
          </a:xfrm>
          <a:prstGeom prst="rect">
            <a:avLst/>
          </a:prstGeom>
          <a:solidFill>
            <a:schemeClr val="folHlink"/>
          </a:solidFill>
          <a:ln w="9525">
            <a:solidFill>
              <a:schemeClr val="tx1"/>
            </a:solidFill>
            <a:miter lim="800000"/>
            <a:headEnd/>
            <a:tailEnd/>
          </a:ln>
          <a:effectLst/>
        </p:spPr>
        <p:txBody>
          <a:bodyPr wrap="none" anchor="ctr"/>
          <a:lstStyle/>
          <a:p>
            <a:pPr algn="ctr"/>
            <a:r>
              <a:rPr lang="en-US"/>
              <a:t>employee</a:t>
            </a:r>
          </a:p>
        </p:txBody>
      </p:sp>
      <p:sp>
        <p:nvSpPr>
          <p:cNvPr id="33801" name="Rectangle 31"/>
          <p:cNvSpPr>
            <a:spLocks noChangeArrowheads="1"/>
          </p:cNvSpPr>
          <p:nvPr/>
        </p:nvSpPr>
        <p:spPr bwMode="auto">
          <a:xfrm>
            <a:off x="762000" y="2743200"/>
            <a:ext cx="914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name</a:t>
            </a:r>
          </a:p>
        </p:txBody>
      </p:sp>
      <p:sp>
        <p:nvSpPr>
          <p:cNvPr id="33802" name="Rectangle 32"/>
          <p:cNvSpPr>
            <a:spLocks noChangeArrowheads="1"/>
          </p:cNvSpPr>
          <p:nvPr/>
        </p:nvSpPr>
        <p:spPr bwMode="auto">
          <a:xfrm>
            <a:off x="1676400" y="2743200"/>
            <a:ext cx="6858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ssn</a:t>
            </a:r>
          </a:p>
        </p:txBody>
      </p:sp>
      <p:sp>
        <p:nvSpPr>
          <p:cNvPr id="33803" name="Rectangle 33"/>
          <p:cNvSpPr>
            <a:spLocks noChangeArrowheads="1"/>
          </p:cNvSpPr>
          <p:nvPr/>
        </p:nvSpPr>
        <p:spPr bwMode="auto">
          <a:xfrm>
            <a:off x="2362200" y="2743200"/>
            <a:ext cx="9906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bdate</a:t>
            </a:r>
          </a:p>
        </p:txBody>
      </p:sp>
      <p:sp>
        <p:nvSpPr>
          <p:cNvPr id="33804" name="Rectangle 34"/>
          <p:cNvSpPr>
            <a:spLocks noChangeArrowheads="1"/>
          </p:cNvSpPr>
          <p:nvPr/>
        </p:nvSpPr>
        <p:spPr bwMode="auto">
          <a:xfrm>
            <a:off x="3352800" y="2743200"/>
            <a:ext cx="1295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address</a:t>
            </a:r>
          </a:p>
        </p:txBody>
      </p:sp>
      <p:sp>
        <p:nvSpPr>
          <p:cNvPr id="33805" name="Rectangle 35"/>
          <p:cNvSpPr>
            <a:spLocks noChangeArrowheads="1"/>
          </p:cNvSpPr>
          <p:nvPr/>
        </p:nvSpPr>
        <p:spPr bwMode="auto">
          <a:xfrm>
            <a:off x="5029200" y="2438400"/>
            <a:ext cx="3429000" cy="304800"/>
          </a:xfrm>
          <a:prstGeom prst="rect">
            <a:avLst/>
          </a:prstGeom>
          <a:solidFill>
            <a:schemeClr val="folHlink"/>
          </a:solidFill>
          <a:ln w="9525">
            <a:solidFill>
              <a:schemeClr val="tx1"/>
            </a:solidFill>
            <a:miter lim="800000"/>
            <a:headEnd/>
            <a:tailEnd/>
          </a:ln>
          <a:effectLst/>
        </p:spPr>
        <p:txBody>
          <a:bodyPr wrap="none" anchor="ctr"/>
          <a:lstStyle/>
          <a:p>
            <a:pPr algn="ctr"/>
            <a:r>
              <a:rPr lang="en-US"/>
              <a:t>project</a:t>
            </a:r>
          </a:p>
        </p:txBody>
      </p:sp>
      <p:sp>
        <p:nvSpPr>
          <p:cNvPr id="33806" name="Rectangle 36"/>
          <p:cNvSpPr>
            <a:spLocks noChangeArrowheads="1"/>
          </p:cNvSpPr>
          <p:nvPr/>
        </p:nvSpPr>
        <p:spPr bwMode="auto">
          <a:xfrm>
            <a:off x="5029200" y="2743200"/>
            <a:ext cx="914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pname</a:t>
            </a:r>
          </a:p>
        </p:txBody>
      </p:sp>
      <p:sp>
        <p:nvSpPr>
          <p:cNvPr id="33807" name="Rectangle 37"/>
          <p:cNvSpPr>
            <a:spLocks noChangeArrowheads="1"/>
          </p:cNvSpPr>
          <p:nvPr/>
        </p:nvSpPr>
        <p:spPr bwMode="auto">
          <a:xfrm>
            <a:off x="5943600" y="27432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pnumber</a:t>
            </a:r>
          </a:p>
        </p:txBody>
      </p:sp>
      <p:sp>
        <p:nvSpPr>
          <p:cNvPr id="33808" name="Rectangle 38"/>
          <p:cNvSpPr>
            <a:spLocks noChangeArrowheads="1"/>
          </p:cNvSpPr>
          <p:nvPr/>
        </p:nvSpPr>
        <p:spPr bwMode="auto">
          <a:xfrm>
            <a:off x="7162800" y="2743200"/>
            <a:ext cx="1295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plocation</a:t>
            </a:r>
          </a:p>
        </p:txBody>
      </p:sp>
      <p:sp>
        <p:nvSpPr>
          <p:cNvPr id="33809" name="Freeform 39"/>
          <p:cNvSpPr>
            <a:spLocks/>
          </p:cNvSpPr>
          <p:nvPr/>
        </p:nvSpPr>
        <p:spPr bwMode="auto">
          <a:xfrm>
            <a:off x="2667000" y="2133600"/>
            <a:ext cx="4038600" cy="304800"/>
          </a:xfrm>
          <a:custGeom>
            <a:avLst/>
            <a:gdLst>
              <a:gd name="T0" fmla="*/ 0 w 2544"/>
              <a:gd name="T1" fmla="*/ 304800 h 192"/>
              <a:gd name="T2" fmla="*/ 0 w 2544"/>
              <a:gd name="T3" fmla="*/ 0 h 192"/>
              <a:gd name="T4" fmla="*/ 4038600 w 2544"/>
              <a:gd name="T5" fmla="*/ 0 h 192"/>
              <a:gd name="T6" fmla="*/ 4038600 w 2544"/>
              <a:gd name="T7" fmla="*/ 30480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4" h="192">
                <a:moveTo>
                  <a:pt x="0" y="192"/>
                </a:moveTo>
                <a:lnTo>
                  <a:pt x="0" y="0"/>
                </a:lnTo>
                <a:lnTo>
                  <a:pt x="2544" y="0"/>
                </a:lnTo>
                <a:lnTo>
                  <a:pt x="2544" y="192"/>
                </a:lnTo>
              </a:path>
            </a:pathLst>
          </a:custGeom>
          <a:noFill/>
          <a:ln w="28575" cmpd="sng">
            <a:solidFill>
              <a:schemeClr val="tx1"/>
            </a:solidFill>
            <a:round/>
            <a:headEnd/>
            <a:tailEnd/>
          </a:ln>
          <a:effectLst/>
        </p:spPr>
        <p:txBody>
          <a:bodyPr wrap="none" anchor="ctr"/>
          <a:lstStyle/>
          <a:p>
            <a:endParaRPr lang="en-IN"/>
          </a:p>
        </p:txBody>
      </p:sp>
      <p:sp>
        <p:nvSpPr>
          <p:cNvPr id="33810" name="Line 40"/>
          <p:cNvSpPr>
            <a:spLocks noChangeShapeType="1"/>
          </p:cNvSpPr>
          <p:nvPr/>
        </p:nvSpPr>
        <p:spPr bwMode="auto">
          <a:xfrm flipV="1">
            <a:off x="4800600" y="1752600"/>
            <a:ext cx="0" cy="381000"/>
          </a:xfrm>
          <a:prstGeom prst="line">
            <a:avLst/>
          </a:prstGeom>
          <a:noFill/>
          <a:ln w="28575">
            <a:solidFill>
              <a:schemeClr val="tx1"/>
            </a:solidFill>
            <a:round/>
            <a:headEnd/>
            <a:tailEnd/>
          </a:ln>
          <a:effectLst/>
        </p:spPr>
        <p:txBody>
          <a:bodyPr wrap="none" anchor="ctr"/>
          <a:lstStyle/>
          <a:p>
            <a:endParaRPr lang="en-IN"/>
          </a:p>
        </p:txBody>
      </p:sp>
      <p:sp>
        <p:nvSpPr>
          <p:cNvPr id="33811" name="Text Box 41"/>
          <p:cNvSpPr txBox="1">
            <a:spLocks noChangeArrowheads="1"/>
          </p:cNvSpPr>
          <p:nvPr/>
        </p:nvSpPr>
        <p:spPr bwMode="auto">
          <a:xfrm>
            <a:off x="381000" y="3581400"/>
            <a:ext cx="8382000" cy="1552575"/>
          </a:xfrm>
          <a:prstGeom prst="rect">
            <a:avLst/>
          </a:prstGeom>
          <a:noFill/>
          <a:ln w="9525">
            <a:noFill/>
            <a:miter lim="800000"/>
            <a:headEnd/>
            <a:tailEnd/>
          </a:ln>
          <a:effectLst/>
        </p:spPr>
        <p:txBody>
          <a:bodyPr>
            <a:spAutoFit/>
          </a:bodyPr>
          <a:lstStyle/>
          <a:p>
            <a:pPr>
              <a:spcBef>
                <a:spcPct val="50000"/>
              </a:spcBef>
            </a:pPr>
            <a:r>
              <a:rPr lang="en-US"/>
              <a:t>Two parent/child relationships are in the above schema:</a:t>
            </a:r>
          </a:p>
          <a:p>
            <a:pPr lvl="1">
              <a:spcBef>
                <a:spcPct val="50000"/>
              </a:spcBef>
              <a:buFontTx/>
              <a:buChar char="•"/>
            </a:pPr>
            <a:r>
              <a:rPr lang="en-US"/>
              <a:t>department/employee</a:t>
            </a:r>
          </a:p>
          <a:p>
            <a:pPr lvl="1">
              <a:spcBef>
                <a:spcPct val="50000"/>
              </a:spcBef>
              <a:buFontTx/>
              <a:buChar char="•"/>
            </a:pPr>
            <a:r>
              <a:rPr lang="en-US"/>
              <a:t>department/project</a:t>
            </a:r>
          </a:p>
        </p:txBody>
      </p:sp>
      <p:sp>
        <p:nvSpPr>
          <p:cNvPr id="20" name="Rectangle 19"/>
          <p:cNvSpPr/>
          <p:nvPr/>
        </p:nvSpPr>
        <p:spPr>
          <a:xfrm>
            <a:off x="2631449" y="609600"/>
            <a:ext cx="4204998" cy="523220"/>
          </a:xfrm>
          <a:prstGeom prst="rect">
            <a:avLst/>
          </a:prstGeom>
        </p:spPr>
        <p:txBody>
          <a:bodyPr wrap="none">
            <a:spAutoFit/>
          </a:bodyPr>
          <a:lstStyle/>
          <a:p>
            <a:r>
              <a:rPr lang="en-US" sz="2800" dirty="0" smtClean="0"/>
              <a:t>Parent/child relationships</a:t>
            </a:r>
            <a:endParaRPr lang="en-US" sz="2800"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4"/>
          <p:cNvSpPr>
            <a:spLocks noChangeArrowheads="1"/>
          </p:cNvSpPr>
          <p:nvPr/>
        </p:nvSpPr>
        <p:spPr bwMode="auto">
          <a:xfrm>
            <a:off x="1752600" y="838200"/>
            <a:ext cx="5486400" cy="304800"/>
          </a:xfrm>
          <a:prstGeom prst="rect">
            <a:avLst/>
          </a:prstGeom>
          <a:solidFill>
            <a:schemeClr val="folHlink"/>
          </a:solidFill>
          <a:ln w="9525">
            <a:solidFill>
              <a:schemeClr val="tx1"/>
            </a:solidFill>
            <a:miter lim="800000"/>
            <a:headEnd/>
            <a:tailEnd/>
          </a:ln>
          <a:effectLst/>
        </p:spPr>
        <p:txBody>
          <a:bodyPr wrap="none" anchor="ctr"/>
          <a:lstStyle/>
          <a:p>
            <a:pPr algn="ctr"/>
            <a:r>
              <a:rPr lang="en-US"/>
              <a:t>department</a:t>
            </a:r>
          </a:p>
        </p:txBody>
      </p:sp>
      <p:sp>
        <p:nvSpPr>
          <p:cNvPr id="34819" name="Rectangle 25"/>
          <p:cNvSpPr>
            <a:spLocks noChangeArrowheads="1"/>
          </p:cNvSpPr>
          <p:nvPr/>
        </p:nvSpPr>
        <p:spPr bwMode="auto">
          <a:xfrm>
            <a:off x="1752600" y="11430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dname</a:t>
            </a:r>
          </a:p>
        </p:txBody>
      </p:sp>
      <p:sp>
        <p:nvSpPr>
          <p:cNvPr id="34820" name="Rectangle 26"/>
          <p:cNvSpPr>
            <a:spLocks noChangeArrowheads="1"/>
          </p:cNvSpPr>
          <p:nvPr/>
        </p:nvSpPr>
        <p:spPr bwMode="auto">
          <a:xfrm>
            <a:off x="2971800" y="11430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dnumber</a:t>
            </a:r>
          </a:p>
        </p:txBody>
      </p:sp>
      <p:sp>
        <p:nvSpPr>
          <p:cNvPr id="34821" name="Rectangle 27"/>
          <p:cNvSpPr>
            <a:spLocks noChangeArrowheads="1"/>
          </p:cNvSpPr>
          <p:nvPr/>
        </p:nvSpPr>
        <p:spPr bwMode="auto">
          <a:xfrm>
            <a:off x="4191000" y="11430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mgrname</a:t>
            </a:r>
          </a:p>
        </p:txBody>
      </p:sp>
      <p:sp>
        <p:nvSpPr>
          <p:cNvPr id="34822" name="Rectangle 28"/>
          <p:cNvSpPr>
            <a:spLocks noChangeArrowheads="1"/>
          </p:cNvSpPr>
          <p:nvPr/>
        </p:nvSpPr>
        <p:spPr bwMode="auto">
          <a:xfrm>
            <a:off x="5410200" y="1143000"/>
            <a:ext cx="18288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mgrstartdate</a:t>
            </a:r>
          </a:p>
        </p:txBody>
      </p:sp>
      <p:sp>
        <p:nvSpPr>
          <p:cNvPr id="34823" name="Rectangle 29"/>
          <p:cNvSpPr>
            <a:spLocks noChangeArrowheads="1"/>
          </p:cNvSpPr>
          <p:nvPr/>
        </p:nvSpPr>
        <p:spPr bwMode="auto">
          <a:xfrm>
            <a:off x="685800" y="2209800"/>
            <a:ext cx="3886200" cy="304800"/>
          </a:xfrm>
          <a:prstGeom prst="rect">
            <a:avLst/>
          </a:prstGeom>
          <a:solidFill>
            <a:schemeClr val="folHlink"/>
          </a:solidFill>
          <a:ln w="9525">
            <a:solidFill>
              <a:schemeClr val="tx1"/>
            </a:solidFill>
            <a:miter lim="800000"/>
            <a:headEnd/>
            <a:tailEnd/>
          </a:ln>
          <a:effectLst/>
        </p:spPr>
        <p:txBody>
          <a:bodyPr wrap="none" anchor="ctr"/>
          <a:lstStyle/>
          <a:p>
            <a:pPr algn="ctr"/>
            <a:r>
              <a:rPr lang="en-US"/>
              <a:t>employee</a:t>
            </a:r>
          </a:p>
        </p:txBody>
      </p:sp>
      <p:sp>
        <p:nvSpPr>
          <p:cNvPr id="34824" name="Rectangle 30"/>
          <p:cNvSpPr>
            <a:spLocks noChangeArrowheads="1"/>
          </p:cNvSpPr>
          <p:nvPr/>
        </p:nvSpPr>
        <p:spPr bwMode="auto">
          <a:xfrm>
            <a:off x="685800" y="2514600"/>
            <a:ext cx="914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name</a:t>
            </a:r>
          </a:p>
        </p:txBody>
      </p:sp>
      <p:sp>
        <p:nvSpPr>
          <p:cNvPr id="34825" name="Rectangle 31"/>
          <p:cNvSpPr>
            <a:spLocks noChangeArrowheads="1"/>
          </p:cNvSpPr>
          <p:nvPr/>
        </p:nvSpPr>
        <p:spPr bwMode="auto">
          <a:xfrm>
            <a:off x="1600200" y="2514600"/>
            <a:ext cx="6858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ssn</a:t>
            </a:r>
          </a:p>
        </p:txBody>
      </p:sp>
      <p:sp>
        <p:nvSpPr>
          <p:cNvPr id="34826" name="Rectangle 32"/>
          <p:cNvSpPr>
            <a:spLocks noChangeArrowheads="1"/>
          </p:cNvSpPr>
          <p:nvPr/>
        </p:nvSpPr>
        <p:spPr bwMode="auto">
          <a:xfrm>
            <a:off x="2286000" y="2514600"/>
            <a:ext cx="9906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bdate</a:t>
            </a:r>
          </a:p>
        </p:txBody>
      </p:sp>
      <p:sp>
        <p:nvSpPr>
          <p:cNvPr id="34827" name="Rectangle 33"/>
          <p:cNvSpPr>
            <a:spLocks noChangeArrowheads="1"/>
          </p:cNvSpPr>
          <p:nvPr/>
        </p:nvSpPr>
        <p:spPr bwMode="auto">
          <a:xfrm>
            <a:off x="3276600" y="2514600"/>
            <a:ext cx="1295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address</a:t>
            </a:r>
          </a:p>
        </p:txBody>
      </p:sp>
      <p:sp>
        <p:nvSpPr>
          <p:cNvPr id="34828" name="Rectangle 34"/>
          <p:cNvSpPr>
            <a:spLocks noChangeArrowheads="1"/>
          </p:cNvSpPr>
          <p:nvPr/>
        </p:nvSpPr>
        <p:spPr bwMode="auto">
          <a:xfrm>
            <a:off x="4953000" y="2209800"/>
            <a:ext cx="3429000" cy="304800"/>
          </a:xfrm>
          <a:prstGeom prst="rect">
            <a:avLst/>
          </a:prstGeom>
          <a:solidFill>
            <a:schemeClr val="folHlink"/>
          </a:solidFill>
          <a:ln w="9525">
            <a:solidFill>
              <a:schemeClr val="tx1"/>
            </a:solidFill>
            <a:miter lim="800000"/>
            <a:headEnd/>
            <a:tailEnd/>
          </a:ln>
          <a:effectLst/>
        </p:spPr>
        <p:txBody>
          <a:bodyPr wrap="none" anchor="ctr"/>
          <a:lstStyle/>
          <a:p>
            <a:pPr algn="ctr"/>
            <a:r>
              <a:rPr lang="en-US"/>
              <a:t>project</a:t>
            </a:r>
          </a:p>
        </p:txBody>
      </p:sp>
      <p:sp>
        <p:nvSpPr>
          <p:cNvPr id="34829" name="Rectangle 35"/>
          <p:cNvSpPr>
            <a:spLocks noChangeArrowheads="1"/>
          </p:cNvSpPr>
          <p:nvPr/>
        </p:nvSpPr>
        <p:spPr bwMode="auto">
          <a:xfrm>
            <a:off x="4953000" y="2514600"/>
            <a:ext cx="914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pname</a:t>
            </a:r>
          </a:p>
        </p:txBody>
      </p:sp>
      <p:sp>
        <p:nvSpPr>
          <p:cNvPr id="34830" name="Rectangle 36"/>
          <p:cNvSpPr>
            <a:spLocks noChangeArrowheads="1"/>
          </p:cNvSpPr>
          <p:nvPr/>
        </p:nvSpPr>
        <p:spPr bwMode="auto">
          <a:xfrm>
            <a:off x="5867400" y="25146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pnumber</a:t>
            </a:r>
          </a:p>
        </p:txBody>
      </p:sp>
      <p:sp>
        <p:nvSpPr>
          <p:cNvPr id="34831" name="Rectangle 37"/>
          <p:cNvSpPr>
            <a:spLocks noChangeArrowheads="1"/>
          </p:cNvSpPr>
          <p:nvPr/>
        </p:nvSpPr>
        <p:spPr bwMode="auto">
          <a:xfrm>
            <a:off x="7086600" y="2514600"/>
            <a:ext cx="1295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plocation</a:t>
            </a:r>
          </a:p>
        </p:txBody>
      </p:sp>
      <p:sp>
        <p:nvSpPr>
          <p:cNvPr id="34832" name="Freeform 38"/>
          <p:cNvSpPr>
            <a:spLocks/>
          </p:cNvSpPr>
          <p:nvPr/>
        </p:nvSpPr>
        <p:spPr bwMode="auto">
          <a:xfrm>
            <a:off x="2590800" y="1905000"/>
            <a:ext cx="4038600" cy="304800"/>
          </a:xfrm>
          <a:custGeom>
            <a:avLst/>
            <a:gdLst>
              <a:gd name="T0" fmla="*/ 0 w 2544"/>
              <a:gd name="T1" fmla="*/ 304800 h 192"/>
              <a:gd name="T2" fmla="*/ 0 w 2544"/>
              <a:gd name="T3" fmla="*/ 0 h 192"/>
              <a:gd name="T4" fmla="*/ 4038600 w 2544"/>
              <a:gd name="T5" fmla="*/ 0 h 192"/>
              <a:gd name="T6" fmla="*/ 4038600 w 2544"/>
              <a:gd name="T7" fmla="*/ 30480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4" h="192">
                <a:moveTo>
                  <a:pt x="0" y="192"/>
                </a:moveTo>
                <a:lnTo>
                  <a:pt x="0" y="0"/>
                </a:lnTo>
                <a:lnTo>
                  <a:pt x="2544" y="0"/>
                </a:lnTo>
                <a:lnTo>
                  <a:pt x="2544" y="192"/>
                </a:lnTo>
              </a:path>
            </a:pathLst>
          </a:custGeom>
          <a:noFill/>
          <a:ln w="28575" cmpd="sng">
            <a:solidFill>
              <a:schemeClr val="tx1"/>
            </a:solidFill>
            <a:round/>
            <a:headEnd/>
            <a:tailEnd/>
          </a:ln>
          <a:effectLst/>
        </p:spPr>
        <p:txBody>
          <a:bodyPr wrap="none" anchor="ctr"/>
          <a:lstStyle/>
          <a:p>
            <a:endParaRPr lang="en-IN"/>
          </a:p>
        </p:txBody>
      </p:sp>
      <p:sp>
        <p:nvSpPr>
          <p:cNvPr id="34833" name="Line 39"/>
          <p:cNvSpPr>
            <a:spLocks noChangeShapeType="1"/>
          </p:cNvSpPr>
          <p:nvPr/>
        </p:nvSpPr>
        <p:spPr bwMode="auto">
          <a:xfrm flipV="1">
            <a:off x="4724400" y="1524000"/>
            <a:ext cx="0" cy="381000"/>
          </a:xfrm>
          <a:prstGeom prst="line">
            <a:avLst/>
          </a:prstGeom>
          <a:noFill/>
          <a:ln w="28575">
            <a:solidFill>
              <a:schemeClr val="tx1"/>
            </a:solidFill>
            <a:round/>
            <a:headEnd/>
            <a:tailEnd/>
          </a:ln>
          <a:effectLst/>
        </p:spPr>
        <p:txBody>
          <a:bodyPr wrap="none" anchor="ctr"/>
          <a:lstStyle/>
          <a:p>
            <a:endParaRPr lang="en-IN"/>
          </a:p>
        </p:txBody>
      </p:sp>
      <p:sp>
        <p:nvSpPr>
          <p:cNvPr id="34834" name="Text Box 40"/>
          <p:cNvSpPr txBox="1">
            <a:spLocks noChangeArrowheads="1"/>
          </p:cNvSpPr>
          <p:nvPr/>
        </p:nvSpPr>
        <p:spPr bwMode="auto">
          <a:xfrm>
            <a:off x="228600" y="3276600"/>
            <a:ext cx="8610600" cy="822325"/>
          </a:xfrm>
          <a:prstGeom prst="rect">
            <a:avLst/>
          </a:prstGeom>
          <a:noFill/>
          <a:ln w="9525">
            <a:noFill/>
            <a:miter lim="800000"/>
            <a:headEnd/>
            <a:tailEnd/>
          </a:ln>
          <a:effectLst/>
        </p:spPr>
        <p:txBody>
          <a:bodyPr>
            <a:spAutoFit/>
          </a:bodyPr>
          <a:lstStyle/>
          <a:p>
            <a:pPr>
              <a:spcBef>
                <a:spcPct val="50000"/>
              </a:spcBef>
            </a:pPr>
            <a:r>
              <a:rPr lang="en-US"/>
              <a:t>Using the data we had previously seen in Ch 7, we can depict the following 3 instances of department/employee:</a:t>
            </a:r>
          </a:p>
        </p:txBody>
      </p:sp>
      <p:sp>
        <p:nvSpPr>
          <p:cNvPr id="34835" name="Text Box 41"/>
          <p:cNvSpPr txBox="1">
            <a:spLocks noChangeArrowheads="1"/>
          </p:cNvSpPr>
          <p:nvPr/>
        </p:nvSpPr>
        <p:spPr bwMode="auto">
          <a:xfrm>
            <a:off x="1295400" y="4495800"/>
            <a:ext cx="1524000" cy="466725"/>
          </a:xfrm>
          <a:prstGeom prst="rect">
            <a:avLst/>
          </a:prstGeom>
          <a:noFill/>
          <a:ln w="9525">
            <a:solidFill>
              <a:schemeClr val="tx1"/>
            </a:solidFill>
            <a:miter lim="800000"/>
            <a:headEnd/>
            <a:tailEnd/>
          </a:ln>
          <a:effectLst/>
        </p:spPr>
        <p:txBody>
          <a:bodyPr>
            <a:spAutoFit/>
          </a:bodyPr>
          <a:lstStyle/>
          <a:p>
            <a:pPr>
              <a:spcBef>
                <a:spcPct val="50000"/>
              </a:spcBef>
            </a:pPr>
            <a:r>
              <a:rPr lang="en-US"/>
              <a:t>Research</a:t>
            </a:r>
          </a:p>
        </p:txBody>
      </p:sp>
      <p:sp>
        <p:nvSpPr>
          <p:cNvPr id="34836" name="Text Box 42"/>
          <p:cNvSpPr txBox="1">
            <a:spLocks noChangeArrowheads="1"/>
          </p:cNvSpPr>
          <p:nvPr/>
        </p:nvSpPr>
        <p:spPr bwMode="auto">
          <a:xfrm>
            <a:off x="152400" y="5638800"/>
            <a:ext cx="990600" cy="466725"/>
          </a:xfrm>
          <a:prstGeom prst="rect">
            <a:avLst/>
          </a:prstGeom>
          <a:noFill/>
          <a:ln w="9525">
            <a:solidFill>
              <a:schemeClr val="tx1"/>
            </a:solidFill>
            <a:miter lim="800000"/>
            <a:headEnd/>
            <a:tailEnd/>
          </a:ln>
          <a:effectLst/>
        </p:spPr>
        <p:txBody>
          <a:bodyPr>
            <a:spAutoFit/>
          </a:bodyPr>
          <a:lstStyle/>
          <a:p>
            <a:pPr>
              <a:spcBef>
                <a:spcPct val="50000"/>
              </a:spcBef>
            </a:pPr>
            <a:r>
              <a:rPr lang="en-US"/>
              <a:t>Smith</a:t>
            </a:r>
          </a:p>
        </p:txBody>
      </p:sp>
      <p:sp>
        <p:nvSpPr>
          <p:cNvPr id="34837" name="Text Box 43"/>
          <p:cNvSpPr txBox="1">
            <a:spLocks noChangeArrowheads="1"/>
          </p:cNvSpPr>
          <p:nvPr/>
        </p:nvSpPr>
        <p:spPr bwMode="auto">
          <a:xfrm>
            <a:off x="1219200" y="5638800"/>
            <a:ext cx="990600" cy="466725"/>
          </a:xfrm>
          <a:prstGeom prst="rect">
            <a:avLst/>
          </a:prstGeom>
          <a:noFill/>
          <a:ln w="9525">
            <a:solidFill>
              <a:schemeClr val="tx1"/>
            </a:solidFill>
            <a:miter lim="800000"/>
            <a:headEnd/>
            <a:tailEnd/>
          </a:ln>
          <a:effectLst/>
        </p:spPr>
        <p:txBody>
          <a:bodyPr>
            <a:spAutoFit/>
          </a:bodyPr>
          <a:lstStyle/>
          <a:p>
            <a:pPr>
              <a:spcBef>
                <a:spcPct val="50000"/>
              </a:spcBef>
            </a:pPr>
            <a:r>
              <a:rPr lang="en-US"/>
              <a:t>Wong</a:t>
            </a:r>
          </a:p>
        </p:txBody>
      </p:sp>
      <p:sp>
        <p:nvSpPr>
          <p:cNvPr id="34838" name="Text Box 44"/>
          <p:cNvSpPr txBox="1">
            <a:spLocks noChangeArrowheads="1"/>
          </p:cNvSpPr>
          <p:nvPr/>
        </p:nvSpPr>
        <p:spPr bwMode="auto">
          <a:xfrm>
            <a:off x="2362200" y="5638800"/>
            <a:ext cx="1371600" cy="466725"/>
          </a:xfrm>
          <a:prstGeom prst="rect">
            <a:avLst/>
          </a:prstGeom>
          <a:noFill/>
          <a:ln w="9525">
            <a:solidFill>
              <a:schemeClr val="tx1"/>
            </a:solidFill>
            <a:miter lim="800000"/>
            <a:headEnd/>
            <a:tailEnd/>
          </a:ln>
          <a:effectLst/>
        </p:spPr>
        <p:txBody>
          <a:bodyPr>
            <a:spAutoFit/>
          </a:bodyPr>
          <a:lstStyle/>
          <a:p>
            <a:pPr>
              <a:spcBef>
                <a:spcPct val="50000"/>
              </a:spcBef>
            </a:pPr>
            <a:r>
              <a:rPr lang="en-US"/>
              <a:t>Narayan</a:t>
            </a:r>
          </a:p>
        </p:txBody>
      </p:sp>
      <p:sp>
        <p:nvSpPr>
          <p:cNvPr id="34839" name="Text Box 45"/>
          <p:cNvSpPr txBox="1">
            <a:spLocks noChangeArrowheads="1"/>
          </p:cNvSpPr>
          <p:nvPr/>
        </p:nvSpPr>
        <p:spPr bwMode="auto">
          <a:xfrm>
            <a:off x="3810000" y="5638800"/>
            <a:ext cx="1371600" cy="466725"/>
          </a:xfrm>
          <a:prstGeom prst="rect">
            <a:avLst/>
          </a:prstGeom>
          <a:noFill/>
          <a:ln w="9525">
            <a:solidFill>
              <a:schemeClr val="tx1"/>
            </a:solidFill>
            <a:miter lim="800000"/>
            <a:headEnd/>
            <a:tailEnd/>
          </a:ln>
          <a:effectLst/>
        </p:spPr>
        <p:txBody>
          <a:bodyPr>
            <a:spAutoFit/>
          </a:bodyPr>
          <a:lstStyle/>
          <a:p>
            <a:pPr>
              <a:spcBef>
                <a:spcPct val="50000"/>
              </a:spcBef>
            </a:pPr>
            <a:r>
              <a:rPr lang="en-US"/>
              <a:t>English</a:t>
            </a:r>
          </a:p>
        </p:txBody>
      </p:sp>
      <p:sp>
        <p:nvSpPr>
          <p:cNvPr id="34840" name="Line 46"/>
          <p:cNvSpPr>
            <a:spLocks noChangeShapeType="1"/>
          </p:cNvSpPr>
          <p:nvPr/>
        </p:nvSpPr>
        <p:spPr bwMode="auto">
          <a:xfrm flipH="1">
            <a:off x="762000" y="4953000"/>
            <a:ext cx="1066800" cy="685800"/>
          </a:xfrm>
          <a:prstGeom prst="line">
            <a:avLst/>
          </a:prstGeom>
          <a:noFill/>
          <a:ln w="9525">
            <a:solidFill>
              <a:schemeClr val="tx1"/>
            </a:solidFill>
            <a:round/>
            <a:headEnd/>
            <a:tailEnd/>
          </a:ln>
          <a:effectLst/>
        </p:spPr>
        <p:txBody>
          <a:bodyPr wrap="none" anchor="ctr"/>
          <a:lstStyle/>
          <a:p>
            <a:endParaRPr lang="en-IN"/>
          </a:p>
        </p:txBody>
      </p:sp>
      <p:sp>
        <p:nvSpPr>
          <p:cNvPr id="34841" name="Line 47"/>
          <p:cNvSpPr>
            <a:spLocks noChangeShapeType="1"/>
          </p:cNvSpPr>
          <p:nvPr/>
        </p:nvSpPr>
        <p:spPr bwMode="auto">
          <a:xfrm>
            <a:off x="1828800" y="4953000"/>
            <a:ext cx="0" cy="685800"/>
          </a:xfrm>
          <a:prstGeom prst="line">
            <a:avLst/>
          </a:prstGeom>
          <a:noFill/>
          <a:ln w="9525">
            <a:solidFill>
              <a:schemeClr val="tx1"/>
            </a:solidFill>
            <a:round/>
            <a:headEnd/>
            <a:tailEnd/>
          </a:ln>
          <a:effectLst/>
        </p:spPr>
        <p:txBody>
          <a:bodyPr wrap="none" anchor="ctr"/>
          <a:lstStyle/>
          <a:p>
            <a:endParaRPr lang="en-IN"/>
          </a:p>
        </p:txBody>
      </p:sp>
      <p:sp>
        <p:nvSpPr>
          <p:cNvPr id="34842" name="Line 48"/>
          <p:cNvSpPr>
            <a:spLocks noChangeShapeType="1"/>
          </p:cNvSpPr>
          <p:nvPr/>
        </p:nvSpPr>
        <p:spPr bwMode="auto">
          <a:xfrm>
            <a:off x="1828800" y="4953000"/>
            <a:ext cx="1447800" cy="685800"/>
          </a:xfrm>
          <a:prstGeom prst="line">
            <a:avLst/>
          </a:prstGeom>
          <a:noFill/>
          <a:ln w="9525">
            <a:solidFill>
              <a:schemeClr val="tx1"/>
            </a:solidFill>
            <a:round/>
            <a:headEnd/>
            <a:tailEnd/>
          </a:ln>
          <a:effectLst/>
        </p:spPr>
        <p:txBody>
          <a:bodyPr wrap="none" anchor="ctr"/>
          <a:lstStyle/>
          <a:p>
            <a:endParaRPr lang="en-IN"/>
          </a:p>
        </p:txBody>
      </p:sp>
      <p:sp>
        <p:nvSpPr>
          <p:cNvPr id="34843" name="Line 49"/>
          <p:cNvSpPr>
            <a:spLocks noChangeShapeType="1"/>
          </p:cNvSpPr>
          <p:nvPr/>
        </p:nvSpPr>
        <p:spPr bwMode="auto">
          <a:xfrm>
            <a:off x="1828800" y="4953000"/>
            <a:ext cx="2971800" cy="685800"/>
          </a:xfrm>
          <a:prstGeom prst="line">
            <a:avLst/>
          </a:prstGeom>
          <a:noFill/>
          <a:ln w="9525">
            <a:solidFill>
              <a:schemeClr val="tx1"/>
            </a:solidFill>
            <a:round/>
            <a:headEnd/>
            <a:tailEnd/>
          </a:ln>
          <a:effectLst/>
        </p:spPr>
        <p:txBody>
          <a:bodyPr wrap="none" anchor="ctr"/>
          <a:lstStyle/>
          <a:p>
            <a:endParaRPr lang="en-IN"/>
          </a:p>
        </p:txBody>
      </p:sp>
      <p:sp>
        <p:nvSpPr>
          <p:cNvPr id="34844" name="Text Box 50"/>
          <p:cNvSpPr txBox="1">
            <a:spLocks noChangeArrowheads="1"/>
          </p:cNvSpPr>
          <p:nvPr/>
        </p:nvSpPr>
        <p:spPr bwMode="auto">
          <a:xfrm>
            <a:off x="6096000" y="4648200"/>
            <a:ext cx="2209800" cy="466725"/>
          </a:xfrm>
          <a:prstGeom prst="rect">
            <a:avLst/>
          </a:prstGeom>
          <a:noFill/>
          <a:ln w="9525">
            <a:solidFill>
              <a:schemeClr val="tx1"/>
            </a:solidFill>
            <a:miter lim="800000"/>
            <a:headEnd/>
            <a:tailEnd/>
          </a:ln>
          <a:effectLst/>
        </p:spPr>
        <p:txBody>
          <a:bodyPr>
            <a:spAutoFit/>
          </a:bodyPr>
          <a:lstStyle/>
          <a:p>
            <a:pPr>
              <a:spcBef>
                <a:spcPct val="50000"/>
              </a:spcBef>
            </a:pPr>
            <a:r>
              <a:rPr lang="en-US"/>
              <a:t>Administration</a:t>
            </a:r>
          </a:p>
        </p:txBody>
      </p:sp>
      <p:sp>
        <p:nvSpPr>
          <p:cNvPr id="34845" name="Text Box 51"/>
          <p:cNvSpPr txBox="1">
            <a:spLocks noChangeArrowheads="1"/>
          </p:cNvSpPr>
          <p:nvPr/>
        </p:nvSpPr>
        <p:spPr bwMode="auto">
          <a:xfrm>
            <a:off x="5486400" y="5791200"/>
            <a:ext cx="1066800" cy="466725"/>
          </a:xfrm>
          <a:prstGeom prst="rect">
            <a:avLst/>
          </a:prstGeom>
          <a:noFill/>
          <a:ln w="9525">
            <a:solidFill>
              <a:schemeClr val="tx1"/>
            </a:solidFill>
            <a:miter lim="800000"/>
            <a:headEnd/>
            <a:tailEnd/>
          </a:ln>
          <a:effectLst/>
        </p:spPr>
        <p:txBody>
          <a:bodyPr>
            <a:spAutoFit/>
          </a:bodyPr>
          <a:lstStyle/>
          <a:p>
            <a:pPr>
              <a:spcBef>
                <a:spcPct val="50000"/>
              </a:spcBef>
            </a:pPr>
            <a:r>
              <a:rPr lang="en-US"/>
              <a:t>Zelaya</a:t>
            </a:r>
          </a:p>
        </p:txBody>
      </p:sp>
      <p:sp>
        <p:nvSpPr>
          <p:cNvPr id="34846" name="Text Box 52"/>
          <p:cNvSpPr txBox="1">
            <a:spLocks noChangeArrowheads="1"/>
          </p:cNvSpPr>
          <p:nvPr/>
        </p:nvSpPr>
        <p:spPr bwMode="auto">
          <a:xfrm>
            <a:off x="6629400" y="5791200"/>
            <a:ext cx="1219200" cy="466725"/>
          </a:xfrm>
          <a:prstGeom prst="rect">
            <a:avLst/>
          </a:prstGeom>
          <a:noFill/>
          <a:ln w="9525">
            <a:solidFill>
              <a:schemeClr val="tx1"/>
            </a:solidFill>
            <a:miter lim="800000"/>
            <a:headEnd/>
            <a:tailEnd/>
          </a:ln>
          <a:effectLst/>
        </p:spPr>
        <p:txBody>
          <a:bodyPr>
            <a:spAutoFit/>
          </a:bodyPr>
          <a:lstStyle/>
          <a:p>
            <a:pPr>
              <a:spcBef>
                <a:spcPct val="50000"/>
              </a:spcBef>
            </a:pPr>
            <a:r>
              <a:rPr lang="en-US"/>
              <a:t>Wallace</a:t>
            </a:r>
          </a:p>
        </p:txBody>
      </p:sp>
      <p:sp>
        <p:nvSpPr>
          <p:cNvPr id="34847" name="Text Box 53"/>
          <p:cNvSpPr txBox="1">
            <a:spLocks noChangeArrowheads="1"/>
          </p:cNvSpPr>
          <p:nvPr/>
        </p:nvSpPr>
        <p:spPr bwMode="auto">
          <a:xfrm>
            <a:off x="7924800" y="5791200"/>
            <a:ext cx="1066800" cy="466725"/>
          </a:xfrm>
          <a:prstGeom prst="rect">
            <a:avLst/>
          </a:prstGeom>
          <a:noFill/>
          <a:ln w="9525">
            <a:solidFill>
              <a:schemeClr val="tx1"/>
            </a:solidFill>
            <a:miter lim="800000"/>
            <a:headEnd/>
            <a:tailEnd/>
          </a:ln>
          <a:effectLst/>
        </p:spPr>
        <p:txBody>
          <a:bodyPr>
            <a:spAutoFit/>
          </a:bodyPr>
          <a:lstStyle/>
          <a:p>
            <a:pPr>
              <a:spcBef>
                <a:spcPct val="50000"/>
              </a:spcBef>
            </a:pPr>
            <a:r>
              <a:rPr lang="en-US"/>
              <a:t>Jabbar</a:t>
            </a:r>
          </a:p>
        </p:txBody>
      </p:sp>
      <p:sp>
        <p:nvSpPr>
          <p:cNvPr id="34848" name="Line 55"/>
          <p:cNvSpPr>
            <a:spLocks noChangeShapeType="1"/>
          </p:cNvSpPr>
          <p:nvPr/>
        </p:nvSpPr>
        <p:spPr bwMode="auto">
          <a:xfrm flipH="1">
            <a:off x="6248400" y="5105400"/>
            <a:ext cx="1066800" cy="685800"/>
          </a:xfrm>
          <a:prstGeom prst="line">
            <a:avLst/>
          </a:prstGeom>
          <a:noFill/>
          <a:ln w="9525">
            <a:solidFill>
              <a:schemeClr val="tx1"/>
            </a:solidFill>
            <a:round/>
            <a:headEnd/>
            <a:tailEnd/>
          </a:ln>
          <a:effectLst/>
        </p:spPr>
        <p:txBody>
          <a:bodyPr wrap="none" anchor="ctr"/>
          <a:lstStyle/>
          <a:p>
            <a:endParaRPr lang="en-IN"/>
          </a:p>
        </p:txBody>
      </p:sp>
      <p:sp>
        <p:nvSpPr>
          <p:cNvPr id="34849" name="Line 56"/>
          <p:cNvSpPr>
            <a:spLocks noChangeShapeType="1"/>
          </p:cNvSpPr>
          <p:nvPr/>
        </p:nvSpPr>
        <p:spPr bwMode="auto">
          <a:xfrm>
            <a:off x="7315200" y="5105400"/>
            <a:ext cx="0" cy="685800"/>
          </a:xfrm>
          <a:prstGeom prst="line">
            <a:avLst/>
          </a:prstGeom>
          <a:noFill/>
          <a:ln w="9525">
            <a:solidFill>
              <a:schemeClr val="tx1"/>
            </a:solidFill>
            <a:round/>
            <a:headEnd/>
            <a:tailEnd/>
          </a:ln>
          <a:effectLst/>
        </p:spPr>
        <p:txBody>
          <a:bodyPr wrap="none" anchor="ctr"/>
          <a:lstStyle/>
          <a:p>
            <a:endParaRPr lang="en-IN"/>
          </a:p>
        </p:txBody>
      </p:sp>
      <p:sp>
        <p:nvSpPr>
          <p:cNvPr id="34850" name="Line 57"/>
          <p:cNvSpPr>
            <a:spLocks noChangeShapeType="1"/>
          </p:cNvSpPr>
          <p:nvPr/>
        </p:nvSpPr>
        <p:spPr bwMode="auto">
          <a:xfrm>
            <a:off x="7315200" y="5105400"/>
            <a:ext cx="1447800" cy="685800"/>
          </a:xfrm>
          <a:prstGeom prst="line">
            <a:avLst/>
          </a:prstGeom>
          <a:noFill/>
          <a:ln w="9525">
            <a:solidFill>
              <a:schemeClr val="tx1"/>
            </a:solidFill>
            <a:round/>
            <a:headEnd/>
            <a:tailEnd/>
          </a:ln>
          <a:effectLst/>
        </p:spPr>
        <p:txBody>
          <a:bodyPr wrap="none" anchor="ctr"/>
          <a:lstStyle/>
          <a:p>
            <a:endParaRPr lang="en-IN"/>
          </a:p>
        </p:txBody>
      </p:sp>
      <p:sp>
        <p:nvSpPr>
          <p:cNvPr id="34851" name="Text Box 59"/>
          <p:cNvSpPr txBox="1">
            <a:spLocks noChangeArrowheads="1"/>
          </p:cNvSpPr>
          <p:nvPr/>
        </p:nvSpPr>
        <p:spPr bwMode="auto">
          <a:xfrm>
            <a:off x="4114800" y="4038600"/>
            <a:ext cx="2209800" cy="466725"/>
          </a:xfrm>
          <a:prstGeom prst="rect">
            <a:avLst/>
          </a:prstGeom>
          <a:noFill/>
          <a:ln w="9525">
            <a:solidFill>
              <a:schemeClr val="tx1"/>
            </a:solidFill>
            <a:miter lim="800000"/>
            <a:headEnd/>
            <a:tailEnd/>
          </a:ln>
          <a:effectLst/>
        </p:spPr>
        <p:txBody>
          <a:bodyPr>
            <a:spAutoFit/>
          </a:bodyPr>
          <a:lstStyle/>
          <a:p>
            <a:pPr>
              <a:spcBef>
                <a:spcPct val="50000"/>
              </a:spcBef>
            </a:pPr>
            <a:r>
              <a:rPr lang="en-US"/>
              <a:t>Headquarters</a:t>
            </a:r>
          </a:p>
        </p:txBody>
      </p:sp>
      <p:sp>
        <p:nvSpPr>
          <p:cNvPr id="34852" name="Text Box 60"/>
          <p:cNvSpPr txBox="1">
            <a:spLocks noChangeArrowheads="1"/>
          </p:cNvSpPr>
          <p:nvPr/>
        </p:nvSpPr>
        <p:spPr bwMode="auto">
          <a:xfrm>
            <a:off x="4953000" y="4876800"/>
            <a:ext cx="838200" cy="466725"/>
          </a:xfrm>
          <a:prstGeom prst="rect">
            <a:avLst/>
          </a:prstGeom>
          <a:noFill/>
          <a:ln w="9525">
            <a:solidFill>
              <a:schemeClr val="tx1"/>
            </a:solidFill>
            <a:miter lim="800000"/>
            <a:headEnd/>
            <a:tailEnd/>
          </a:ln>
          <a:effectLst/>
        </p:spPr>
        <p:txBody>
          <a:bodyPr>
            <a:spAutoFit/>
          </a:bodyPr>
          <a:lstStyle/>
          <a:p>
            <a:pPr>
              <a:spcBef>
                <a:spcPct val="50000"/>
              </a:spcBef>
            </a:pPr>
            <a:r>
              <a:rPr lang="en-US"/>
              <a:t>Borg</a:t>
            </a:r>
          </a:p>
        </p:txBody>
      </p:sp>
      <p:sp>
        <p:nvSpPr>
          <p:cNvPr id="34853" name="Line 63"/>
          <p:cNvSpPr>
            <a:spLocks noChangeShapeType="1"/>
          </p:cNvSpPr>
          <p:nvPr/>
        </p:nvSpPr>
        <p:spPr bwMode="auto">
          <a:xfrm>
            <a:off x="5334000" y="4495800"/>
            <a:ext cx="0" cy="381000"/>
          </a:xfrm>
          <a:prstGeom prst="line">
            <a:avLst/>
          </a:prstGeom>
          <a:noFill/>
          <a:ln w="9525">
            <a:solidFill>
              <a:schemeClr val="tx1"/>
            </a:solidFill>
            <a:round/>
            <a:headEnd/>
            <a:tailEnd/>
          </a:ln>
          <a:effectLst/>
        </p:spPr>
        <p:txBody>
          <a:bodyPr wrap="none" anchor="ctr"/>
          <a:lstStyle/>
          <a:p>
            <a:endParaRPr lang="en-IN"/>
          </a:p>
        </p:txBody>
      </p:sp>
      <p:sp>
        <p:nvSpPr>
          <p:cNvPr id="39" name="Rectangle 38"/>
          <p:cNvSpPr/>
          <p:nvPr/>
        </p:nvSpPr>
        <p:spPr>
          <a:xfrm>
            <a:off x="2551784" y="391180"/>
            <a:ext cx="4001416" cy="523220"/>
          </a:xfrm>
          <a:prstGeom prst="rect">
            <a:avLst/>
          </a:prstGeom>
        </p:spPr>
        <p:txBody>
          <a:bodyPr wrap="none">
            <a:spAutoFit/>
          </a:bodyPr>
          <a:lstStyle/>
          <a:p>
            <a:r>
              <a:rPr lang="en-US" sz="2800" b="1" dirty="0" smtClean="0"/>
              <a:t>Parent/child instances</a:t>
            </a:r>
            <a:endParaRPr lang="en-US" sz="2800" b="1"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752600" y="838200"/>
            <a:ext cx="5486400" cy="304800"/>
          </a:xfrm>
          <a:prstGeom prst="rect">
            <a:avLst/>
          </a:prstGeom>
          <a:solidFill>
            <a:schemeClr val="folHlink"/>
          </a:solidFill>
          <a:ln w="9525">
            <a:solidFill>
              <a:schemeClr val="tx1"/>
            </a:solidFill>
            <a:miter lim="800000"/>
            <a:headEnd/>
            <a:tailEnd/>
          </a:ln>
          <a:effectLst/>
        </p:spPr>
        <p:txBody>
          <a:bodyPr wrap="none" anchor="ctr"/>
          <a:lstStyle/>
          <a:p>
            <a:pPr algn="ctr"/>
            <a:r>
              <a:rPr lang="en-US"/>
              <a:t>department</a:t>
            </a:r>
          </a:p>
        </p:txBody>
      </p:sp>
      <p:sp>
        <p:nvSpPr>
          <p:cNvPr id="35843" name="Rectangle 3"/>
          <p:cNvSpPr>
            <a:spLocks noChangeArrowheads="1"/>
          </p:cNvSpPr>
          <p:nvPr/>
        </p:nvSpPr>
        <p:spPr bwMode="auto">
          <a:xfrm>
            <a:off x="1752600" y="11430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dname</a:t>
            </a:r>
          </a:p>
        </p:txBody>
      </p:sp>
      <p:sp>
        <p:nvSpPr>
          <p:cNvPr id="35844" name="Rectangle 4"/>
          <p:cNvSpPr>
            <a:spLocks noChangeArrowheads="1"/>
          </p:cNvSpPr>
          <p:nvPr/>
        </p:nvSpPr>
        <p:spPr bwMode="auto">
          <a:xfrm>
            <a:off x="2971800" y="11430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dnumber</a:t>
            </a:r>
          </a:p>
        </p:txBody>
      </p:sp>
      <p:sp>
        <p:nvSpPr>
          <p:cNvPr id="35845" name="Rectangle 5"/>
          <p:cNvSpPr>
            <a:spLocks noChangeArrowheads="1"/>
          </p:cNvSpPr>
          <p:nvPr/>
        </p:nvSpPr>
        <p:spPr bwMode="auto">
          <a:xfrm>
            <a:off x="4191000" y="11430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mgrname</a:t>
            </a:r>
          </a:p>
        </p:txBody>
      </p:sp>
      <p:sp>
        <p:nvSpPr>
          <p:cNvPr id="35846" name="Rectangle 6"/>
          <p:cNvSpPr>
            <a:spLocks noChangeArrowheads="1"/>
          </p:cNvSpPr>
          <p:nvPr/>
        </p:nvSpPr>
        <p:spPr bwMode="auto">
          <a:xfrm>
            <a:off x="5410200" y="1143000"/>
            <a:ext cx="18288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mgrstartdate</a:t>
            </a:r>
          </a:p>
        </p:txBody>
      </p:sp>
      <p:sp>
        <p:nvSpPr>
          <p:cNvPr id="35847" name="Rectangle 7"/>
          <p:cNvSpPr>
            <a:spLocks noChangeArrowheads="1"/>
          </p:cNvSpPr>
          <p:nvPr/>
        </p:nvSpPr>
        <p:spPr bwMode="auto">
          <a:xfrm>
            <a:off x="685800" y="2209800"/>
            <a:ext cx="3886200" cy="304800"/>
          </a:xfrm>
          <a:prstGeom prst="rect">
            <a:avLst/>
          </a:prstGeom>
          <a:solidFill>
            <a:schemeClr val="folHlink"/>
          </a:solidFill>
          <a:ln w="9525">
            <a:solidFill>
              <a:schemeClr val="tx1"/>
            </a:solidFill>
            <a:miter lim="800000"/>
            <a:headEnd/>
            <a:tailEnd/>
          </a:ln>
          <a:effectLst/>
        </p:spPr>
        <p:txBody>
          <a:bodyPr wrap="none" anchor="ctr"/>
          <a:lstStyle/>
          <a:p>
            <a:pPr algn="ctr"/>
            <a:r>
              <a:rPr lang="en-US"/>
              <a:t>employee</a:t>
            </a:r>
          </a:p>
        </p:txBody>
      </p:sp>
      <p:sp>
        <p:nvSpPr>
          <p:cNvPr id="35848" name="Rectangle 8"/>
          <p:cNvSpPr>
            <a:spLocks noChangeArrowheads="1"/>
          </p:cNvSpPr>
          <p:nvPr/>
        </p:nvSpPr>
        <p:spPr bwMode="auto">
          <a:xfrm>
            <a:off x="685800" y="2514600"/>
            <a:ext cx="914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name</a:t>
            </a:r>
          </a:p>
        </p:txBody>
      </p:sp>
      <p:sp>
        <p:nvSpPr>
          <p:cNvPr id="35849" name="Rectangle 9"/>
          <p:cNvSpPr>
            <a:spLocks noChangeArrowheads="1"/>
          </p:cNvSpPr>
          <p:nvPr/>
        </p:nvSpPr>
        <p:spPr bwMode="auto">
          <a:xfrm>
            <a:off x="1600200" y="2514600"/>
            <a:ext cx="6858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ssn</a:t>
            </a:r>
          </a:p>
        </p:txBody>
      </p:sp>
      <p:sp>
        <p:nvSpPr>
          <p:cNvPr id="35850" name="Rectangle 10"/>
          <p:cNvSpPr>
            <a:spLocks noChangeArrowheads="1"/>
          </p:cNvSpPr>
          <p:nvPr/>
        </p:nvSpPr>
        <p:spPr bwMode="auto">
          <a:xfrm>
            <a:off x="2286000" y="2514600"/>
            <a:ext cx="9906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bdate</a:t>
            </a:r>
          </a:p>
        </p:txBody>
      </p:sp>
      <p:sp>
        <p:nvSpPr>
          <p:cNvPr id="35851" name="Rectangle 11"/>
          <p:cNvSpPr>
            <a:spLocks noChangeArrowheads="1"/>
          </p:cNvSpPr>
          <p:nvPr/>
        </p:nvSpPr>
        <p:spPr bwMode="auto">
          <a:xfrm>
            <a:off x="3276600" y="2514600"/>
            <a:ext cx="1295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address</a:t>
            </a:r>
          </a:p>
        </p:txBody>
      </p:sp>
      <p:sp>
        <p:nvSpPr>
          <p:cNvPr id="35852" name="Rectangle 12"/>
          <p:cNvSpPr>
            <a:spLocks noChangeArrowheads="1"/>
          </p:cNvSpPr>
          <p:nvPr/>
        </p:nvSpPr>
        <p:spPr bwMode="auto">
          <a:xfrm>
            <a:off x="4953000" y="2209800"/>
            <a:ext cx="3429000" cy="304800"/>
          </a:xfrm>
          <a:prstGeom prst="rect">
            <a:avLst/>
          </a:prstGeom>
          <a:solidFill>
            <a:schemeClr val="folHlink"/>
          </a:solidFill>
          <a:ln w="9525">
            <a:solidFill>
              <a:schemeClr val="tx1"/>
            </a:solidFill>
            <a:miter lim="800000"/>
            <a:headEnd/>
            <a:tailEnd/>
          </a:ln>
          <a:effectLst/>
        </p:spPr>
        <p:txBody>
          <a:bodyPr wrap="none" anchor="ctr"/>
          <a:lstStyle/>
          <a:p>
            <a:pPr algn="ctr"/>
            <a:r>
              <a:rPr lang="en-US"/>
              <a:t>project</a:t>
            </a:r>
          </a:p>
        </p:txBody>
      </p:sp>
      <p:sp>
        <p:nvSpPr>
          <p:cNvPr id="35853" name="Rectangle 13"/>
          <p:cNvSpPr>
            <a:spLocks noChangeArrowheads="1"/>
          </p:cNvSpPr>
          <p:nvPr/>
        </p:nvSpPr>
        <p:spPr bwMode="auto">
          <a:xfrm>
            <a:off x="4953000" y="2514600"/>
            <a:ext cx="914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pname</a:t>
            </a:r>
          </a:p>
        </p:txBody>
      </p:sp>
      <p:sp>
        <p:nvSpPr>
          <p:cNvPr id="35854" name="Rectangle 14"/>
          <p:cNvSpPr>
            <a:spLocks noChangeArrowheads="1"/>
          </p:cNvSpPr>
          <p:nvPr/>
        </p:nvSpPr>
        <p:spPr bwMode="auto">
          <a:xfrm>
            <a:off x="5867400" y="2514600"/>
            <a:ext cx="12192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pnumber</a:t>
            </a:r>
          </a:p>
        </p:txBody>
      </p:sp>
      <p:sp>
        <p:nvSpPr>
          <p:cNvPr id="35855" name="Rectangle 15"/>
          <p:cNvSpPr>
            <a:spLocks noChangeArrowheads="1"/>
          </p:cNvSpPr>
          <p:nvPr/>
        </p:nvSpPr>
        <p:spPr bwMode="auto">
          <a:xfrm>
            <a:off x="7086600" y="2514600"/>
            <a:ext cx="1295400" cy="381000"/>
          </a:xfrm>
          <a:prstGeom prst="rect">
            <a:avLst/>
          </a:prstGeom>
          <a:solidFill>
            <a:schemeClr val="folHlink"/>
          </a:solidFill>
          <a:ln w="9525">
            <a:solidFill>
              <a:schemeClr val="tx1"/>
            </a:solidFill>
            <a:miter lim="800000"/>
            <a:headEnd/>
            <a:tailEnd/>
          </a:ln>
          <a:effectLst/>
        </p:spPr>
        <p:txBody>
          <a:bodyPr wrap="none" anchor="ctr"/>
          <a:lstStyle/>
          <a:p>
            <a:pPr algn="ctr"/>
            <a:r>
              <a:rPr lang="en-US"/>
              <a:t>plocation</a:t>
            </a:r>
          </a:p>
        </p:txBody>
      </p:sp>
      <p:sp>
        <p:nvSpPr>
          <p:cNvPr id="35856" name="Freeform 16"/>
          <p:cNvSpPr>
            <a:spLocks/>
          </p:cNvSpPr>
          <p:nvPr/>
        </p:nvSpPr>
        <p:spPr bwMode="auto">
          <a:xfrm>
            <a:off x="2590800" y="1905000"/>
            <a:ext cx="4038600" cy="304800"/>
          </a:xfrm>
          <a:custGeom>
            <a:avLst/>
            <a:gdLst>
              <a:gd name="T0" fmla="*/ 0 w 2544"/>
              <a:gd name="T1" fmla="*/ 304800 h 192"/>
              <a:gd name="T2" fmla="*/ 0 w 2544"/>
              <a:gd name="T3" fmla="*/ 0 h 192"/>
              <a:gd name="T4" fmla="*/ 4038600 w 2544"/>
              <a:gd name="T5" fmla="*/ 0 h 192"/>
              <a:gd name="T6" fmla="*/ 4038600 w 2544"/>
              <a:gd name="T7" fmla="*/ 304800 h 1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4" h="192">
                <a:moveTo>
                  <a:pt x="0" y="192"/>
                </a:moveTo>
                <a:lnTo>
                  <a:pt x="0" y="0"/>
                </a:lnTo>
                <a:lnTo>
                  <a:pt x="2544" y="0"/>
                </a:lnTo>
                <a:lnTo>
                  <a:pt x="2544" y="192"/>
                </a:lnTo>
              </a:path>
            </a:pathLst>
          </a:custGeom>
          <a:noFill/>
          <a:ln w="28575" cmpd="sng">
            <a:solidFill>
              <a:schemeClr val="tx1"/>
            </a:solidFill>
            <a:round/>
            <a:headEnd/>
            <a:tailEnd/>
          </a:ln>
          <a:effectLst/>
        </p:spPr>
        <p:txBody>
          <a:bodyPr wrap="none" anchor="ctr"/>
          <a:lstStyle/>
          <a:p>
            <a:endParaRPr lang="en-IN"/>
          </a:p>
        </p:txBody>
      </p:sp>
      <p:sp>
        <p:nvSpPr>
          <p:cNvPr id="35857" name="Line 17"/>
          <p:cNvSpPr>
            <a:spLocks noChangeShapeType="1"/>
          </p:cNvSpPr>
          <p:nvPr/>
        </p:nvSpPr>
        <p:spPr bwMode="auto">
          <a:xfrm flipV="1">
            <a:off x="4724400" y="1524000"/>
            <a:ext cx="0" cy="381000"/>
          </a:xfrm>
          <a:prstGeom prst="line">
            <a:avLst/>
          </a:prstGeom>
          <a:noFill/>
          <a:ln w="28575">
            <a:solidFill>
              <a:schemeClr val="tx1"/>
            </a:solidFill>
            <a:round/>
            <a:headEnd/>
            <a:tailEnd/>
          </a:ln>
          <a:effectLst/>
        </p:spPr>
        <p:txBody>
          <a:bodyPr wrap="none" anchor="ctr"/>
          <a:lstStyle/>
          <a:p>
            <a:endParaRPr lang="en-IN"/>
          </a:p>
        </p:txBody>
      </p:sp>
      <p:sp>
        <p:nvSpPr>
          <p:cNvPr id="35858" name="Text Box 18"/>
          <p:cNvSpPr txBox="1">
            <a:spLocks noChangeArrowheads="1"/>
          </p:cNvSpPr>
          <p:nvPr/>
        </p:nvSpPr>
        <p:spPr bwMode="auto">
          <a:xfrm>
            <a:off x="228600" y="3276600"/>
            <a:ext cx="8610600" cy="822325"/>
          </a:xfrm>
          <a:prstGeom prst="rect">
            <a:avLst/>
          </a:prstGeom>
          <a:noFill/>
          <a:ln w="9525">
            <a:noFill/>
            <a:miter lim="800000"/>
            <a:headEnd/>
            <a:tailEnd/>
          </a:ln>
          <a:effectLst/>
        </p:spPr>
        <p:txBody>
          <a:bodyPr>
            <a:spAutoFit/>
          </a:bodyPr>
          <a:lstStyle/>
          <a:p>
            <a:pPr>
              <a:spcBef>
                <a:spcPct val="50000"/>
              </a:spcBef>
            </a:pPr>
            <a:r>
              <a:rPr lang="en-US"/>
              <a:t>Using the data we had previously seen in Ch 7, we can depict the following 3 instances of department/project:</a:t>
            </a:r>
          </a:p>
        </p:txBody>
      </p:sp>
      <p:sp>
        <p:nvSpPr>
          <p:cNvPr id="35859" name="Text Box 20"/>
          <p:cNvSpPr txBox="1">
            <a:spLocks noChangeArrowheads="1"/>
          </p:cNvSpPr>
          <p:nvPr/>
        </p:nvSpPr>
        <p:spPr bwMode="auto">
          <a:xfrm>
            <a:off x="152400" y="5638800"/>
            <a:ext cx="12192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ProductX</a:t>
            </a:r>
          </a:p>
        </p:txBody>
      </p:sp>
      <p:sp>
        <p:nvSpPr>
          <p:cNvPr id="35860" name="Text Box 21"/>
          <p:cNvSpPr txBox="1">
            <a:spLocks noChangeArrowheads="1"/>
          </p:cNvSpPr>
          <p:nvPr/>
        </p:nvSpPr>
        <p:spPr bwMode="auto">
          <a:xfrm>
            <a:off x="1447800" y="5638800"/>
            <a:ext cx="12192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ProductY</a:t>
            </a:r>
          </a:p>
        </p:txBody>
      </p:sp>
      <p:sp>
        <p:nvSpPr>
          <p:cNvPr id="35861" name="Text Box 22"/>
          <p:cNvSpPr txBox="1">
            <a:spLocks noChangeArrowheads="1"/>
          </p:cNvSpPr>
          <p:nvPr/>
        </p:nvSpPr>
        <p:spPr bwMode="auto">
          <a:xfrm>
            <a:off x="2819400" y="5638800"/>
            <a:ext cx="13716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ProductZ</a:t>
            </a:r>
          </a:p>
        </p:txBody>
      </p:sp>
      <p:sp>
        <p:nvSpPr>
          <p:cNvPr id="35862" name="Line 24"/>
          <p:cNvSpPr>
            <a:spLocks noChangeShapeType="1"/>
          </p:cNvSpPr>
          <p:nvPr/>
        </p:nvSpPr>
        <p:spPr bwMode="auto">
          <a:xfrm flipH="1">
            <a:off x="762000" y="4953000"/>
            <a:ext cx="1066800" cy="685800"/>
          </a:xfrm>
          <a:prstGeom prst="line">
            <a:avLst/>
          </a:prstGeom>
          <a:noFill/>
          <a:ln w="9525">
            <a:solidFill>
              <a:schemeClr val="tx1"/>
            </a:solidFill>
            <a:round/>
            <a:headEnd/>
            <a:tailEnd/>
          </a:ln>
          <a:effectLst/>
        </p:spPr>
        <p:txBody>
          <a:bodyPr wrap="none" anchor="ctr"/>
          <a:lstStyle/>
          <a:p>
            <a:endParaRPr lang="en-IN"/>
          </a:p>
        </p:txBody>
      </p:sp>
      <p:sp>
        <p:nvSpPr>
          <p:cNvPr id="35863" name="Line 25"/>
          <p:cNvSpPr>
            <a:spLocks noChangeShapeType="1"/>
          </p:cNvSpPr>
          <p:nvPr/>
        </p:nvSpPr>
        <p:spPr bwMode="auto">
          <a:xfrm>
            <a:off x="1828800" y="4953000"/>
            <a:ext cx="228600" cy="685800"/>
          </a:xfrm>
          <a:prstGeom prst="line">
            <a:avLst/>
          </a:prstGeom>
          <a:noFill/>
          <a:ln w="9525">
            <a:solidFill>
              <a:schemeClr val="tx1"/>
            </a:solidFill>
            <a:round/>
            <a:headEnd/>
            <a:tailEnd/>
          </a:ln>
          <a:effectLst/>
        </p:spPr>
        <p:txBody>
          <a:bodyPr wrap="none" anchor="ctr"/>
          <a:lstStyle/>
          <a:p>
            <a:endParaRPr lang="en-IN"/>
          </a:p>
        </p:txBody>
      </p:sp>
      <p:sp>
        <p:nvSpPr>
          <p:cNvPr id="35864" name="Line 26"/>
          <p:cNvSpPr>
            <a:spLocks noChangeShapeType="1"/>
          </p:cNvSpPr>
          <p:nvPr/>
        </p:nvSpPr>
        <p:spPr bwMode="auto">
          <a:xfrm>
            <a:off x="1828800" y="4953000"/>
            <a:ext cx="1447800" cy="685800"/>
          </a:xfrm>
          <a:prstGeom prst="line">
            <a:avLst/>
          </a:prstGeom>
          <a:noFill/>
          <a:ln w="9525">
            <a:solidFill>
              <a:schemeClr val="tx1"/>
            </a:solidFill>
            <a:round/>
            <a:headEnd/>
            <a:tailEnd/>
          </a:ln>
          <a:effectLst/>
        </p:spPr>
        <p:txBody>
          <a:bodyPr wrap="none" anchor="ctr"/>
          <a:lstStyle/>
          <a:p>
            <a:endParaRPr lang="en-IN"/>
          </a:p>
        </p:txBody>
      </p:sp>
      <p:sp>
        <p:nvSpPr>
          <p:cNvPr id="35865" name="Text Box 29"/>
          <p:cNvSpPr txBox="1">
            <a:spLocks noChangeArrowheads="1"/>
          </p:cNvSpPr>
          <p:nvPr/>
        </p:nvSpPr>
        <p:spPr bwMode="auto">
          <a:xfrm>
            <a:off x="5486400" y="5791200"/>
            <a:ext cx="19050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Computerization</a:t>
            </a:r>
          </a:p>
        </p:txBody>
      </p:sp>
      <p:sp>
        <p:nvSpPr>
          <p:cNvPr id="35866" name="Text Box 31"/>
          <p:cNvSpPr txBox="1">
            <a:spLocks noChangeArrowheads="1"/>
          </p:cNvSpPr>
          <p:nvPr/>
        </p:nvSpPr>
        <p:spPr bwMode="auto">
          <a:xfrm>
            <a:off x="7467600" y="5791200"/>
            <a:ext cx="15240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Newbenefits</a:t>
            </a:r>
          </a:p>
        </p:txBody>
      </p:sp>
      <p:sp>
        <p:nvSpPr>
          <p:cNvPr id="35867" name="Line 32"/>
          <p:cNvSpPr>
            <a:spLocks noChangeShapeType="1"/>
          </p:cNvSpPr>
          <p:nvPr/>
        </p:nvSpPr>
        <p:spPr bwMode="auto">
          <a:xfrm flipH="1">
            <a:off x="6248400" y="5105400"/>
            <a:ext cx="1066800" cy="685800"/>
          </a:xfrm>
          <a:prstGeom prst="line">
            <a:avLst/>
          </a:prstGeom>
          <a:noFill/>
          <a:ln w="9525">
            <a:solidFill>
              <a:schemeClr val="tx1"/>
            </a:solidFill>
            <a:round/>
            <a:headEnd/>
            <a:tailEnd/>
          </a:ln>
          <a:effectLst/>
        </p:spPr>
        <p:txBody>
          <a:bodyPr wrap="none" anchor="ctr"/>
          <a:lstStyle/>
          <a:p>
            <a:endParaRPr lang="en-IN"/>
          </a:p>
        </p:txBody>
      </p:sp>
      <p:sp>
        <p:nvSpPr>
          <p:cNvPr id="35868" name="Line 34"/>
          <p:cNvSpPr>
            <a:spLocks noChangeShapeType="1"/>
          </p:cNvSpPr>
          <p:nvPr/>
        </p:nvSpPr>
        <p:spPr bwMode="auto">
          <a:xfrm>
            <a:off x="7315200" y="5105400"/>
            <a:ext cx="1447800" cy="685800"/>
          </a:xfrm>
          <a:prstGeom prst="line">
            <a:avLst/>
          </a:prstGeom>
          <a:noFill/>
          <a:ln w="9525">
            <a:solidFill>
              <a:schemeClr val="tx1"/>
            </a:solidFill>
            <a:round/>
            <a:headEnd/>
            <a:tailEnd/>
          </a:ln>
          <a:effectLst/>
        </p:spPr>
        <p:txBody>
          <a:bodyPr wrap="none" anchor="ctr"/>
          <a:lstStyle/>
          <a:p>
            <a:endParaRPr lang="en-IN"/>
          </a:p>
        </p:txBody>
      </p:sp>
      <p:sp>
        <p:nvSpPr>
          <p:cNvPr id="35869" name="Text Box 36"/>
          <p:cNvSpPr txBox="1">
            <a:spLocks noChangeArrowheads="1"/>
          </p:cNvSpPr>
          <p:nvPr/>
        </p:nvSpPr>
        <p:spPr bwMode="auto">
          <a:xfrm>
            <a:off x="4114800" y="5029200"/>
            <a:ext cx="17526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Reorganization</a:t>
            </a:r>
          </a:p>
        </p:txBody>
      </p:sp>
      <p:sp>
        <p:nvSpPr>
          <p:cNvPr id="35870" name="Line 37"/>
          <p:cNvSpPr>
            <a:spLocks noChangeShapeType="1"/>
          </p:cNvSpPr>
          <p:nvPr/>
        </p:nvSpPr>
        <p:spPr bwMode="auto">
          <a:xfrm>
            <a:off x="4876800" y="4648200"/>
            <a:ext cx="0" cy="381000"/>
          </a:xfrm>
          <a:prstGeom prst="line">
            <a:avLst/>
          </a:prstGeom>
          <a:noFill/>
          <a:ln w="9525">
            <a:solidFill>
              <a:schemeClr val="tx1"/>
            </a:solidFill>
            <a:round/>
            <a:headEnd/>
            <a:tailEnd/>
          </a:ln>
          <a:effectLst/>
        </p:spPr>
        <p:txBody>
          <a:bodyPr wrap="none" anchor="ctr"/>
          <a:lstStyle/>
          <a:p>
            <a:endParaRPr lang="en-IN"/>
          </a:p>
        </p:txBody>
      </p:sp>
      <p:sp>
        <p:nvSpPr>
          <p:cNvPr id="35871" name="Text Box 38"/>
          <p:cNvSpPr txBox="1">
            <a:spLocks noChangeArrowheads="1"/>
          </p:cNvSpPr>
          <p:nvPr/>
        </p:nvSpPr>
        <p:spPr bwMode="auto">
          <a:xfrm>
            <a:off x="6324600" y="4800600"/>
            <a:ext cx="22098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Administration</a:t>
            </a:r>
          </a:p>
        </p:txBody>
      </p:sp>
      <p:sp>
        <p:nvSpPr>
          <p:cNvPr id="35872" name="Text Box 39"/>
          <p:cNvSpPr txBox="1">
            <a:spLocks noChangeArrowheads="1"/>
          </p:cNvSpPr>
          <p:nvPr/>
        </p:nvSpPr>
        <p:spPr bwMode="auto">
          <a:xfrm>
            <a:off x="1295400" y="4572000"/>
            <a:ext cx="15240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Research</a:t>
            </a:r>
          </a:p>
        </p:txBody>
      </p:sp>
      <p:sp>
        <p:nvSpPr>
          <p:cNvPr id="35873" name="Text Box 40"/>
          <p:cNvSpPr txBox="1">
            <a:spLocks noChangeArrowheads="1"/>
          </p:cNvSpPr>
          <p:nvPr/>
        </p:nvSpPr>
        <p:spPr bwMode="auto">
          <a:xfrm>
            <a:off x="4114800" y="4267200"/>
            <a:ext cx="16002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Headquarters</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14"/>
          <p:cNvSpPr txBox="1">
            <a:spLocks noChangeArrowheads="1"/>
          </p:cNvSpPr>
          <p:nvPr/>
        </p:nvSpPr>
        <p:spPr bwMode="auto">
          <a:xfrm>
            <a:off x="152400" y="838200"/>
            <a:ext cx="5410200" cy="3970318"/>
          </a:xfrm>
          <a:prstGeom prst="rect">
            <a:avLst/>
          </a:prstGeom>
          <a:noFill/>
          <a:ln w="9525">
            <a:noFill/>
            <a:miter lim="800000"/>
            <a:headEnd/>
            <a:tailEnd/>
          </a:ln>
          <a:effectLst/>
        </p:spPr>
        <p:txBody>
          <a:bodyPr>
            <a:spAutoFit/>
          </a:bodyPr>
          <a:lstStyle/>
          <a:p>
            <a:pPr>
              <a:spcBef>
                <a:spcPct val="50000"/>
              </a:spcBef>
            </a:pPr>
            <a:r>
              <a:rPr lang="en-US" dirty="0"/>
              <a:t>Navigational - not set-oriented - you retrieve </a:t>
            </a:r>
            <a:r>
              <a:rPr lang="en-US" dirty="0" smtClean="0"/>
              <a:t>one record </a:t>
            </a:r>
            <a:r>
              <a:rPr lang="en-US" dirty="0"/>
              <a:t>at a time</a:t>
            </a:r>
          </a:p>
          <a:p>
            <a:pPr>
              <a:spcBef>
                <a:spcPct val="50000"/>
              </a:spcBef>
            </a:pPr>
            <a:r>
              <a:rPr lang="en-US" u="sng" dirty="0"/>
              <a:t>Retrieval</a:t>
            </a:r>
          </a:p>
          <a:p>
            <a:pPr lvl="1">
              <a:spcBef>
                <a:spcPct val="50000"/>
              </a:spcBef>
            </a:pPr>
            <a:r>
              <a:rPr lang="en-US" dirty="0"/>
              <a:t>GU, Get unique</a:t>
            </a:r>
          </a:p>
          <a:p>
            <a:pPr lvl="1">
              <a:spcBef>
                <a:spcPct val="50000"/>
              </a:spcBef>
            </a:pPr>
            <a:r>
              <a:rPr lang="en-US" dirty="0"/>
              <a:t>GN, Get next</a:t>
            </a:r>
          </a:p>
          <a:p>
            <a:pPr lvl="1">
              <a:spcBef>
                <a:spcPct val="50000"/>
              </a:spcBef>
            </a:pPr>
            <a:r>
              <a:rPr lang="en-US" dirty="0"/>
              <a:t>GNP, Get next within parent</a:t>
            </a:r>
          </a:p>
          <a:p>
            <a:pPr>
              <a:spcBef>
                <a:spcPct val="50000"/>
              </a:spcBef>
            </a:pPr>
            <a:r>
              <a:rPr lang="en-US" u="sng" dirty="0"/>
              <a:t>Updating</a:t>
            </a:r>
          </a:p>
          <a:p>
            <a:pPr lvl="1">
              <a:spcBef>
                <a:spcPct val="50000"/>
              </a:spcBef>
            </a:pPr>
            <a:r>
              <a:rPr lang="en-US" dirty="0"/>
              <a:t>ISRT, Insert</a:t>
            </a:r>
          </a:p>
          <a:p>
            <a:pPr lvl="1">
              <a:spcBef>
                <a:spcPct val="50000"/>
              </a:spcBef>
            </a:pPr>
            <a:r>
              <a:rPr lang="en-US" dirty="0"/>
              <a:t>DLET, Delete</a:t>
            </a:r>
          </a:p>
          <a:p>
            <a:pPr lvl="1">
              <a:spcBef>
                <a:spcPct val="50000"/>
              </a:spcBef>
            </a:pPr>
            <a:r>
              <a:rPr lang="en-US" dirty="0"/>
              <a:t>REPL, Replace</a:t>
            </a:r>
          </a:p>
        </p:txBody>
      </p:sp>
      <p:sp>
        <p:nvSpPr>
          <p:cNvPr id="38916" name="Text Box 15"/>
          <p:cNvSpPr txBox="1">
            <a:spLocks noChangeArrowheads="1"/>
          </p:cNvSpPr>
          <p:nvPr/>
        </p:nvSpPr>
        <p:spPr bwMode="auto">
          <a:xfrm>
            <a:off x="4267200" y="2362200"/>
            <a:ext cx="4648200" cy="2016125"/>
          </a:xfrm>
          <a:prstGeom prst="rect">
            <a:avLst/>
          </a:prstGeom>
          <a:noFill/>
          <a:ln w="9525">
            <a:noFill/>
            <a:miter lim="800000"/>
            <a:headEnd/>
            <a:tailEnd/>
          </a:ln>
          <a:effectLst/>
        </p:spPr>
        <p:txBody>
          <a:bodyPr>
            <a:spAutoFit/>
          </a:bodyPr>
          <a:lstStyle/>
          <a:p>
            <a:pPr lvl="1">
              <a:spcBef>
                <a:spcPct val="50000"/>
              </a:spcBef>
            </a:pPr>
            <a:r>
              <a:rPr lang="en-US" sz="1800" dirty="0"/>
              <a:t>retrieve a specific record</a:t>
            </a:r>
          </a:p>
          <a:p>
            <a:pPr lvl="1">
              <a:spcBef>
                <a:spcPct val="50000"/>
              </a:spcBef>
            </a:pPr>
            <a:r>
              <a:rPr lang="en-US" sz="1800" dirty="0"/>
              <a:t>using your current position, get the next record in the database</a:t>
            </a:r>
          </a:p>
          <a:p>
            <a:pPr lvl="1">
              <a:spcBef>
                <a:spcPct val="50000"/>
              </a:spcBef>
            </a:pPr>
            <a:r>
              <a:rPr lang="en-US" sz="1800" dirty="0"/>
              <a:t>		using your current position, 		get the next child record for 		that parent</a:t>
            </a:r>
          </a:p>
        </p:txBody>
      </p:sp>
      <p:sp>
        <p:nvSpPr>
          <p:cNvPr id="38917" name="Text Box 16"/>
          <p:cNvSpPr txBox="1">
            <a:spLocks noChangeArrowheads="1"/>
          </p:cNvSpPr>
          <p:nvPr/>
        </p:nvSpPr>
        <p:spPr bwMode="auto">
          <a:xfrm rot="5269827">
            <a:off x="-937419" y="3452019"/>
            <a:ext cx="3522663" cy="581025"/>
          </a:xfrm>
          <a:prstGeom prst="rect">
            <a:avLst/>
          </a:prstGeom>
          <a:noFill/>
          <a:ln w="9525">
            <a:noFill/>
            <a:miter lim="800000"/>
            <a:headEnd/>
            <a:tailEnd/>
          </a:ln>
          <a:effectLst/>
        </p:spPr>
        <p:txBody>
          <a:bodyPr>
            <a:spAutoFit/>
          </a:bodyPr>
          <a:lstStyle/>
          <a:p>
            <a:pPr>
              <a:spcBef>
                <a:spcPct val="50000"/>
              </a:spcBef>
            </a:pPr>
            <a:r>
              <a:rPr lang="en-US" sz="1600" i="1"/>
              <a:t>GU, GN, GNP, ISRT, DLET, REPL are IMS command names</a:t>
            </a:r>
          </a:p>
        </p:txBody>
      </p:sp>
      <p:sp>
        <p:nvSpPr>
          <p:cNvPr id="6" name="Rectangle 5"/>
          <p:cNvSpPr/>
          <p:nvPr/>
        </p:nvSpPr>
        <p:spPr>
          <a:xfrm>
            <a:off x="4957639" y="1066800"/>
            <a:ext cx="3711273" cy="584775"/>
          </a:xfrm>
          <a:prstGeom prst="rect">
            <a:avLst/>
          </a:prstGeom>
        </p:spPr>
        <p:txBody>
          <a:bodyPr wrap="none">
            <a:spAutoFit/>
          </a:bodyPr>
          <a:lstStyle/>
          <a:p>
            <a:r>
              <a:rPr lang="en-US" sz="3200" b="1" dirty="0" smtClean="0"/>
              <a:t>Data Manipulation</a:t>
            </a:r>
            <a:endParaRPr lang="en-IN" sz="3200" b="1"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895600" y="2133600"/>
            <a:ext cx="12192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ProductX</a:t>
            </a:r>
          </a:p>
        </p:txBody>
      </p:sp>
      <p:sp>
        <p:nvSpPr>
          <p:cNvPr id="39939" name="Text Box 3"/>
          <p:cNvSpPr txBox="1">
            <a:spLocks noChangeArrowheads="1"/>
          </p:cNvSpPr>
          <p:nvPr/>
        </p:nvSpPr>
        <p:spPr bwMode="auto">
          <a:xfrm>
            <a:off x="3505200" y="2438400"/>
            <a:ext cx="12192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ProductY</a:t>
            </a:r>
          </a:p>
        </p:txBody>
      </p:sp>
      <p:sp>
        <p:nvSpPr>
          <p:cNvPr id="39940" name="Text Box 4"/>
          <p:cNvSpPr txBox="1">
            <a:spLocks noChangeArrowheads="1"/>
          </p:cNvSpPr>
          <p:nvPr/>
        </p:nvSpPr>
        <p:spPr bwMode="auto">
          <a:xfrm>
            <a:off x="3810000" y="2743200"/>
            <a:ext cx="13716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ProductZ</a:t>
            </a:r>
          </a:p>
        </p:txBody>
      </p:sp>
      <p:sp>
        <p:nvSpPr>
          <p:cNvPr id="39941" name="Line 5"/>
          <p:cNvSpPr>
            <a:spLocks noChangeShapeType="1"/>
          </p:cNvSpPr>
          <p:nvPr/>
        </p:nvSpPr>
        <p:spPr bwMode="auto">
          <a:xfrm flipH="1">
            <a:off x="1066800" y="1524000"/>
            <a:ext cx="1066800" cy="685800"/>
          </a:xfrm>
          <a:prstGeom prst="line">
            <a:avLst/>
          </a:prstGeom>
          <a:noFill/>
          <a:ln w="9525">
            <a:solidFill>
              <a:schemeClr val="tx1"/>
            </a:solidFill>
            <a:round/>
            <a:headEnd/>
            <a:tailEnd/>
          </a:ln>
          <a:effectLst/>
        </p:spPr>
        <p:txBody>
          <a:bodyPr wrap="none" anchor="ctr"/>
          <a:lstStyle/>
          <a:p>
            <a:endParaRPr lang="en-IN"/>
          </a:p>
        </p:txBody>
      </p:sp>
      <p:sp>
        <p:nvSpPr>
          <p:cNvPr id="39942" name="Line 6"/>
          <p:cNvSpPr>
            <a:spLocks noChangeShapeType="1"/>
          </p:cNvSpPr>
          <p:nvPr/>
        </p:nvSpPr>
        <p:spPr bwMode="auto">
          <a:xfrm>
            <a:off x="2133600" y="1524000"/>
            <a:ext cx="1447800" cy="685800"/>
          </a:xfrm>
          <a:prstGeom prst="line">
            <a:avLst/>
          </a:prstGeom>
          <a:noFill/>
          <a:ln w="9525">
            <a:solidFill>
              <a:schemeClr val="tx1"/>
            </a:solidFill>
            <a:round/>
            <a:headEnd/>
            <a:tailEnd/>
          </a:ln>
          <a:effectLst/>
        </p:spPr>
        <p:txBody>
          <a:bodyPr wrap="none" anchor="ctr"/>
          <a:lstStyle/>
          <a:p>
            <a:endParaRPr lang="en-IN"/>
          </a:p>
        </p:txBody>
      </p:sp>
      <p:sp>
        <p:nvSpPr>
          <p:cNvPr id="39943" name="Text Box 7"/>
          <p:cNvSpPr txBox="1">
            <a:spLocks noChangeArrowheads="1"/>
          </p:cNvSpPr>
          <p:nvPr/>
        </p:nvSpPr>
        <p:spPr bwMode="auto">
          <a:xfrm>
            <a:off x="6781800" y="3581400"/>
            <a:ext cx="19050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Computerization</a:t>
            </a:r>
          </a:p>
        </p:txBody>
      </p:sp>
      <p:sp>
        <p:nvSpPr>
          <p:cNvPr id="39944" name="Text Box 8"/>
          <p:cNvSpPr txBox="1">
            <a:spLocks noChangeArrowheads="1"/>
          </p:cNvSpPr>
          <p:nvPr/>
        </p:nvSpPr>
        <p:spPr bwMode="auto">
          <a:xfrm>
            <a:off x="7391400" y="3886200"/>
            <a:ext cx="15240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Newbenefits</a:t>
            </a:r>
          </a:p>
        </p:txBody>
      </p:sp>
      <p:sp>
        <p:nvSpPr>
          <p:cNvPr id="39945" name="Line 9"/>
          <p:cNvSpPr>
            <a:spLocks noChangeShapeType="1"/>
          </p:cNvSpPr>
          <p:nvPr/>
        </p:nvSpPr>
        <p:spPr bwMode="auto">
          <a:xfrm flipH="1">
            <a:off x="5029200" y="2895600"/>
            <a:ext cx="1066800" cy="685800"/>
          </a:xfrm>
          <a:prstGeom prst="line">
            <a:avLst/>
          </a:prstGeom>
          <a:noFill/>
          <a:ln w="9525">
            <a:solidFill>
              <a:schemeClr val="tx1"/>
            </a:solidFill>
            <a:round/>
            <a:headEnd/>
            <a:tailEnd/>
          </a:ln>
          <a:effectLst/>
        </p:spPr>
        <p:txBody>
          <a:bodyPr wrap="none" anchor="ctr"/>
          <a:lstStyle/>
          <a:p>
            <a:endParaRPr lang="en-IN"/>
          </a:p>
        </p:txBody>
      </p:sp>
      <p:sp>
        <p:nvSpPr>
          <p:cNvPr id="39946" name="Line 10"/>
          <p:cNvSpPr>
            <a:spLocks noChangeShapeType="1"/>
          </p:cNvSpPr>
          <p:nvPr/>
        </p:nvSpPr>
        <p:spPr bwMode="auto">
          <a:xfrm>
            <a:off x="6324600" y="2895600"/>
            <a:ext cx="1447800" cy="685800"/>
          </a:xfrm>
          <a:prstGeom prst="line">
            <a:avLst/>
          </a:prstGeom>
          <a:noFill/>
          <a:ln w="9525">
            <a:solidFill>
              <a:schemeClr val="tx1"/>
            </a:solidFill>
            <a:round/>
            <a:headEnd/>
            <a:tailEnd/>
          </a:ln>
          <a:effectLst/>
        </p:spPr>
        <p:txBody>
          <a:bodyPr wrap="none" anchor="ctr"/>
          <a:lstStyle/>
          <a:p>
            <a:endParaRPr lang="en-IN"/>
          </a:p>
        </p:txBody>
      </p:sp>
      <p:sp>
        <p:nvSpPr>
          <p:cNvPr id="39947" name="Text Box 11"/>
          <p:cNvSpPr txBox="1">
            <a:spLocks noChangeArrowheads="1"/>
          </p:cNvSpPr>
          <p:nvPr/>
        </p:nvSpPr>
        <p:spPr bwMode="auto">
          <a:xfrm>
            <a:off x="7162800" y="1752600"/>
            <a:ext cx="17526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Reorganization</a:t>
            </a:r>
          </a:p>
        </p:txBody>
      </p:sp>
      <p:sp>
        <p:nvSpPr>
          <p:cNvPr id="39948" name="Line 12"/>
          <p:cNvSpPr>
            <a:spLocks noChangeShapeType="1"/>
          </p:cNvSpPr>
          <p:nvPr/>
        </p:nvSpPr>
        <p:spPr bwMode="auto">
          <a:xfrm flipH="1">
            <a:off x="6248400" y="1219200"/>
            <a:ext cx="762000" cy="533400"/>
          </a:xfrm>
          <a:prstGeom prst="line">
            <a:avLst/>
          </a:prstGeom>
          <a:noFill/>
          <a:ln w="9525">
            <a:solidFill>
              <a:schemeClr val="tx1"/>
            </a:solidFill>
            <a:round/>
            <a:headEnd/>
            <a:tailEnd/>
          </a:ln>
          <a:effectLst/>
        </p:spPr>
        <p:txBody>
          <a:bodyPr wrap="none" anchor="ctr"/>
          <a:lstStyle/>
          <a:p>
            <a:endParaRPr lang="en-IN"/>
          </a:p>
        </p:txBody>
      </p:sp>
      <p:sp>
        <p:nvSpPr>
          <p:cNvPr id="39949" name="Text Box 13"/>
          <p:cNvSpPr txBox="1">
            <a:spLocks noChangeArrowheads="1"/>
          </p:cNvSpPr>
          <p:nvPr/>
        </p:nvSpPr>
        <p:spPr bwMode="auto">
          <a:xfrm>
            <a:off x="5486400" y="2514600"/>
            <a:ext cx="22098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Administration</a:t>
            </a:r>
          </a:p>
        </p:txBody>
      </p:sp>
      <p:sp>
        <p:nvSpPr>
          <p:cNvPr id="39950" name="Text Box 14"/>
          <p:cNvSpPr txBox="1">
            <a:spLocks noChangeArrowheads="1"/>
          </p:cNvSpPr>
          <p:nvPr/>
        </p:nvSpPr>
        <p:spPr bwMode="auto">
          <a:xfrm>
            <a:off x="1600200" y="1143000"/>
            <a:ext cx="15240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Research</a:t>
            </a:r>
          </a:p>
        </p:txBody>
      </p:sp>
      <p:sp>
        <p:nvSpPr>
          <p:cNvPr id="39951" name="Text Box 15"/>
          <p:cNvSpPr txBox="1">
            <a:spLocks noChangeArrowheads="1"/>
          </p:cNvSpPr>
          <p:nvPr/>
        </p:nvSpPr>
        <p:spPr bwMode="auto">
          <a:xfrm>
            <a:off x="6248400" y="838200"/>
            <a:ext cx="16002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Headquarters</a:t>
            </a:r>
          </a:p>
        </p:txBody>
      </p:sp>
      <p:sp>
        <p:nvSpPr>
          <p:cNvPr id="39952" name="Text Box 16"/>
          <p:cNvSpPr txBox="1">
            <a:spLocks noChangeArrowheads="1"/>
          </p:cNvSpPr>
          <p:nvPr/>
        </p:nvSpPr>
        <p:spPr bwMode="auto">
          <a:xfrm>
            <a:off x="304800" y="2133600"/>
            <a:ext cx="9906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Smith</a:t>
            </a:r>
          </a:p>
        </p:txBody>
      </p:sp>
      <p:sp>
        <p:nvSpPr>
          <p:cNvPr id="39953" name="Text Box 17"/>
          <p:cNvSpPr txBox="1">
            <a:spLocks noChangeArrowheads="1"/>
          </p:cNvSpPr>
          <p:nvPr/>
        </p:nvSpPr>
        <p:spPr bwMode="auto">
          <a:xfrm>
            <a:off x="685800" y="2438400"/>
            <a:ext cx="9906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Wong</a:t>
            </a:r>
          </a:p>
        </p:txBody>
      </p:sp>
      <p:sp>
        <p:nvSpPr>
          <p:cNvPr id="39954" name="Text Box 18"/>
          <p:cNvSpPr txBox="1">
            <a:spLocks noChangeArrowheads="1"/>
          </p:cNvSpPr>
          <p:nvPr/>
        </p:nvSpPr>
        <p:spPr bwMode="auto">
          <a:xfrm>
            <a:off x="1066800" y="2743200"/>
            <a:ext cx="13716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Narayan</a:t>
            </a:r>
          </a:p>
        </p:txBody>
      </p:sp>
      <p:sp>
        <p:nvSpPr>
          <p:cNvPr id="39955" name="Text Box 19"/>
          <p:cNvSpPr txBox="1">
            <a:spLocks noChangeArrowheads="1"/>
          </p:cNvSpPr>
          <p:nvPr/>
        </p:nvSpPr>
        <p:spPr bwMode="auto">
          <a:xfrm>
            <a:off x="1676400" y="3048000"/>
            <a:ext cx="13716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English</a:t>
            </a:r>
          </a:p>
        </p:txBody>
      </p:sp>
      <p:sp>
        <p:nvSpPr>
          <p:cNvPr id="39956" name="Text Box 20"/>
          <p:cNvSpPr txBox="1">
            <a:spLocks noChangeArrowheads="1"/>
          </p:cNvSpPr>
          <p:nvPr/>
        </p:nvSpPr>
        <p:spPr bwMode="auto">
          <a:xfrm>
            <a:off x="4648200" y="3581400"/>
            <a:ext cx="10668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Zelaya</a:t>
            </a:r>
          </a:p>
        </p:txBody>
      </p:sp>
      <p:sp>
        <p:nvSpPr>
          <p:cNvPr id="39957" name="Text Box 21"/>
          <p:cNvSpPr txBox="1">
            <a:spLocks noChangeArrowheads="1"/>
          </p:cNvSpPr>
          <p:nvPr/>
        </p:nvSpPr>
        <p:spPr bwMode="auto">
          <a:xfrm>
            <a:off x="5105400" y="3886200"/>
            <a:ext cx="12192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Wallace</a:t>
            </a:r>
          </a:p>
        </p:txBody>
      </p:sp>
      <p:sp>
        <p:nvSpPr>
          <p:cNvPr id="39958" name="Text Box 22"/>
          <p:cNvSpPr txBox="1">
            <a:spLocks noChangeArrowheads="1"/>
          </p:cNvSpPr>
          <p:nvPr/>
        </p:nvSpPr>
        <p:spPr bwMode="auto">
          <a:xfrm>
            <a:off x="5715000" y="4191000"/>
            <a:ext cx="1066800" cy="4064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2000"/>
              <a:t>Jabbar</a:t>
            </a:r>
          </a:p>
        </p:txBody>
      </p:sp>
      <p:sp>
        <p:nvSpPr>
          <p:cNvPr id="39959" name="Text Box 23"/>
          <p:cNvSpPr txBox="1">
            <a:spLocks noChangeArrowheads="1"/>
          </p:cNvSpPr>
          <p:nvPr/>
        </p:nvSpPr>
        <p:spPr bwMode="auto">
          <a:xfrm>
            <a:off x="5715000" y="1752600"/>
            <a:ext cx="838200" cy="406400"/>
          </a:xfrm>
          <a:prstGeom prst="rect">
            <a:avLst/>
          </a:prstGeom>
          <a:noFill/>
          <a:ln w="9525">
            <a:solidFill>
              <a:schemeClr val="tx1"/>
            </a:solidFill>
            <a:miter lim="800000"/>
            <a:headEnd/>
            <a:tailEnd/>
          </a:ln>
          <a:effectLst/>
        </p:spPr>
        <p:txBody>
          <a:bodyPr>
            <a:spAutoFit/>
          </a:bodyPr>
          <a:lstStyle/>
          <a:p>
            <a:pPr>
              <a:spcBef>
                <a:spcPct val="50000"/>
              </a:spcBef>
            </a:pPr>
            <a:r>
              <a:rPr lang="en-US" sz="2000"/>
              <a:t>Borg</a:t>
            </a:r>
          </a:p>
        </p:txBody>
      </p:sp>
      <p:sp>
        <p:nvSpPr>
          <p:cNvPr id="39960" name="Line 24"/>
          <p:cNvSpPr>
            <a:spLocks noChangeShapeType="1"/>
          </p:cNvSpPr>
          <p:nvPr/>
        </p:nvSpPr>
        <p:spPr bwMode="auto">
          <a:xfrm>
            <a:off x="7162800" y="1219200"/>
            <a:ext cx="609600" cy="533400"/>
          </a:xfrm>
          <a:prstGeom prst="line">
            <a:avLst/>
          </a:prstGeom>
          <a:noFill/>
          <a:ln w="9525">
            <a:solidFill>
              <a:schemeClr val="tx1"/>
            </a:solidFill>
            <a:round/>
            <a:headEnd/>
            <a:tailEnd/>
          </a:ln>
          <a:effectLst/>
        </p:spPr>
        <p:txBody>
          <a:bodyPr wrap="none" anchor="ctr"/>
          <a:lstStyle/>
          <a:p>
            <a:endParaRPr lang="en-IN"/>
          </a:p>
        </p:txBody>
      </p:sp>
      <p:sp>
        <p:nvSpPr>
          <p:cNvPr id="39961" name="Text Box 25"/>
          <p:cNvSpPr txBox="1">
            <a:spLocks noChangeArrowheads="1"/>
          </p:cNvSpPr>
          <p:nvPr/>
        </p:nvSpPr>
        <p:spPr bwMode="auto">
          <a:xfrm>
            <a:off x="304800" y="685800"/>
            <a:ext cx="8610600" cy="457200"/>
          </a:xfrm>
          <a:prstGeom prst="rect">
            <a:avLst/>
          </a:prstGeom>
          <a:noFill/>
          <a:ln w="9525">
            <a:noFill/>
            <a:miter lim="800000"/>
            <a:headEnd/>
            <a:tailEnd/>
          </a:ln>
          <a:effectLst/>
        </p:spPr>
        <p:txBody>
          <a:bodyPr>
            <a:spAutoFit/>
          </a:bodyPr>
          <a:lstStyle/>
          <a:p>
            <a:pPr>
              <a:spcBef>
                <a:spcPct val="50000"/>
              </a:spcBef>
            </a:pPr>
            <a:r>
              <a:rPr lang="en-US"/>
              <a:t>Consider the database</a:t>
            </a:r>
          </a:p>
        </p:txBody>
      </p:sp>
      <p:sp>
        <p:nvSpPr>
          <p:cNvPr id="39962" name="Rectangle 26"/>
          <p:cNvSpPr>
            <a:spLocks noChangeArrowheads="1"/>
          </p:cNvSpPr>
          <p:nvPr/>
        </p:nvSpPr>
        <p:spPr bwMode="auto">
          <a:xfrm>
            <a:off x="3962400" y="0"/>
            <a:ext cx="4876800" cy="609600"/>
          </a:xfrm>
          <a:prstGeom prst="rect">
            <a:avLst/>
          </a:prstGeom>
          <a:solidFill>
            <a:srgbClr val="FFFFCC"/>
          </a:solidFill>
          <a:ln w="9525">
            <a:solidFill>
              <a:schemeClr val="tx1"/>
            </a:solidFill>
            <a:miter lim="800000"/>
            <a:headEnd/>
            <a:tailEnd/>
          </a:ln>
          <a:effectLst/>
        </p:spPr>
        <p:txBody>
          <a:bodyPr wrap="none" anchor="ctr"/>
          <a:lstStyle/>
          <a:p>
            <a:pPr algn="ctr"/>
            <a:r>
              <a:rPr lang="en-US" sz="2400" b="1"/>
              <a:t>Navigating through the database</a:t>
            </a:r>
          </a:p>
        </p:txBody>
      </p:sp>
      <p:sp>
        <p:nvSpPr>
          <p:cNvPr id="39963" name="Text Box 27"/>
          <p:cNvSpPr txBox="1">
            <a:spLocks noChangeArrowheads="1"/>
          </p:cNvSpPr>
          <p:nvPr/>
        </p:nvSpPr>
        <p:spPr bwMode="auto">
          <a:xfrm>
            <a:off x="381000" y="4724400"/>
            <a:ext cx="3657600" cy="1314450"/>
          </a:xfrm>
          <a:prstGeom prst="rect">
            <a:avLst/>
          </a:prstGeom>
          <a:noFill/>
          <a:ln w="9525">
            <a:noFill/>
            <a:miter lim="800000"/>
            <a:headEnd/>
            <a:tailEnd/>
          </a:ln>
          <a:effectLst/>
        </p:spPr>
        <p:txBody>
          <a:bodyPr>
            <a:spAutoFit/>
          </a:bodyPr>
          <a:lstStyle/>
          <a:p>
            <a:r>
              <a:rPr lang="en-US" sz="1600"/>
              <a:t>GU Department (dname=headquarters)</a:t>
            </a:r>
          </a:p>
          <a:p>
            <a:r>
              <a:rPr lang="en-US" sz="1600"/>
              <a:t>Loop</a:t>
            </a:r>
          </a:p>
          <a:p>
            <a:r>
              <a:rPr lang="en-US" sz="1600"/>
              <a:t>	GNP</a:t>
            </a:r>
          </a:p>
          <a:p>
            <a:r>
              <a:rPr lang="en-US" sz="1600"/>
              <a:t>	exit when status code = ????</a:t>
            </a:r>
          </a:p>
          <a:p>
            <a:r>
              <a:rPr lang="en-US" sz="1600"/>
              <a:t>End Loop</a:t>
            </a:r>
          </a:p>
        </p:txBody>
      </p:sp>
      <p:sp>
        <p:nvSpPr>
          <p:cNvPr id="39964" name="AutoShape 28"/>
          <p:cNvSpPr>
            <a:spLocks/>
          </p:cNvSpPr>
          <p:nvPr/>
        </p:nvSpPr>
        <p:spPr bwMode="auto">
          <a:xfrm>
            <a:off x="3886200" y="4800600"/>
            <a:ext cx="685800" cy="1219200"/>
          </a:xfrm>
          <a:prstGeom prst="rightBrace">
            <a:avLst>
              <a:gd name="adj1" fmla="val 14815"/>
              <a:gd name="adj2" fmla="val 50000"/>
            </a:avLst>
          </a:prstGeom>
          <a:noFill/>
          <a:ln w="9525">
            <a:solidFill>
              <a:schemeClr val="tx1"/>
            </a:solidFill>
            <a:round/>
            <a:headEnd/>
            <a:tailEnd/>
          </a:ln>
          <a:effectLst/>
        </p:spPr>
        <p:txBody>
          <a:bodyPr wrap="none" anchor="ctr"/>
          <a:lstStyle/>
          <a:p>
            <a:endParaRPr lang="en-CA"/>
          </a:p>
        </p:txBody>
      </p:sp>
      <p:sp>
        <p:nvSpPr>
          <p:cNvPr id="39965" name="Text Box 29"/>
          <p:cNvSpPr txBox="1">
            <a:spLocks noChangeArrowheads="1"/>
          </p:cNvSpPr>
          <p:nvPr/>
        </p:nvSpPr>
        <p:spPr bwMode="auto">
          <a:xfrm>
            <a:off x="4876800" y="5029200"/>
            <a:ext cx="3886200" cy="641350"/>
          </a:xfrm>
          <a:prstGeom prst="rect">
            <a:avLst/>
          </a:prstGeom>
          <a:noFill/>
          <a:ln w="9525">
            <a:noFill/>
            <a:miter lim="800000"/>
            <a:headEnd/>
            <a:tailEnd/>
          </a:ln>
          <a:effectLst/>
        </p:spPr>
        <p:txBody>
          <a:bodyPr>
            <a:spAutoFit/>
          </a:bodyPr>
          <a:lstStyle/>
          <a:p>
            <a:pPr>
              <a:spcBef>
                <a:spcPct val="50000"/>
              </a:spcBef>
            </a:pPr>
            <a:r>
              <a:rPr lang="en-US" sz="1800" i="1"/>
              <a:t>Program would retrieve the Department record and all of its dependents</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8229600" cy="1143000"/>
          </a:xfrm>
        </p:spPr>
        <p:txBody>
          <a:bodyPr>
            <a:normAutofit fontScale="90000"/>
          </a:bodyPr>
          <a:lstStyle/>
          <a:p>
            <a:r>
              <a:rPr lang="en-US" dirty="0" smtClean="0"/>
              <a:t>Relational &amp; E-R Model</a:t>
            </a:r>
            <a:br>
              <a:rPr lang="en-US" dirty="0" smtClean="0"/>
            </a:br>
            <a:r>
              <a:rPr lang="en-US" dirty="0" smtClean="0"/>
              <a:t/>
            </a:r>
            <a:br>
              <a:rPr lang="en-US" dirty="0" smtClean="0"/>
            </a:br>
            <a:r>
              <a:rPr lang="en-US" sz="2800" dirty="0" smtClean="0"/>
              <a:t>Advantages and Disadvantages</a:t>
            </a:r>
            <a:endParaRPr lang="en-GB" sz="2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205</a:t>
            </a:fld>
            <a:endParaRPr lang="en-US"/>
          </a:p>
        </p:txBody>
      </p:sp>
    </p:spTree>
    <p:extLst>
      <p:ext uri="{BB962C8B-B14F-4D97-AF65-F5344CB8AC3E}">
        <p14:creationId xmlns:p14="http://schemas.microsoft.com/office/powerpoint/2010/main" xmlns="" val="75338020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1143000"/>
          </a:xfrm>
        </p:spPr>
        <p:txBody>
          <a:bodyPr/>
          <a:lstStyle/>
          <a:p>
            <a:r>
              <a:rPr lang="en-US" dirty="0" smtClean="0"/>
              <a:t>Relational Model</a:t>
            </a:r>
            <a:endParaRPr lang="en-GB" dirty="0"/>
          </a:p>
        </p:txBody>
      </p:sp>
      <p:sp>
        <p:nvSpPr>
          <p:cNvPr id="3" name="Content Placeholder 2"/>
          <p:cNvSpPr>
            <a:spLocks noGrp="1"/>
          </p:cNvSpPr>
          <p:nvPr>
            <p:ph idx="1"/>
          </p:nvPr>
        </p:nvSpPr>
        <p:spPr>
          <a:xfrm>
            <a:off x="457200" y="1981200"/>
            <a:ext cx="8229600" cy="4525963"/>
          </a:xfrm>
        </p:spPr>
        <p:txBody>
          <a:bodyPr/>
          <a:lstStyle/>
          <a:p>
            <a:r>
              <a:rPr lang="en-IN" sz="2400" dirty="0" smtClean="0"/>
              <a:t>The relational data model was introduced in 1970 by Edgar F. </a:t>
            </a:r>
            <a:r>
              <a:rPr lang="en-IN" sz="2400" dirty="0" err="1" smtClean="0"/>
              <a:t>Codd</a:t>
            </a:r>
            <a:r>
              <a:rPr lang="en-IN" sz="2400" dirty="0" smtClean="0"/>
              <a:t>. He worked for IBM. All data is represented as simple tabular data structures which the user can access through a high-level non-procedural language. In 1974 IBM proposed a new high-level non-procedural language - SEQUEL (renamed into SQL in 1990). </a:t>
            </a:r>
            <a:endParaRPr lang="en-IN" sz="2400" b="1" dirty="0" smtClean="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206</a:t>
            </a:fld>
            <a:endParaRPr lang="en-US"/>
          </a:p>
        </p:txBody>
      </p:sp>
    </p:spTree>
    <p:extLst>
      <p:ext uri="{BB962C8B-B14F-4D97-AF65-F5344CB8AC3E}">
        <p14:creationId xmlns:p14="http://schemas.microsoft.com/office/powerpoint/2010/main" xmlns="" val="31173180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normAutofit fontScale="85000" lnSpcReduction="20000"/>
          </a:bodyPr>
          <a:lstStyle/>
          <a:p>
            <a:r>
              <a:rPr lang="en-US" b="1" dirty="0" smtClean="0">
                <a:solidFill>
                  <a:srgbClr val="000000"/>
                </a:solidFill>
                <a:latin typeface="Verdana"/>
              </a:rPr>
              <a:t>Advantages</a:t>
            </a:r>
          </a:p>
          <a:p>
            <a:endParaRPr lang="en-IN" sz="2400" dirty="0" smtClean="0"/>
          </a:p>
          <a:p>
            <a:r>
              <a:rPr lang="en-IN" sz="2400" dirty="0" smtClean="0"/>
              <a:t>Structured independence is promoted.</a:t>
            </a:r>
          </a:p>
          <a:p>
            <a:r>
              <a:rPr lang="en-IN" sz="2400" dirty="0" smtClean="0"/>
              <a:t>Users do not have to know the physical representation of the database.</a:t>
            </a:r>
          </a:p>
          <a:p>
            <a:r>
              <a:rPr lang="en-IN" sz="2400" dirty="0" smtClean="0"/>
              <a:t>Use of SQL language to access data.</a:t>
            </a:r>
          </a:p>
          <a:p>
            <a:r>
              <a:rPr lang="en-IN" sz="2400" dirty="0" smtClean="0"/>
              <a:t>Easier database design.</a:t>
            </a:r>
          </a:p>
          <a:p>
            <a:r>
              <a:rPr lang="en-IN" sz="2400" dirty="0" smtClean="0"/>
              <a:t>Tabular view improves simplicity.</a:t>
            </a:r>
          </a:p>
          <a:p>
            <a:r>
              <a:rPr lang="en-IN" sz="2400" dirty="0" smtClean="0"/>
              <a:t>Support large amounts of data.</a:t>
            </a:r>
          </a:p>
          <a:p>
            <a:r>
              <a:rPr lang="en-IN" sz="2400" dirty="0" smtClean="0"/>
              <a:t>Data independence.</a:t>
            </a:r>
          </a:p>
          <a:p>
            <a:r>
              <a:rPr lang="en-IN" sz="2400" dirty="0" smtClean="0"/>
              <a:t>Multi-level relationships between data sets</a:t>
            </a:r>
          </a:p>
          <a:p>
            <a:r>
              <a:rPr lang="en-IN" sz="2400" dirty="0" smtClean="0"/>
              <a:t>No need to predefined data relationships.</a:t>
            </a:r>
          </a:p>
          <a:p>
            <a:pPr>
              <a:buNone/>
            </a:pPr>
            <a:r>
              <a:rPr lang="en-IN" sz="2400" dirty="0" smtClean="0"/>
              <a:t/>
            </a:r>
            <a:br>
              <a:rPr lang="en-IN" sz="2400" dirty="0" smtClean="0"/>
            </a:br>
            <a:r>
              <a:rPr lang="en-IN" sz="2400" dirty="0" smtClean="0"/>
              <a:t/>
            </a:r>
            <a:br>
              <a:rPr lang="en-IN" sz="2400" dirty="0" smtClean="0"/>
            </a:br>
            <a:endParaRPr lang="en-GB" sz="2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207</a:t>
            </a:fld>
            <a:endParaRPr lang="en-US"/>
          </a:p>
        </p:txBody>
      </p:sp>
    </p:spTree>
    <p:extLst>
      <p:ext uri="{BB962C8B-B14F-4D97-AF65-F5344CB8AC3E}">
        <p14:creationId xmlns:p14="http://schemas.microsoft.com/office/powerpoint/2010/main" xmlns="" val="392614535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208</a:t>
            </a:fld>
            <a:endParaRPr lang="en-US"/>
          </a:p>
        </p:txBody>
      </p:sp>
      <p:sp>
        <p:nvSpPr>
          <p:cNvPr id="5" name="Content Placeholder 2"/>
          <p:cNvSpPr>
            <a:spLocks noGrp="1"/>
          </p:cNvSpPr>
          <p:nvPr>
            <p:ph idx="1"/>
          </p:nvPr>
        </p:nvSpPr>
        <p:spPr>
          <a:xfrm>
            <a:off x="457200" y="1143000"/>
            <a:ext cx="8229600" cy="4525963"/>
          </a:xfrm>
        </p:spPr>
        <p:txBody>
          <a:bodyPr/>
          <a:lstStyle/>
          <a:p>
            <a:r>
              <a:rPr lang="en-US" b="1" dirty="0" smtClean="0">
                <a:solidFill>
                  <a:srgbClr val="000000"/>
                </a:solidFill>
                <a:latin typeface="Verdana"/>
              </a:rPr>
              <a:t>Disadvantages</a:t>
            </a:r>
          </a:p>
          <a:p>
            <a:endParaRPr lang="en-US" sz="3600" dirty="0">
              <a:solidFill>
                <a:srgbClr val="000000"/>
              </a:solidFill>
              <a:latin typeface="Verdana"/>
            </a:endParaRPr>
          </a:p>
          <a:p>
            <a:r>
              <a:rPr lang="en-IN" sz="2000" dirty="0" smtClean="0"/>
              <a:t>Data anomalies.</a:t>
            </a:r>
          </a:p>
          <a:p>
            <a:endParaRPr lang="en-IN" sz="2000" dirty="0" smtClean="0"/>
          </a:p>
          <a:p>
            <a:r>
              <a:rPr lang="en-IN" sz="2000" dirty="0" smtClean="0"/>
              <a:t>People need training if they want to use the system effectively and efficiently.</a:t>
            </a:r>
          </a:p>
        </p:txBody>
      </p:sp>
    </p:spTree>
    <p:extLst>
      <p:ext uri="{BB962C8B-B14F-4D97-AF65-F5344CB8AC3E}">
        <p14:creationId xmlns:p14="http://schemas.microsoft.com/office/powerpoint/2010/main" xmlns="" val="265355719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1143000"/>
          </a:xfrm>
        </p:spPr>
        <p:txBody>
          <a:bodyPr/>
          <a:lstStyle/>
          <a:p>
            <a:r>
              <a:rPr lang="en-IN" dirty="0" smtClean="0"/>
              <a:t>E-R Model</a:t>
            </a:r>
            <a:endParaRPr lang="en-IN" dirty="0"/>
          </a:p>
        </p:txBody>
      </p:sp>
      <p:sp>
        <p:nvSpPr>
          <p:cNvPr id="3" name="Content Placeholder 2"/>
          <p:cNvSpPr>
            <a:spLocks noGrp="1"/>
          </p:cNvSpPr>
          <p:nvPr>
            <p:ph idx="1"/>
          </p:nvPr>
        </p:nvSpPr>
        <p:spPr>
          <a:xfrm>
            <a:off x="381000" y="2332037"/>
            <a:ext cx="8229600" cy="4525963"/>
          </a:xfrm>
        </p:spPr>
        <p:txBody>
          <a:bodyPr/>
          <a:lstStyle/>
          <a:p>
            <a:pPr algn="just"/>
            <a:r>
              <a:rPr lang="en-IN" sz="2800" dirty="0" smtClean="0"/>
              <a:t>Dr. Peter Pin-Shan Chen introduced the entity relationship data model in 1976. It is a graphical representation of entities that became popular very quickly because it complemented the relational database model concepts.</a:t>
            </a:r>
          </a:p>
          <a:p>
            <a:pPr algn="just"/>
            <a:endParaRPr lang="en-IN" sz="2800" dirty="0" smtClean="0"/>
          </a:p>
          <a:p>
            <a:pPr algn="just"/>
            <a:r>
              <a:rPr lang="en-IN" sz="2800" dirty="0" smtClean="0"/>
              <a:t/>
            </a:r>
            <a:br>
              <a:rPr lang="en-IN" sz="2800" dirty="0" smtClean="0"/>
            </a:br>
            <a:r>
              <a:rPr lang="en-IN" sz="2800" dirty="0" smtClean="0"/>
              <a:t/>
            </a:r>
            <a:br>
              <a:rPr lang="en-IN" sz="2800" dirty="0" smtClean="0"/>
            </a:br>
            <a:endParaRPr lang="en-IN" sz="2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209</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304800" y="2368103"/>
            <a:ext cx="84582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View level</a:t>
            </a:r>
            <a:endParaRPr kumimoji="0" lang="en-GB" sz="1800" b="0" i="0" u="none" strike="noStrike" cap="none" normalizeH="0" baseline="0" dirty="0" smtClean="0">
              <a:ln>
                <a:noFill/>
              </a:ln>
              <a:solidFill>
                <a:schemeClr val="tx1"/>
              </a:solidFill>
              <a:effectLst/>
              <a:latin typeface="Arial" charset="0"/>
            </a:endParaRPr>
          </a:p>
        </p:txBody>
      </p:sp>
      <p:sp>
        <p:nvSpPr>
          <p:cNvPr id="2" name="Title 1"/>
          <p:cNvSpPr>
            <a:spLocks noGrp="1"/>
          </p:cNvSpPr>
          <p:nvPr>
            <p:ph type="title"/>
          </p:nvPr>
        </p:nvSpPr>
        <p:spPr>
          <a:xfrm>
            <a:off x="457200" y="609600"/>
            <a:ext cx="8229600" cy="1143000"/>
          </a:xfrm>
        </p:spPr>
        <p:txBody>
          <a:bodyPr/>
          <a:lstStyle/>
          <a:p>
            <a:r>
              <a:rPr lang="en-US" dirty="0" smtClean="0"/>
              <a:t>View of Data</a:t>
            </a:r>
            <a:endParaRPr lang="en-GB" dirty="0"/>
          </a:p>
        </p:txBody>
      </p:sp>
      <p:sp>
        <p:nvSpPr>
          <p:cNvPr id="3" name="Content Placeholder 2"/>
          <p:cNvSpPr>
            <a:spLocks noGrp="1"/>
          </p:cNvSpPr>
          <p:nvPr>
            <p:ph idx="1"/>
          </p:nvPr>
        </p:nvSpPr>
        <p:spPr/>
        <p:txBody>
          <a:bodyPr/>
          <a:lstStyle/>
          <a:p>
            <a:r>
              <a:rPr lang="en-US" dirty="0"/>
              <a:t>An architecture for a database system</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21</a:t>
            </a:fld>
            <a:endParaRPr lang="en-US"/>
          </a:p>
        </p:txBody>
      </p:sp>
      <p:sp>
        <p:nvSpPr>
          <p:cNvPr id="5" name="Rectangle 4"/>
          <p:cNvSpPr/>
          <p:nvPr/>
        </p:nvSpPr>
        <p:spPr bwMode="auto">
          <a:xfrm>
            <a:off x="533400" y="2781300"/>
            <a:ext cx="2057400"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View 1</a:t>
            </a:r>
            <a:endParaRPr kumimoji="0" lang="en-GB"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3513786" y="5562600"/>
            <a:ext cx="2057400"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Physical level</a:t>
            </a:r>
            <a:endParaRPr kumimoji="0" lang="en-GB"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505200" y="4419600"/>
            <a:ext cx="2057400"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Logical level</a:t>
            </a:r>
            <a:endParaRPr kumimoji="0" lang="en-GB"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3352800" y="2781300"/>
            <a:ext cx="2057400"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View 2</a:t>
            </a:r>
            <a:endParaRPr kumimoji="0" lang="en-GB"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6400800" y="2781300"/>
            <a:ext cx="2057400" cy="838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Arial" charset="0"/>
              </a:rPr>
              <a:t>View n</a:t>
            </a:r>
            <a:endParaRPr kumimoji="0" lang="en-GB" sz="1800" b="0" i="0" u="none" strike="noStrike" cap="none" normalizeH="0" baseline="0" dirty="0" smtClean="0">
              <a:ln>
                <a:noFill/>
              </a:ln>
              <a:solidFill>
                <a:schemeClr val="tx1"/>
              </a:solidFill>
              <a:effectLst/>
              <a:latin typeface="Arial" charset="0"/>
            </a:endParaRPr>
          </a:p>
        </p:txBody>
      </p:sp>
      <p:cxnSp>
        <p:nvCxnSpPr>
          <p:cNvPr id="14" name="Straight Connector 13"/>
          <p:cNvCxnSpPr>
            <a:stCxn id="7" idx="2"/>
            <a:endCxn id="6" idx="0"/>
          </p:cNvCxnSpPr>
          <p:nvPr/>
        </p:nvCxnSpPr>
        <p:spPr bwMode="auto">
          <a:xfrm>
            <a:off x="4533900" y="5257800"/>
            <a:ext cx="8586" cy="3048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a:stCxn id="10" idx="2"/>
            <a:endCxn id="7" idx="0"/>
          </p:cNvCxnSpPr>
          <p:nvPr/>
        </p:nvCxnSpPr>
        <p:spPr bwMode="auto">
          <a:xfrm>
            <a:off x="4533900" y="3968303"/>
            <a:ext cx="0" cy="4512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TextBox 22"/>
          <p:cNvSpPr txBox="1"/>
          <p:nvPr/>
        </p:nvSpPr>
        <p:spPr>
          <a:xfrm>
            <a:off x="5638800" y="2971800"/>
            <a:ext cx="533400" cy="381000"/>
          </a:xfrm>
          <a:prstGeom prst="rect">
            <a:avLst/>
          </a:prstGeom>
          <a:noFill/>
        </p:spPr>
        <p:txBody>
          <a:bodyPr wrap="square" rtlCol="0">
            <a:spAutoFit/>
          </a:bodyPr>
          <a:lstStyle/>
          <a:p>
            <a:r>
              <a:rPr lang="en-US" dirty="0" smtClean="0"/>
              <a:t>.....</a:t>
            </a:r>
            <a:endParaRPr lang="en-GB" dirty="0"/>
          </a:p>
        </p:txBody>
      </p:sp>
    </p:spTree>
    <p:extLst>
      <p:ext uri="{BB962C8B-B14F-4D97-AF65-F5344CB8AC3E}">
        <p14:creationId xmlns="" xmlns:p14="http://schemas.microsoft.com/office/powerpoint/2010/main" val="87042976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5181600"/>
          </a:xfrm>
        </p:spPr>
        <p:txBody>
          <a:bodyPr/>
          <a:lstStyle/>
          <a:p>
            <a:pPr algn="just"/>
            <a:r>
              <a:rPr lang="en-US" sz="2400" b="1" dirty="0" smtClean="0">
                <a:solidFill>
                  <a:srgbClr val="000000"/>
                </a:solidFill>
                <a:latin typeface="Verdana"/>
              </a:rPr>
              <a:t>Advantages</a:t>
            </a:r>
          </a:p>
          <a:p>
            <a:pPr algn="just"/>
            <a:endParaRPr lang="en-US" sz="2400" b="1" dirty="0" smtClean="0">
              <a:solidFill>
                <a:srgbClr val="000000"/>
              </a:solidFill>
              <a:latin typeface="Verdana"/>
            </a:endParaRPr>
          </a:p>
          <a:p>
            <a:r>
              <a:rPr lang="en-IN" sz="2000" dirty="0" smtClean="0"/>
              <a:t>A very important data modelling tool.</a:t>
            </a:r>
          </a:p>
          <a:p>
            <a:r>
              <a:rPr lang="en-IN" sz="2000" dirty="0" smtClean="0"/>
              <a:t>An extended Entity-Relationship diagram allows more details.</a:t>
            </a:r>
          </a:p>
          <a:p>
            <a:r>
              <a:rPr lang="en-IN" sz="2000" dirty="0" smtClean="0"/>
              <a:t>Multi-valued attributes.</a:t>
            </a:r>
          </a:p>
          <a:p>
            <a:r>
              <a:rPr lang="en-IN" sz="2000" dirty="0" smtClean="0"/>
              <a:t>Structured independence.</a:t>
            </a:r>
          </a:p>
          <a:p>
            <a:r>
              <a:rPr lang="en-IN" sz="2000" dirty="0" smtClean="0"/>
              <a:t>Organize the data into categories defining entities &amp; the relationships between them.</a:t>
            </a:r>
          </a:p>
          <a:p>
            <a:r>
              <a:rPr lang="en-IN" sz="2000" dirty="0" smtClean="0"/>
              <a:t>Visual representation.</a:t>
            </a:r>
          </a:p>
          <a:p>
            <a:r>
              <a:rPr lang="en-IN" sz="2000" dirty="0" smtClean="0"/>
              <a:t>Data independence.</a:t>
            </a:r>
          </a:p>
          <a:p>
            <a:pPr algn="just">
              <a:buNone/>
            </a:pPr>
            <a:r>
              <a:rPr lang="en-IN" sz="1800" dirty="0" smtClean="0"/>
              <a:t/>
            </a:r>
            <a:br>
              <a:rPr lang="en-IN" sz="1800" dirty="0" smtClean="0"/>
            </a:br>
            <a:endParaRPr lang="en-GB" sz="1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210</a:t>
            </a:fld>
            <a:endParaRPr lang="en-US"/>
          </a:p>
        </p:txBody>
      </p:sp>
    </p:spTree>
    <p:extLst>
      <p:ext uri="{BB962C8B-B14F-4D97-AF65-F5344CB8AC3E}">
        <p14:creationId xmlns:p14="http://schemas.microsoft.com/office/powerpoint/2010/main" xmlns="" val="392614535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211</a:t>
            </a:fld>
            <a:endParaRPr lang="en-US"/>
          </a:p>
        </p:txBody>
      </p:sp>
      <p:sp>
        <p:nvSpPr>
          <p:cNvPr id="5" name="Content Placeholder 2"/>
          <p:cNvSpPr>
            <a:spLocks noGrp="1"/>
          </p:cNvSpPr>
          <p:nvPr>
            <p:ph idx="1"/>
          </p:nvPr>
        </p:nvSpPr>
        <p:spPr>
          <a:xfrm>
            <a:off x="457200" y="1143000"/>
            <a:ext cx="8229600" cy="4525963"/>
          </a:xfrm>
        </p:spPr>
        <p:txBody>
          <a:bodyPr/>
          <a:lstStyle/>
          <a:p>
            <a:pPr algn="just"/>
            <a:r>
              <a:rPr lang="en-US" b="1" dirty="0" smtClean="0">
                <a:solidFill>
                  <a:srgbClr val="000000"/>
                </a:solidFill>
                <a:latin typeface="Verdana"/>
              </a:rPr>
              <a:t>Disadvantages</a:t>
            </a:r>
          </a:p>
          <a:p>
            <a:pPr algn="just"/>
            <a:endParaRPr lang="en-US" sz="3600" dirty="0">
              <a:solidFill>
                <a:srgbClr val="000000"/>
              </a:solidFill>
              <a:latin typeface="Verdana"/>
            </a:endParaRPr>
          </a:p>
          <a:p>
            <a:r>
              <a:rPr lang="en-IN" sz="2000" dirty="0" smtClean="0"/>
              <a:t>Limited relationship representation.</a:t>
            </a:r>
          </a:p>
          <a:p>
            <a:r>
              <a:rPr lang="en-IN" sz="2000" dirty="0" smtClean="0"/>
              <a:t>Loss of information (when attributes are removed from entities).</a:t>
            </a:r>
          </a:p>
          <a:p>
            <a:r>
              <a:rPr lang="en-IN" sz="2000" dirty="0" smtClean="0"/>
              <a:t>No data manipulation language.</a:t>
            </a:r>
          </a:p>
          <a:p>
            <a:r>
              <a:rPr lang="en-IN" sz="2000" dirty="0" smtClean="0"/>
              <a:t>Limited constraint representation.</a:t>
            </a:r>
          </a:p>
          <a:p>
            <a:pPr>
              <a:buNone/>
            </a:pP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endParaRPr lang="en-GB" sz="2400" dirty="0"/>
          </a:p>
        </p:txBody>
      </p:sp>
    </p:spTree>
    <p:extLst>
      <p:ext uri="{BB962C8B-B14F-4D97-AF65-F5344CB8AC3E}">
        <p14:creationId xmlns:p14="http://schemas.microsoft.com/office/powerpoint/2010/main" xmlns="" val="265355719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sz="5400" b="1" dirty="0" smtClean="0"/>
              <a:t>Transactions concepts</a:t>
            </a:r>
            <a:endParaRPr lang="en-IN" sz="5400" b="1" dirty="0"/>
          </a:p>
        </p:txBody>
      </p:sp>
      <p:sp>
        <p:nvSpPr>
          <p:cNvPr id="3" name="Content Placeholder 2"/>
          <p:cNvSpPr>
            <a:spLocks noGrp="1"/>
          </p:cNvSpPr>
          <p:nvPr>
            <p:ph idx="1"/>
          </p:nvPr>
        </p:nvSpPr>
        <p:spPr>
          <a:xfrm>
            <a:off x="381000" y="2332037"/>
            <a:ext cx="8229600" cy="4525963"/>
          </a:xfrm>
        </p:spPr>
        <p:txBody>
          <a:bodyPr/>
          <a:lstStyle/>
          <a:p>
            <a:pPr algn="just">
              <a:buNone/>
            </a:pPr>
            <a:r>
              <a:rPr lang="en-US" sz="4400" dirty="0" smtClean="0"/>
              <a:t>Collection of operations that form a single logical unit of work are called transactions.</a:t>
            </a:r>
          </a:p>
          <a:p>
            <a:pPr algn="just">
              <a:buNone/>
            </a:pPr>
            <a:endParaRPr lang="en-IN" sz="4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212</a:t>
            </a:fld>
            <a:endParaRPr lang="en-US"/>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sz="5400" b="1" dirty="0" smtClean="0"/>
              <a:t>Transactions concepts</a:t>
            </a:r>
            <a:endParaRPr lang="en-IN" sz="5400" b="1" dirty="0"/>
          </a:p>
        </p:txBody>
      </p:sp>
      <p:sp>
        <p:nvSpPr>
          <p:cNvPr id="3" name="Content Placeholder 2"/>
          <p:cNvSpPr>
            <a:spLocks noGrp="1"/>
          </p:cNvSpPr>
          <p:nvPr>
            <p:ph idx="1"/>
          </p:nvPr>
        </p:nvSpPr>
        <p:spPr>
          <a:xfrm>
            <a:off x="457200" y="1752600"/>
            <a:ext cx="8229600" cy="4525963"/>
          </a:xfrm>
        </p:spPr>
        <p:txBody>
          <a:bodyPr/>
          <a:lstStyle/>
          <a:p>
            <a:pPr algn="just"/>
            <a:r>
              <a:rPr lang="en-US" sz="4000" dirty="0" smtClean="0"/>
              <a:t>A database system must ensure proper execution of transactions despite failures.</a:t>
            </a:r>
          </a:p>
          <a:p>
            <a:pPr algn="just"/>
            <a:r>
              <a:rPr lang="en-US" sz="4000" dirty="0" smtClean="0"/>
              <a:t>It must manage concurrent execution of transactions to avoid inconsistency.</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213</a:t>
            </a:fld>
            <a:endParaRPr lang="en-US"/>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sz="5400" b="1" dirty="0" smtClean="0"/>
              <a:t>Transactions concepts</a:t>
            </a:r>
            <a:endParaRPr lang="en-IN" sz="5400" b="1" dirty="0"/>
          </a:p>
        </p:txBody>
      </p:sp>
      <p:sp>
        <p:nvSpPr>
          <p:cNvPr id="3" name="Content Placeholder 2"/>
          <p:cNvSpPr>
            <a:spLocks noGrp="1"/>
          </p:cNvSpPr>
          <p:nvPr>
            <p:ph idx="1"/>
          </p:nvPr>
        </p:nvSpPr>
        <p:spPr>
          <a:xfrm>
            <a:off x="457200" y="1752600"/>
            <a:ext cx="8229600" cy="4525963"/>
          </a:xfrm>
        </p:spPr>
        <p:txBody>
          <a:bodyPr/>
          <a:lstStyle/>
          <a:p>
            <a:pPr algn="just"/>
            <a:r>
              <a:rPr lang="en-US" sz="4000" dirty="0" smtClean="0"/>
              <a:t>A transaction is a unit of program execution that accesses and possibly updates various data items.</a:t>
            </a:r>
          </a:p>
          <a:p>
            <a:pPr algn="just"/>
            <a:r>
              <a:rPr lang="en-US" sz="4000" dirty="0" smtClean="0"/>
              <a:t>A program contains statements of the form </a:t>
            </a:r>
            <a:r>
              <a:rPr lang="en-US" sz="4000" b="1" dirty="0" smtClean="0"/>
              <a:t>begin transaction </a:t>
            </a:r>
            <a:r>
              <a:rPr lang="en-US" sz="4000" dirty="0" smtClean="0"/>
              <a:t>and </a:t>
            </a:r>
            <a:r>
              <a:rPr lang="en-US" sz="4000" b="1" dirty="0" smtClean="0"/>
              <a:t>end transaction.</a:t>
            </a:r>
            <a:endParaRPr lang="en-US" sz="4000" dirty="0" smtClean="0"/>
          </a:p>
          <a:p>
            <a:pPr algn="just"/>
            <a:endParaRPr lang="en-US" sz="4000" dirty="0" smtClean="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214</a:t>
            </a:fld>
            <a:endParaRPr lang="en-US"/>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sz="5400" b="1" dirty="0" smtClean="0"/>
              <a:t>Transactions concepts</a:t>
            </a:r>
            <a:endParaRPr lang="en-IN" sz="5400" b="1" dirty="0"/>
          </a:p>
        </p:txBody>
      </p:sp>
      <p:sp>
        <p:nvSpPr>
          <p:cNvPr id="3" name="Content Placeholder 2"/>
          <p:cNvSpPr>
            <a:spLocks noGrp="1"/>
          </p:cNvSpPr>
          <p:nvPr>
            <p:ph idx="1"/>
          </p:nvPr>
        </p:nvSpPr>
        <p:spPr>
          <a:xfrm>
            <a:off x="381000" y="2133600"/>
            <a:ext cx="8229600" cy="4525963"/>
          </a:xfrm>
        </p:spPr>
        <p:txBody>
          <a:bodyPr/>
          <a:lstStyle/>
          <a:p>
            <a:pPr algn="just"/>
            <a:r>
              <a:rPr lang="en-US" sz="4000" dirty="0" smtClean="0"/>
              <a:t>The transaction consists of all operations executed between the </a:t>
            </a:r>
            <a:r>
              <a:rPr lang="en-US" sz="4000" b="1" dirty="0" smtClean="0"/>
              <a:t>begin transaction </a:t>
            </a:r>
            <a:r>
              <a:rPr lang="en-US" sz="4000" dirty="0" smtClean="0"/>
              <a:t>and </a:t>
            </a:r>
            <a:r>
              <a:rPr lang="en-US" sz="4000" b="1" dirty="0" smtClean="0"/>
              <a:t>end transaction.</a:t>
            </a:r>
            <a:endParaRPr lang="en-US" sz="4000" dirty="0" smtClean="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215</a:t>
            </a:fld>
            <a:endParaRPr lang="en-US"/>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7848600" cy="563562"/>
          </a:xfrm>
        </p:spPr>
        <p:txBody>
          <a:bodyPr>
            <a:normAutofit fontScale="90000"/>
          </a:bodyPr>
          <a:lstStyle/>
          <a:p>
            <a:r>
              <a:rPr lang="en-US" b="1" dirty="0" smtClean="0"/>
              <a:t>ACID PROPERTIES</a:t>
            </a:r>
            <a:endParaRPr lang="en-IN" b="1" dirty="0"/>
          </a:p>
        </p:txBody>
      </p:sp>
      <p:sp>
        <p:nvSpPr>
          <p:cNvPr id="3" name="Content Placeholder 2"/>
          <p:cNvSpPr>
            <a:spLocks noGrp="1"/>
          </p:cNvSpPr>
          <p:nvPr>
            <p:ph idx="1"/>
          </p:nvPr>
        </p:nvSpPr>
        <p:spPr/>
        <p:txBody>
          <a:bodyPr>
            <a:normAutofit lnSpcReduction="10000"/>
          </a:bodyPr>
          <a:lstStyle/>
          <a:p>
            <a:pPr algn="just">
              <a:buNone/>
            </a:pPr>
            <a:r>
              <a:rPr lang="en-US" sz="4000" dirty="0" smtClean="0"/>
              <a:t>To ensure integrity of the data the database system should maintain following transaction properties.</a:t>
            </a:r>
          </a:p>
          <a:p>
            <a:pPr marL="742950" indent="-742950" algn="just">
              <a:buAutoNum type="arabicPeriod"/>
            </a:pPr>
            <a:r>
              <a:rPr lang="en-US" sz="4000" dirty="0" smtClean="0"/>
              <a:t>Atomicity  </a:t>
            </a:r>
          </a:p>
          <a:p>
            <a:pPr marL="742950" indent="-742950" algn="just">
              <a:buAutoNum type="arabicPeriod"/>
            </a:pPr>
            <a:r>
              <a:rPr lang="en-US" sz="4000" dirty="0" smtClean="0"/>
              <a:t>Consistency</a:t>
            </a:r>
          </a:p>
          <a:p>
            <a:pPr marL="742950" indent="-742950" algn="just">
              <a:buAutoNum type="arabicPeriod" startAt="3"/>
            </a:pPr>
            <a:r>
              <a:rPr lang="en-US" sz="4000" dirty="0" smtClean="0"/>
              <a:t>Isolation </a:t>
            </a:r>
          </a:p>
          <a:p>
            <a:pPr marL="742950" indent="-742950" algn="just">
              <a:buAutoNum type="arabicPeriod" startAt="3"/>
            </a:pPr>
            <a:r>
              <a:rPr lang="en-US" sz="4000" dirty="0" smtClean="0"/>
              <a:t>Durability</a:t>
            </a:r>
          </a:p>
          <a:p>
            <a:pPr marL="742950" indent="-742950" algn="just">
              <a:buNone/>
            </a:pPr>
            <a:endParaRPr lang="en-IN" sz="4000" dirty="0" smtClean="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216</a:t>
            </a:fld>
            <a:endParaRPr lang="en-US"/>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229600" cy="4525963"/>
          </a:xfrm>
        </p:spPr>
        <p:txBody>
          <a:bodyPr/>
          <a:lstStyle/>
          <a:p>
            <a:pPr algn="just"/>
            <a:r>
              <a:rPr lang="en-US" sz="4000" b="1" dirty="0" smtClean="0"/>
              <a:t>Atomicity</a:t>
            </a:r>
            <a:r>
              <a:rPr lang="en-US" sz="4000" dirty="0" smtClean="0"/>
              <a:t>: Either all operations of the transaction are reflected properly in the database or none are.</a:t>
            </a:r>
          </a:p>
          <a:p>
            <a:pPr algn="just"/>
            <a:r>
              <a:rPr lang="en-US" sz="4000" b="1" dirty="0" smtClean="0"/>
              <a:t>Consistency</a:t>
            </a:r>
            <a:r>
              <a:rPr lang="en-US" sz="4000" dirty="0" smtClean="0"/>
              <a:t>: Execution of a transaction in isolation preserves the consistency of the database.</a:t>
            </a:r>
            <a:endParaRPr lang="en-IN" sz="4000" dirty="0" smtClean="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217</a:t>
            </a:fld>
            <a:endParaRPr lang="en-US"/>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4000" b="1" dirty="0" smtClean="0"/>
              <a:t>Isolation</a:t>
            </a:r>
            <a:r>
              <a:rPr lang="en-US" sz="4000" dirty="0" smtClean="0"/>
              <a:t>: </a:t>
            </a:r>
          </a:p>
          <a:p>
            <a:pPr algn="just">
              <a:buNone/>
            </a:pPr>
            <a:r>
              <a:rPr lang="en-US" sz="4000" dirty="0" smtClean="0"/>
              <a:t>				Even though multiple transactions execute concurrently each transaction is unaware of other transactions executing concurrently in the system.</a:t>
            </a:r>
          </a:p>
          <a:p>
            <a:pPr algn="just"/>
            <a:endParaRPr lang="en-IN"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218</a:t>
            </a:fld>
            <a:endParaRPr lang="en-US"/>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686800" cy="4525963"/>
          </a:xfrm>
        </p:spPr>
        <p:txBody>
          <a:bodyPr>
            <a:normAutofit fontScale="92500" lnSpcReduction="10000"/>
          </a:bodyPr>
          <a:lstStyle/>
          <a:p>
            <a:pPr algn="just"/>
            <a:r>
              <a:rPr lang="en-US" sz="4000" b="1" dirty="0" smtClean="0"/>
              <a:t>Durability</a:t>
            </a:r>
            <a:r>
              <a:rPr lang="en-US" sz="4000" dirty="0" smtClean="0"/>
              <a:t>: </a:t>
            </a:r>
          </a:p>
          <a:p>
            <a:pPr algn="just">
              <a:buNone/>
            </a:pPr>
            <a:r>
              <a:rPr lang="en-US" sz="4000" dirty="0" smtClean="0"/>
              <a:t>			After a transaction completes successfully the changes it has made to the database persist even if there are system failures.</a:t>
            </a:r>
          </a:p>
          <a:p>
            <a:pPr algn="just">
              <a:buNone/>
            </a:pPr>
            <a:endParaRPr lang="en-US" sz="4000" dirty="0" smtClean="0"/>
          </a:p>
          <a:p>
            <a:pPr algn="just">
              <a:buNone/>
            </a:pPr>
            <a:r>
              <a:rPr lang="en-US" sz="4000" i="1" dirty="0" smtClean="0">
                <a:latin typeface="Arial Narrow" pitchFamily="34" charset="0"/>
              </a:rPr>
              <a:t>All acid properties must executed properly for any transaction.</a:t>
            </a:r>
            <a:endParaRPr lang="en-IN" sz="4000" i="1" dirty="0" smtClean="0">
              <a:latin typeface="Arial Narrow" pitchFamily="34" charset="0"/>
            </a:endParaRP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219</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lstStyle/>
          <a:p>
            <a:r>
              <a:rPr lang="en-US" dirty="0" smtClean="0"/>
              <a:t>Levels of Abstraction</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22</a:t>
            </a:fld>
            <a:endParaRPr lang="en-US"/>
          </a:p>
        </p:txBody>
      </p:sp>
      <p:sp>
        <p:nvSpPr>
          <p:cNvPr id="5" name="Content Placeholder 4"/>
          <p:cNvSpPr>
            <a:spLocks noGrp="1" noChangeArrowheads="1"/>
          </p:cNvSpPr>
          <p:nvPr>
            <p:ph idx="1"/>
          </p:nvPr>
        </p:nvSpPr>
        <p:spPr bwMode="auto">
          <a:xfrm>
            <a:off x="356316" y="1781578"/>
            <a:ext cx="8686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003366"/>
              </a:buClr>
              <a:buSzPct val="90000"/>
              <a:buFont typeface="Monotype Sorts"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000099"/>
              </a:buClr>
              <a:buSzPct val="105000"/>
              <a:buFont typeface="Wingdings" pitchFamily="2" charset="2"/>
              <a:buChar char="Ø"/>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Symbol" pitchFamily="18" charset="2"/>
              <a:buChar char="-"/>
              <a:defRPr kumimoji="1" sz="2400">
                <a:solidFill>
                  <a:schemeClr val="tx1"/>
                </a:solidFill>
                <a:latin typeface="+mn-lt"/>
              </a:defRPr>
            </a:lvl3pPr>
            <a:lvl4pPr marL="1428750" indent="-228600" algn="l" rtl="0" eaLnBrk="0" fontAlgn="base" hangingPunct="0">
              <a:spcBef>
                <a:spcPct val="35000"/>
              </a:spcBef>
              <a:spcAft>
                <a:spcPct val="0"/>
              </a:spcAft>
              <a:buClr>
                <a:schemeClr val="tx1"/>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Font typeface="Symbol" pitchFamily="18" charset="2"/>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Font typeface="Symbol" pitchFamily="1" charset="2"/>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Font typeface="Symbol" pitchFamily="1" charset="2"/>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Font typeface="Symbol" pitchFamily="1" charset="2"/>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Font typeface="Symbol" pitchFamily="1" charset="2"/>
              <a:buChar char="®"/>
              <a:defRPr kumimoji="1">
                <a:solidFill>
                  <a:schemeClr val="tx1"/>
                </a:solidFill>
                <a:latin typeface="+mn-lt"/>
              </a:defRPr>
            </a:lvl9pPr>
          </a:lstStyle>
          <a:p>
            <a:pPr algn="just">
              <a:lnSpc>
                <a:spcPct val="90000"/>
              </a:lnSpc>
              <a:tabLst>
                <a:tab pos="2286000" algn="l"/>
                <a:tab pos="3659188" algn="l"/>
                <a:tab pos="3943350" algn="l"/>
              </a:tabLst>
            </a:pPr>
            <a:r>
              <a:rPr lang="en-US" altLang="en-US" dirty="0" smtClean="0"/>
              <a:t>Physical level	- defines low-level details about how data item is 	   	   stored on disk.</a:t>
            </a:r>
          </a:p>
          <a:p>
            <a:pPr algn="just">
              <a:lnSpc>
                <a:spcPct val="90000"/>
              </a:lnSpc>
              <a:tabLst>
                <a:tab pos="2286000" algn="l"/>
                <a:tab pos="3659188" algn="l"/>
                <a:tab pos="3943350" algn="l"/>
              </a:tabLst>
            </a:pPr>
            <a:endParaRPr lang="en-US" altLang="en-US" dirty="0" smtClean="0"/>
          </a:p>
          <a:p>
            <a:pPr algn="just">
              <a:lnSpc>
                <a:spcPct val="90000"/>
              </a:lnSpc>
              <a:tabLst>
                <a:tab pos="2286000" algn="l"/>
                <a:tab pos="3659188" algn="l"/>
                <a:tab pos="3943350" algn="l"/>
              </a:tabLst>
            </a:pPr>
            <a:r>
              <a:rPr lang="en-US" altLang="en-US" dirty="0" smtClean="0"/>
              <a:t>Logical level	- describes data stored in a database, and the 	   	   relationships among the data (usually conveyed as 	   a data model, e.g., an ER diagram).</a:t>
            </a:r>
          </a:p>
          <a:p>
            <a:pPr algn="just">
              <a:lnSpc>
                <a:spcPct val="90000"/>
              </a:lnSpc>
              <a:buFont typeface="Monotype Sorts" charset="2"/>
              <a:buNone/>
              <a:tabLst>
                <a:tab pos="2286000" algn="l"/>
                <a:tab pos="3659188" algn="l"/>
                <a:tab pos="3943350" algn="l"/>
              </a:tabLst>
            </a:pPr>
            <a:endParaRPr lang="en-US" altLang="en-US" dirty="0" smtClean="0"/>
          </a:p>
          <a:p>
            <a:pPr algn="just">
              <a:lnSpc>
                <a:spcPct val="90000"/>
              </a:lnSpc>
              <a:tabLst>
                <a:tab pos="2286000" algn="l"/>
                <a:tab pos="3659188" algn="l"/>
                <a:tab pos="3943350" algn="l"/>
              </a:tabLst>
            </a:pPr>
            <a:r>
              <a:rPr lang="en-US" altLang="en-US" dirty="0" smtClean="0"/>
              <a:t>View level	- defines how information is presented to users. 	   	   Views can also hide details of data types, and 	   	   information (e.g., salary) for security purposes.</a:t>
            </a:r>
          </a:p>
        </p:txBody>
      </p:sp>
    </p:spTree>
    <p:extLst>
      <p:ext uri="{BB962C8B-B14F-4D97-AF65-F5344CB8AC3E}">
        <p14:creationId xmlns="" xmlns:p14="http://schemas.microsoft.com/office/powerpoint/2010/main" val="67860323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US" b="1" dirty="0" smtClean="0"/>
              <a:t>Transaction Operations</a:t>
            </a:r>
            <a:endParaRPr lang="en-IN" b="1" dirty="0"/>
          </a:p>
        </p:txBody>
      </p:sp>
      <p:sp>
        <p:nvSpPr>
          <p:cNvPr id="3" name="Content Placeholder 2"/>
          <p:cNvSpPr>
            <a:spLocks noGrp="1"/>
          </p:cNvSpPr>
          <p:nvPr>
            <p:ph idx="1"/>
          </p:nvPr>
        </p:nvSpPr>
        <p:spPr>
          <a:xfrm>
            <a:off x="381000" y="1447800"/>
            <a:ext cx="8229600" cy="4525963"/>
          </a:xfrm>
        </p:spPr>
        <p:txBody>
          <a:bodyPr>
            <a:normAutofit lnSpcReduction="10000"/>
          </a:bodyPr>
          <a:lstStyle/>
          <a:p>
            <a:pPr algn="just"/>
            <a:r>
              <a:rPr lang="en-US" sz="4000" dirty="0" smtClean="0"/>
              <a:t>It has two basic operations.</a:t>
            </a:r>
          </a:p>
          <a:p>
            <a:pPr marL="742950" indent="-742950" algn="just">
              <a:buAutoNum type="arabicPeriod"/>
            </a:pPr>
            <a:r>
              <a:rPr lang="en-US" sz="4000" b="1" dirty="0" smtClean="0"/>
              <a:t>Read(x)</a:t>
            </a:r>
            <a:r>
              <a:rPr lang="en-US" sz="4000" dirty="0" smtClean="0"/>
              <a:t> , </a:t>
            </a:r>
          </a:p>
          <a:p>
            <a:pPr marL="1143000" lvl="1" indent="-742950" algn="just">
              <a:buNone/>
            </a:pPr>
            <a:r>
              <a:rPr lang="en-US" sz="3600" dirty="0" smtClean="0"/>
              <a:t>			</a:t>
            </a:r>
            <a:r>
              <a:rPr lang="en-US" sz="4000" dirty="0" smtClean="0"/>
              <a:t>which transfers the data item x from the database to a local buffer belonging to the transaction that executed the read operation.  </a:t>
            </a:r>
            <a:endParaRPr lang="en-US" sz="3600" dirty="0" smtClean="0"/>
          </a:p>
          <a:p>
            <a:pPr algn="just"/>
            <a:endParaRPr lang="en-IN" sz="4000" dirty="0" smtClean="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220</a:t>
            </a:fld>
            <a:endParaRPr lang="en-US"/>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lstStyle/>
          <a:p>
            <a:r>
              <a:rPr lang="en-US" b="1" dirty="0" smtClean="0"/>
              <a:t>Transaction Operations</a:t>
            </a:r>
            <a:endParaRPr lang="en-IN" b="1" dirty="0"/>
          </a:p>
        </p:txBody>
      </p:sp>
      <p:sp>
        <p:nvSpPr>
          <p:cNvPr id="3" name="Content Placeholder 2"/>
          <p:cNvSpPr>
            <a:spLocks noGrp="1"/>
          </p:cNvSpPr>
          <p:nvPr>
            <p:ph idx="1"/>
          </p:nvPr>
        </p:nvSpPr>
        <p:spPr/>
        <p:txBody>
          <a:bodyPr/>
          <a:lstStyle/>
          <a:p>
            <a:pPr algn="just">
              <a:buNone/>
            </a:pPr>
            <a:r>
              <a:rPr lang="en-US" dirty="0" smtClean="0"/>
              <a:t>2. </a:t>
            </a:r>
            <a:r>
              <a:rPr lang="en-US" sz="4000" b="1" dirty="0" smtClean="0"/>
              <a:t>Write(x)</a:t>
            </a:r>
            <a:r>
              <a:rPr lang="en-US" sz="4000" dirty="0" smtClean="0"/>
              <a:t> ,</a:t>
            </a:r>
          </a:p>
          <a:p>
            <a:pPr algn="just">
              <a:buNone/>
            </a:pPr>
            <a:r>
              <a:rPr lang="en-US" sz="4000" dirty="0" smtClean="0"/>
              <a:t>			 which transfers the data item x from the local buffer to the transaction that executed the Write back to the database.</a:t>
            </a:r>
            <a:endParaRPr lang="en-IN" sz="4000" dirty="0" smtClean="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221</a:t>
            </a:fld>
            <a:endParaRPr lang="en-US"/>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b="1" dirty="0" smtClean="0"/>
              <a:t>Example</a:t>
            </a:r>
            <a:endParaRPr lang="en-IN" b="1" dirty="0"/>
          </a:p>
        </p:txBody>
      </p:sp>
      <p:sp>
        <p:nvSpPr>
          <p:cNvPr id="3" name="Content Placeholder 2"/>
          <p:cNvSpPr>
            <a:spLocks noGrp="1"/>
          </p:cNvSpPr>
          <p:nvPr>
            <p:ph idx="1"/>
          </p:nvPr>
        </p:nvSpPr>
        <p:spPr>
          <a:xfrm>
            <a:off x="304800" y="1371600"/>
            <a:ext cx="8229600" cy="4525963"/>
          </a:xfrm>
        </p:spPr>
        <p:txBody>
          <a:bodyPr/>
          <a:lstStyle/>
          <a:p>
            <a:pPr algn="just">
              <a:buNone/>
            </a:pPr>
            <a:r>
              <a:rPr lang="en-US" sz="2800" dirty="0" smtClean="0"/>
              <a:t>Let T(</a:t>
            </a:r>
            <a:r>
              <a:rPr lang="en-US" sz="2800" dirty="0" err="1" smtClean="0"/>
              <a:t>i</a:t>
            </a:r>
            <a:r>
              <a:rPr lang="en-US" sz="2800" dirty="0" smtClean="0"/>
              <a:t>) be a transaction that transfers Rs. 50 from account A to account B. This transaction can be defined as:</a:t>
            </a:r>
          </a:p>
          <a:p>
            <a:pPr algn="just">
              <a:buNone/>
            </a:pPr>
            <a:r>
              <a:rPr lang="en-US" sz="3600" dirty="0" smtClean="0"/>
              <a:t>				T(</a:t>
            </a:r>
            <a:r>
              <a:rPr lang="en-US" sz="3600" dirty="0" err="1" smtClean="0"/>
              <a:t>i</a:t>
            </a:r>
            <a:r>
              <a:rPr lang="en-US" sz="3600" dirty="0" smtClean="0"/>
              <a:t>):	read (A)</a:t>
            </a:r>
          </a:p>
          <a:p>
            <a:pPr algn="just">
              <a:buNone/>
            </a:pPr>
            <a:r>
              <a:rPr lang="en-US" sz="3600" dirty="0" smtClean="0"/>
              <a:t>					A:= A-50</a:t>
            </a:r>
          </a:p>
          <a:p>
            <a:pPr algn="just">
              <a:buNone/>
            </a:pPr>
            <a:r>
              <a:rPr lang="en-US" sz="3600" dirty="0" smtClean="0"/>
              <a:t>					write(A)</a:t>
            </a:r>
          </a:p>
          <a:p>
            <a:pPr algn="just">
              <a:buNone/>
            </a:pPr>
            <a:r>
              <a:rPr lang="en-US" sz="3600" dirty="0" smtClean="0"/>
              <a:t>					read(B)</a:t>
            </a:r>
          </a:p>
          <a:p>
            <a:pPr algn="just">
              <a:buNone/>
            </a:pPr>
            <a:r>
              <a:rPr lang="en-US" sz="3600" dirty="0" smtClean="0"/>
              <a:t>					B:= B+50</a:t>
            </a:r>
          </a:p>
          <a:p>
            <a:pPr algn="just">
              <a:buNone/>
            </a:pPr>
            <a:r>
              <a:rPr lang="en-US" sz="3600" dirty="0" smtClean="0"/>
              <a:t>					write(B)</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222</a:t>
            </a:fld>
            <a:endParaRPr lang="en-US"/>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lstStyle/>
          <a:p>
            <a:r>
              <a:rPr lang="en-IN" sz="6000" dirty="0" smtClean="0"/>
              <a:t>Structured Query Language (SQL) commands</a:t>
            </a:r>
            <a:br>
              <a:rPr lang="en-IN" sz="6000" dirty="0" smtClean="0"/>
            </a:br>
            <a:r>
              <a:rPr lang="en-IN" sz="6000" dirty="0" smtClean="0"/>
              <a:t/>
            </a:r>
            <a:br>
              <a:rPr lang="en-IN" sz="6000" dirty="0" smtClean="0"/>
            </a:br>
            <a:r>
              <a:rPr lang="en-IN" dirty="0" smtClean="0"/>
              <a:t>DDL, DML, DCL and TCL</a:t>
            </a:r>
            <a:endParaRPr lang="en-IN" sz="6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223</a:t>
            </a:fld>
            <a:endParaRPr lang="en-US"/>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IN" dirty="0" smtClean="0"/>
              <a:t>SQL</a:t>
            </a:r>
            <a:endParaRPr lang="en-IN" dirty="0"/>
          </a:p>
        </p:txBody>
      </p:sp>
      <p:sp>
        <p:nvSpPr>
          <p:cNvPr id="3" name="Content Placeholder 2"/>
          <p:cNvSpPr>
            <a:spLocks noGrp="1"/>
          </p:cNvSpPr>
          <p:nvPr>
            <p:ph idx="1"/>
          </p:nvPr>
        </p:nvSpPr>
        <p:spPr>
          <a:xfrm>
            <a:off x="457200" y="1905000"/>
            <a:ext cx="8229600" cy="4525963"/>
          </a:xfrm>
        </p:spPr>
        <p:txBody>
          <a:bodyPr/>
          <a:lstStyle/>
          <a:p>
            <a:pPr algn="just"/>
            <a:r>
              <a:rPr lang="en-US" sz="4000" dirty="0" smtClean="0"/>
              <a:t>Language for describing database schema and operations on tables</a:t>
            </a:r>
          </a:p>
          <a:p>
            <a:pPr algn="just"/>
            <a:endParaRPr lang="en-US" sz="4000" dirty="0" smtClean="0"/>
          </a:p>
          <a:p>
            <a:pPr algn="just"/>
            <a:r>
              <a:rPr lang="en-US" sz="4000" dirty="0" smtClean="0"/>
              <a:t>DDL, DML, DCL and TCL are considered sublanguages of SQL</a:t>
            </a:r>
          </a:p>
          <a:p>
            <a:pPr algn="just"/>
            <a:endParaRPr lang="en-IN" sz="4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224</a:t>
            </a:fld>
            <a:endParaRPr lang="en-US"/>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IN" dirty="0" smtClean="0"/>
              <a:t>SQL</a:t>
            </a:r>
            <a:endParaRPr lang="en-IN" dirty="0"/>
          </a:p>
        </p:txBody>
      </p:sp>
      <p:sp>
        <p:nvSpPr>
          <p:cNvPr id="3" name="Content Placeholder 2"/>
          <p:cNvSpPr>
            <a:spLocks noGrp="1"/>
          </p:cNvSpPr>
          <p:nvPr>
            <p:ph idx="1"/>
          </p:nvPr>
        </p:nvSpPr>
        <p:spPr>
          <a:xfrm>
            <a:off x="0" y="1371600"/>
            <a:ext cx="9144000" cy="4525963"/>
          </a:xfrm>
        </p:spPr>
        <p:txBody>
          <a:bodyPr/>
          <a:lstStyle/>
          <a:p>
            <a:r>
              <a:rPr lang="en-IN" sz="4000" dirty="0" smtClean="0"/>
              <a:t>The four main categories of SQL statements are as follows:</a:t>
            </a:r>
          </a:p>
          <a:p>
            <a:pPr>
              <a:buNone/>
            </a:pPr>
            <a:r>
              <a:rPr lang="en-IN" sz="4000" dirty="0" smtClean="0"/>
              <a:t>	1. DML (Data Manipulation Language)</a:t>
            </a:r>
            <a:br>
              <a:rPr lang="en-IN" sz="4000" dirty="0" smtClean="0"/>
            </a:br>
            <a:r>
              <a:rPr lang="en-IN" sz="4000" dirty="0" smtClean="0"/>
              <a:t>2. DDL (Data Definition Language)</a:t>
            </a:r>
            <a:br>
              <a:rPr lang="en-IN" sz="4000" dirty="0" smtClean="0"/>
            </a:br>
            <a:r>
              <a:rPr lang="en-IN" sz="4000" dirty="0" smtClean="0"/>
              <a:t>3. DCL (Data Control Language)</a:t>
            </a:r>
            <a:br>
              <a:rPr lang="en-IN" sz="4000" dirty="0" smtClean="0"/>
            </a:br>
            <a:r>
              <a:rPr lang="en-IN" sz="4000" dirty="0" smtClean="0"/>
              <a:t>4. TCL (Transaction Control Language)</a:t>
            </a:r>
            <a:endParaRPr lang="en-IN" sz="4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225</a:t>
            </a:fld>
            <a:endParaRPr lang="en-US"/>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IN" dirty="0" smtClean="0"/>
              <a:t>SQL language statements</a:t>
            </a:r>
            <a:endParaRPr lang="en-IN"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226</a:t>
            </a:fld>
            <a:endParaRPr lang="en-US"/>
          </a:p>
        </p:txBody>
      </p:sp>
      <p:pic>
        <p:nvPicPr>
          <p:cNvPr id="1026" name="Picture 2" descr="DML DCL DDL TCL SQL"/>
          <p:cNvPicPr>
            <a:picLocks noChangeAspect="1" noChangeArrowheads="1"/>
          </p:cNvPicPr>
          <p:nvPr/>
        </p:nvPicPr>
        <p:blipFill>
          <a:blip r:embed="rId2" cstate="print"/>
          <a:srcRect/>
          <a:stretch>
            <a:fillRect/>
          </a:stretch>
        </p:blipFill>
        <p:spPr bwMode="auto">
          <a:xfrm>
            <a:off x="-50199" y="1447800"/>
            <a:ext cx="9194199" cy="4876800"/>
          </a:xfrm>
          <a:prstGeom prst="rect">
            <a:avLst/>
          </a:prstGeom>
          <a:noFill/>
        </p:spPr>
      </p:pic>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IN" dirty="0" smtClean="0"/>
              <a:t>DML</a:t>
            </a:r>
            <a:endParaRPr lang="en-IN" dirty="0"/>
          </a:p>
        </p:txBody>
      </p:sp>
      <p:sp>
        <p:nvSpPr>
          <p:cNvPr id="3" name="Content Placeholder 2"/>
          <p:cNvSpPr>
            <a:spLocks noGrp="1"/>
          </p:cNvSpPr>
          <p:nvPr>
            <p:ph idx="1"/>
          </p:nvPr>
        </p:nvSpPr>
        <p:spPr>
          <a:xfrm>
            <a:off x="609600" y="1524000"/>
            <a:ext cx="8001000" cy="4373563"/>
          </a:xfrm>
        </p:spPr>
        <p:txBody>
          <a:bodyPr/>
          <a:lstStyle/>
          <a:p>
            <a:pPr algn="just"/>
            <a:r>
              <a:rPr lang="en-IN" sz="4000" dirty="0" smtClean="0"/>
              <a:t>DML is abbreviation of </a:t>
            </a:r>
            <a:r>
              <a:rPr lang="en-IN" sz="4000" b="1" dirty="0" smtClean="0"/>
              <a:t>Data Manipulation Language</a:t>
            </a:r>
            <a:r>
              <a:rPr lang="en-IN" sz="4000" dirty="0" smtClean="0"/>
              <a:t>.</a:t>
            </a:r>
          </a:p>
          <a:p>
            <a:pPr algn="just"/>
            <a:r>
              <a:rPr lang="en-IN" sz="4000" dirty="0" smtClean="0"/>
              <a:t> It is used to retrieve, store, modify, delete, insert and update data in database.</a:t>
            </a:r>
          </a:p>
          <a:p>
            <a:pPr algn="just"/>
            <a:r>
              <a:rPr lang="en-IN" sz="4000" dirty="0" smtClean="0"/>
              <a:t>DML statements affect records in a table. </a:t>
            </a:r>
            <a:endParaRPr lang="en-IN" sz="4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227</a:t>
            </a:fld>
            <a:endParaRPr lang="en-US"/>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IN" dirty="0" smtClean="0"/>
              <a:t>DML Operations</a:t>
            </a:r>
            <a:endParaRPr lang="en-IN" dirty="0"/>
          </a:p>
        </p:txBody>
      </p:sp>
      <p:sp>
        <p:nvSpPr>
          <p:cNvPr id="3" name="Content Placeholder 2"/>
          <p:cNvSpPr>
            <a:spLocks noGrp="1"/>
          </p:cNvSpPr>
          <p:nvPr>
            <p:ph idx="1"/>
          </p:nvPr>
        </p:nvSpPr>
        <p:spPr>
          <a:xfrm>
            <a:off x="228600" y="1524000"/>
            <a:ext cx="8763000" cy="4373563"/>
          </a:xfrm>
        </p:spPr>
        <p:txBody>
          <a:bodyPr/>
          <a:lstStyle/>
          <a:p>
            <a:r>
              <a:rPr lang="en-IN" sz="4000" b="1" dirty="0" smtClean="0"/>
              <a:t>SELECT</a:t>
            </a:r>
            <a:r>
              <a:rPr lang="en-IN" sz="4000" dirty="0" smtClean="0"/>
              <a:t> – Retrieves data from a 				 table</a:t>
            </a:r>
          </a:p>
          <a:p>
            <a:r>
              <a:rPr lang="en-IN" sz="4000" b="1" dirty="0" smtClean="0"/>
              <a:t>INSERT</a:t>
            </a:r>
            <a:r>
              <a:rPr lang="en-IN" sz="4000" dirty="0" smtClean="0"/>
              <a:t> –  Inserts data into a table</a:t>
            </a:r>
          </a:p>
          <a:p>
            <a:r>
              <a:rPr lang="en-IN" sz="4000" b="1" dirty="0" smtClean="0"/>
              <a:t>UPDATE</a:t>
            </a:r>
            <a:r>
              <a:rPr lang="en-IN" sz="4000" dirty="0" smtClean="0"/>
              <a:t> – Updates existing data 				  into a table</a:t>
            </a:r>
          </a:p>
          <a:p>
            <a:r>
              <a:rPr lang="en-IN" sz="4000" b="1" dirty="0" smtClean="0"/>
              <a:t>DELETE</a:t>
            </a:r>
            <a:r>
              <a:rPr lang="en-IN" sz="4000" dirty="0" smtClean="0"/>
              <a:t> – Deletes all records from 			  a table</a:t>
            </a:r>
            <a:endParaRPr lang="en-IN" sz="4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228</a:t>
            </a:fld>
            <a:endParaRPr lang="en-US"/>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IN" dirty="0" smtClean="0"/>
              <a:t>DDL</a:t>
            </a:r>
            <a:endParaRPr lang="en-IN" dirty="0"/>
          </a:p>
        </p:txBody>
      </p:sp>
      <p:sp>
        <p:nvSpPr>
          <p:cNvPr id="3" name="Content Placeholder 2"/>
          <p:cNvSpPr>
            <a:spLocks noGrp="1"/>
          </p:cNvSpPr>
          <p:nvPr>
            <p:ph idx="1"/>
          </p:nvPr>
        </p:nvSpPr>
        <p:spPr>
          <a:xfrm>
            <a:off x="609600" y="1447800"/>
            <a:ext cx="8001000" cy="4373563"/>
          </a:xfrm>
        </p:spPr>
        <p:txBody>
          <a:bodyPr/>
          <a:lstStyle/>
          <a:p>
            <a:pPr algn="just"/>
            <a:r>
              <a:rPr lang="en-IN" sz="4000" dirty="0" smtClean="0"/>
              <a:t>DDL is abbreviation of </a:t>
            </a:r>
            <a:r>
              <a:rPr lang="en-IN" sz="4000" b="1" dirty="0" smtClean="0"/>
              <a:t>Data Definition Language</a:t>
            </a:r>
            <a:r>
              <a:rPr lang="en-IN" sz="4000" dirty="0" smtClean="0"/>
              <a:t>.</a:t>
            </a:r>
          </a:p>
          <a:p>
            <a:pPr algn="just"/>
            <a:r>
              <a:rPr lang="en-IN" sz="4000" dirty="0" smtClean="0"/>
              <a:t> It is used to create and modify the structure of database objects in database.</a:t>
            </a:r>
          </a:p>
          <a:p>
            <a:pPr algn="just"/>
            <a:r>
              <a:rPr lang="en-IN" sz="4000" dirty="0" smtClean="0"/>
              <a:t>It handles the design and storage of database objects.</a:t>
            </a:r>
            <a:endParaRPr lang="en-IN" sz="4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229</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Data Independence</a:t>
            </a:r>
            <a:endParaRPr lang="en-GB" dirty="0"/>
          </a:p>
        </p:txBody>
      </p:sp>
      <p:sp>
        <p:nvSpPr>
          <p:cNvPr id="3" name="Content Placeholder 2"/>
          <p:cNvSpPr>
            <a:spLocks noGrp="1"/>
          </p:cNvSpPr>
          <p:nvPr>
            <p:ph idx="1"/>
          </p:nvPr>
        </p:nvSpPr>
        <p:spPr>
          <a:xfrm>
            <a:off x="304800" y="1981200"/>
            <a:ext cx="8229600" cy="4525963"/>
          </a:xfrm>
        </p:spPr>
        <p:txBody>
          <a:bodyPr/>
          <a:lstStyle/>
          <a:p>
            <a:pPr algn="just"/>
            <a:r>
              <a:rPr lang="en-US" sz="2400" dirty="0"/>
              <a:t>Ability to modify a schema deﬁnition in one level </a:t>
            </a:r>
            <a:r>
              <a:rPr lang="en-US" sz="2400" dirty="0" smtClean="0"/>
              <a:t>without affecting </a:t>
            </a:r>
            <a:r>
              <a:rPr lang="en-US" sz="2400" dirty="0"/>
              <a:t>a schema deﬁnition in the next higher level.</a:t>
            </a:r>
          </a:p>
          <a:p>
            <a:pPr algn="just"/>
            <a:endParaRPr lang="en-US" sz="2400" dirty="0" smtClean="0"/>
          </a:p>
          <a:p>
            <a:pPr algn="just"/>
            <a:r>
              <a:rPr lang="en-US" sz="2400" dirty="0" smtClean="0"/>
              <a:t>The </a:t>
            </a:r>
            <a:r>
              <a:rPr lang="en-US" sz="2400" dirty="0"/>
              <a:t>interfaces between the various levels and </a:t>
            </a:r>
            <a:r>
              <a:rPr lang="en-US" sz="2400" dirty="0" smtClean="0"/>
              <a:t>components should </a:t>
            </a:r>
            <a:r>
              <a:rPr lang="en-US" sz="2400" dirty="0"/>
              <a:t>be well deﬁned so that changes in some parts do </a:t>
            </a:r>
            <a:r>
              <a:rPr lang="en-US" sz="2400" dirty="0" smtClean="0"/>
              <a:t>not seriously </a:t>
            </a:r>
            <a:r>
              <a:rPr lang="en-US" sz="2400" dirty="0"/>
              <a:t>inﬂuence others.</a:t>
            </a:r>
            <a:endParaRPr lang="en-GB" sz="2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23</a:t>
            </a:fld>
            <a:endParaRPr lang="en-US"/>
          </a:p>
        </p:txBody>
      </p:sp>
    </p:spTree>
    <p:extLst>
      <p:ext uri="{BB962C8B-B14F-4D97-AF65-F5344CB8AC3E}">
        <p14:creationId xmlns="" xmlns:p14="http://schemas.microsoft.com/office/powerpoint/2010/main" val="418163667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IN" dirty="0" smtClean="0"/>
              <a:t>DDL Operations</a:t>
            </a:r>
            <a:endParaRPr lang="en-IN" dirty="0"/>
          </a:p>
        </p:txBody>
      </p:sp>
      <p:sp>
        <p:nvSpPr>
          <p:cNvPr id="3" name="Content Placeholder 2"/>
          <p:cNvSpPr>
            <a:spLocks noGrp="1"/>
          </p:cNvSpPr>
          <p:nvPr>
            <p:ph idx="1"/>
          </p:nvPr>
        </p:nvSpPr>
        <p:spPr>
          <a:xfrm>
            <a:off x="0" y="1219200"/>
            <a:ext cx="9144000" cy="4373563"/>
          </a:xfrm>
        </p:spPr>
        <p:txBody>
          <a:bodyPr/>
          <a:lstStyle/>
          <a:p>
            <a:r>
              <a:rPr lang="en-IN" sz="3600" b="1" dirty="0" smtClean="0"/>
              <a:t>CREATE 	</a:t>
            </a:r>
            <a:r>
              <a:rPr lang="en-IN" sz="3600" dirty="0" smtClean="0"/>
              <a:t>– 	Creates objects in the 					database</a:t>
            </a:r>
          </a:p>
          <a:p>
            <a:r>
              <a:rPr lang="en-IN" sz="3600" b="1" dirty="0" smtClean="0"/>
              <a:t>ALTER	</a:t>
            </a:r>
            <a:r>
              <a:rPr lang="en-IN" sz="3600" dirty="0" smtClean="0"/>
              <a:t>– 	Alters objects of the 					database</a:t>
            </a:r>
          </a:p>
          <a:p>
            <a:r>
              <a:rPr lang="en-IN" sz="3600" b="1" dirty="0" smtClean="0"/>
              <a:t>DROP		</a:t>
            </a:r>
            <a:r>
              <a:rPr lang="en-IN" sz="3600" dirty="0" smtClean="0"/>
              <a:t>– 	Deletes objects of the 					database</a:t>
            </a:r>
          </a:p>
          <a:p>
            <a:r>
              <a:rPr lang="en-IN" sz="3600" b="1" dirty="0" smtClean="0"/>
              <a:t>TRUNCATE</a:t>
            </a:r>
            <a:r>
              <a:rPr lang="en-IN" sz="3600" dirty="0" smtClean="0"/>
              <a:t> – 	Deletes all records from 				a table and resets table 				identity to initial value.</a:t>
            </a:r>
            <a:endParaRPr lang="en-IN"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230</a:t>
            </a:fld>
            <a:endParaRPr lang="en-US"/>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IN" dirty="0" smtClean="0"/>
              <a:t>DCL</a:t>
            </a:r>
            <a:endParaRPr lang="en-IN" dirty="0"/>
          </a:p>
        </p:txBody>
      </p:sp>
      <p:sp>
        <p:nvSpPr>
          <p:cNvPr id="3" name="Content Placeholder 2"/>
          <p:cNvSpPr>
            <a:spLocks noGrp="1"/>
          </p:cNvSpPr>
          <p:nvPr>
            <p:ph idx="1"/>
          </p:nvPr>
        </p:nvSpPr>
        <p:spPr>
          <a:xfrm>
            <a:off x="609600" y="1447800"/>
            <a:ext cx="8001000" cy="4373563"/>
          </a:xfrm>
        </p:spPr>
        <p:txBody>
          <a:bodyPr/>
          <a:lstStyle/>
          <a:p>
            <a:pPr algn="just"/>
            <a:r>
              <a:rPr lang="en-IN" sz="4000" dirty="0" smtClean="0"/>
              <a:t>DCL is abbreviation of </a:t>
            </a:r>
            <a:r>
              <a:rPr lang="en-IN" sz="4000" b="1" dirty="0" smtClean="0"/>
              <a:t>Data Control Language</a:t>
            </a:r>
            <a:r>
              <a:rPr lang="en-IN" sz="4000" dirty="0" smtClean="0"/>
              <a:t>.</a:t>
            </a:r>
          </a:p>
          <a:p>
            <a:pPr algn="just"/>
            <a:r>
              <a:rPr lang="en-IN" sz="4000" dirty="0" smtClean="0"/>
              <a:t> It is used to create roles, permissions, and referential integrity as well it is used to control access to database by securing it.</a:t>
            </a:r>
            <a:endParaRPr lang="en-IN" sz="4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231</a:t>
            </a:fld>
            <a:endParaRPr lang="en-US"/>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IN" dirty="0" smtClean="0"/>
              <a:t>DCL Operations</a:t>
            </a:r>
            <a:endParaRPr lang="en-IN" dirty="0"/>
          </a:p>
        </p:txBody>
      </p:sp>
      <p:sp>
        <p:nvSpPr>
          <p:cNvPr id="3" name="Content Placeholder 2"/>
          <p:cNvSpPr>
            <a:spLocks noGrp="1"/>
          </p:cNvSpPr>
          <p:nvPr>
            <p:ph idx="1"/>
          </p:nvPr>
        </p:nvSpPr>
        <p:spPr>
          <a:xfrm>
            <a:off x="0" y="1447800"/>
            <a:ext cx="8991600" cy="4800600"/>
          </a:xfrm>
        </p:spPr>
        <p:txBody>
          <a:bodyPr/>
          <a:lstStyle/>
          <a:p>
            <a:pPr algn="just"/>
            <a:r>
              <a:rPr lang="en-IN" sz="3600" b="1" dirty="0" smtClean="0"/>
              <a:t>GRANT</a:t>
            </a:r>
            <a:r>
              <a:rPr lang="en-IN" sz="3600" dirty="0" smtClean="0"/>
              <a:t> – 	</a:t>
            </a:r>
          </a:p>
          <a:p>
            <a:pPr lvl="1" algn="just"/>
            <a:r>
              <a:rPr lang="en-IN" sz="3200" dirty="0" smtClean="0"/>
              <a:t>Gives user’s access privileges to database.</a:t>
            </a:r>
          </a:p>
          <a:p>
            <a:pPr lvl="1" algn="just"/>
            <a:r>
              <a:rPr lang="en-IN" sz="3200" dirty="0" smtClean="0"/>
              <a:t>It allows users to read/write on certain database objects</a:t>
            </a:r>
          </a:p>
          <a:p>
            <a:pPr algn="just"/>
            <a:r>
              <a:rPr lang="en-IN" sz="3600" b="1" dirty="0" smtClean="0"/>
              <a:t>REVOKE</a:t>
            </a:r>
            <a:r>
              <a:rPr lang="en-IN" sz="3600" dirty="0" smtClean="0"/>
              <a:t> –</a:t>
            </a:r>
          </a:p>
          <a:p>
            <a:pPr lvl="1" algn="just"/>
            <a:r>
              <a:rPr lang="en-IN" dirty="0" smtClean="0"/>
              <a:t> </a:t>
            </a:r>
            <a:r>
              <a:rPr lang="en-IN" sz="3200" dirty="0" smtClean="0"/>
              <a:t>Withdraws user’s 	access privileges to database given with the GRANT command</a:t>
            </a:r>
          </a:p>
          <a:p>
            <a:pPr lvl="1" algn="just"/>
            <a:r>
              <a:rPr lang="en-IN" sz="3200" dirty="0" smtClean="0"/>
              <a:t>keeps users from read/write permission on database objects</a:t>
            </a:r>
            <a:endParaRPr lang="en-IN" sz="32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232</a:t>
            </a:fld>
            <a:endParaRPr lang="en-US"/>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1143000"/>
          </a:xfrm>
        </p:spPr>
        <p:txBody>
          <a:bodyPr/>
          <a:lstStyle/>
          <a:p>
            <a:r>
              <a:rPr lang="en-IN" dirty="0" smtClean="0"/>
              <a:t>TCL</a:t>
            </a:r>
            <a:endParaRPr lang="en-IN" dirty="0"/>
          </a:p>
        </p:txBody>
      </p:sp>
      <p:sp>
        <p:nvSpPr>
          <p:cNvPr id="3" name="Content Placeholder 2"/>
          <p:cNvSpPr>
            <a:spLocks noGrp="1"/>
          </p:cNvSpPr>
          <p:nvPr>
            <p:ph idx="1"/>
          </p:nvPr>
        </p:nvSpPr>
        <p:spPr>
          <a:xfrm>
            <a:off x="0" y="1600200"/>
            <a:ext cx="9144000" cy="4373563"/>
          </a:xfrm>
        </p:spPr>
        <p:txBody>
          <a:bodyPr/>
          <a:lstStyle/>
          <a:p>
            <a:pPr algn="just"/>
            <a:r>
              <a:rPr lang="en-IN" sz="4000" dirty="0" smtClean="0"/>
              <a:t>TCL is an abbreviation of </a:t>
            </a:r>
            <a:r>
              <a:rPr lang="en-IN" sz="4000" b="1" dirty="0" smtClean="0"/>
              <a:t>Transactional Control Language</a:t>
            </a:r>
            <a:r>
              <a:rPr lang="en-IN" sz="4000" dirty="0" smtClean="0"/>
              <a:t>.</a:t>
            </a:r>
          </a:p>
          <a:p>
            <a:pPr algn="just"/>
            <a:r>
              <a:rPr lang="en-IN" sz="4000" dirty="0" smtClean="0"/>
              <a:t> It is used to control and manage different transactions occurring within a database and to maintain integrity of data within SQL statements.</a:t>
            </a:r>
            <a:endParaRPr lang="en-IN" sz="4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233</a:t>
            </a:fld>
            <a:endParaRPr lang="en-US"/>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IN" dirty="0" smtClean="0"/>
              <a:t>TCL Operations</a:t>
            </a:r>
            <a:endParaRPr lang="en-IN" dirty="0"/>
          </a:p>
        </p:txBody>
      </p:sp>
      <p:sp>
        <p:nvSpPr>
          <p:cNvPr id="3" name="Content Placeholder 2"/>
          <p:cNvSpPr>
            <a:spLocks noGrp="1"/>
          </p:cNvSpPr>
          <p:nvPr>
            <p:ph idx="1"/>
          </p:nvPr>
        </p:nvSpPr>
        <p:spPr>
          <a:xfrm>
            <a:off x="304800" y="1524000"/>
            <a:ext cx="8305800" cy="4724400"/>
          </a:xfrm>
        </p:spPr>
        <p:txBody>
          <a:bodyPr/>
          <a:lstStyle/>
          <a:p>
            <a:r>
              <a:rPr lang="en-IN" sz="3600" b="1" dirty="0" smtClean="0"/>
              <a:t>BEGIN Transaction</a:t>
            </a:r>
            <a:r>
              <a:rPr lang="en-IN" sz="3600" dirty="0" smtClean="0"/>
              <a:t> – 	opens a 							transaction</a:t>
            </a:r>
          </a:p>
          <a:p>
            <a:r>
              <a:rPr lang="en-IN" sz="3600" b="1" dirty="0" smtClean="0"/>
              <a:t>COMMIT Transaction</a:t>
            </a:r>
            <a:r>
              <a:rPr lang="en-IN" sz="3600" dirty="0" smtClean="0"/>
              <a:t> – commits a 						transaction</a:t>
            </a:r>
          </a:p>
          <a:p>
            <a:r>
              <a:rPr lang="en-IN" sz="3600" b="1" dirty="0" smtClean="0"/>
              <a:t>ROLLBACK Transaction</a:t>
            </a:r>
            <a:r>
              <a:rPr lang="en-IN" sz="3600" dirty="0" smtClean="0"/>
              <a:t> – 								ROLLBACK 	a transaction in case of any error</a:t>
            </a:r>
            <a:endParaRPr lang="en-IN" sz="32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234</a:t>
            </a:fld>
            <a:endParaRPr lang="en-US"/>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lstStyle/>
          <a:p>
            <a:r>
              <a:rPr lang="en-IN" sz="5400" dirty="0" smtClean="0"/>
              <a:t>Distributed Systems</a:t>
            </a:r>
            <a:br>
              <a:rPr lang="en-IN" sz="5400" dirty="0" smtClean="0"/>
            </a:br>
            <a:r>
              <a:rPr lang="en-IN" sz="5400" dirty="0" smtClean="0"/>
              <a:t> and </a:t>
            </a:r>
            <a:br>
              <a:rPr lang="en-IN" sz="5400" dirty="0" smtClean="0"/>
            </a:br>
            <a:r>
              <a:rPr lang="en-IN" sz="5400" dirty="0" smtClean="0"/>
              <a:t>Distributed Databases</a:t>
            </a:r>
            <a:endParaRPr lang="en-IN" sz="5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235</a:t>
            </a:fld>
            <a:endParaRPr lang="en-US"/>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Distributed System</a:t>
            </a:r>
            <a:endParaRPr lang="en-IN" dirty="0"/>
          </a:p>
        </p:txBody>
      </p:sp>
      <p:sp>
        <p:nvSpPr>
          <p:cNvPr id="3" name="Content Placeholder 2"/>
          <p:cNvSpPr>
            <a:spLocks noGrp="1"/>
          </p:cNvSpPr>
          <p:nvPr>
            <p:ph idx="1"/>
          </p:nvPr>
        </p:nvSpPr>
        <p:spPr>
          <a:xfrm>
            <a:off x="381000" y="1447800"/>
            <a:ext cx="8229600" cy="4525963"/>
          </a:xfrm>
        </p:spPr>
        <p:txBody>
          <a:bodyPr/>
          <a:lstStyle/>
          <a:p>
            <a:pPr algn="just"/>
            <a:r>
              <a:rPr lang="en-IN" sz="3600" dirty="0" smtClean="0"/>
              <a:t>A </a:t>
            </a:r>
            <a:r>
              <a:rPr lang="en-IN" sz="3600" i="1" dirty="0" smtClean="0"/>
              <a:t>distributed system</a:t>
            </a:r>
            <a:r>
              <a:rPr lang="en-IN" sz="3600" dirty="0" smtClean="0"/>
              <a:t> is a model in which components located on networked computers communicate and coordinate their actions by passing messages.</a:t>
            </a:r>
          </a:p>
          <a:p>
            <a:pPr algn="just"/>
            <a:r>
              <a:rPr lang="en-IN" sz="3600" dirty="0" smtClean="0"/>
              <a:t>They help in sharing different resources and capabilities to provide users with a single and integrated coherent network.</a:t>
            </a:r>
            <a:endParaRPr lang="en-IN"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236</a:t>
            </a:fld>
            <a:endParaRPr lang="en-US"/>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237</a:t>
            </a:fld>
            <a:endParaRPr lang="en-US"/>
          </a:p>
        </p:txBody>
      </p:sp>
      <p:pic>
        <p:nvPicPr>
          <p:cNvPr id="54274" name="Picture 2" descr="Image result for distributed system"/>
          <p:cNvPicPr>
            <a:picLocks noChangeAspect="1" noChangeArrowheads="1"/>
          </p:cNvPicPr>
          <p:nvPr/>
        </p:nvPicPr>
        <p:blipFill>
          <a:blip r:embed="rId2" cstate="print"/>
          <a:srcRect/>
          <a:stretch>
            <a:fillRect/>
          </a:stretch>
        </p:blipFill>
        <p:spPr bwMode="auto">
          <a:xfrm>
            <a:off x="685801" y="685800"/>
            <a:ext cx="8077199" cy="6057900"/>
          </a:xfrm>
          <a:prstGeom prst="rect">
            <a:avLst/>
          </a:prstGeom>
          <a:noFill/>
        </p:spPr>
      </p:pic>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Features of Distributed System</a:t>
            </a:r>
            <a:endParaRPr lang="en-IN" dirty="0"/>
          </a:p>
        </p:txBody>
      </p:sp>
      <p:sp>
        <p:nvSpPr>
          <p:cNvPr id="3" name="Content Placeholder 2"/>
          <p:cNvSpPr>
            <a:spLocks noGrp="1"/>
          </p:cNvSpPr>
          <p:nvPr>
            <p:ph idx="1"/>
          </p:nvPr>
        </p:nvSpPr>
        <p:spPr>
          <a:xfrm>
            <a:off x="381000" y="1600200"/>
            <a:ext cx="8229600" cy="4525963"/>
          </a:xfrm>
        </p:spPr>
        <p:txBody>
          <a:bodyPr/>
          <a:lstStyle/>
          <a:p>
            <a:pPr algn="just"/>
            <a:r>
              <a:rPr lang="en-IN" sz="3600" dirty="0" smtClean="0"/>
              <a:t>A distributed system allows resource sharing, including software by systems connected to the network at the same time.</a:t>
            </a:r>
          </a:p>
          <a:p>
            <a:pPr algn="just"/>
            <a:r>
              <a:rPr lang="en-IN" sz="3600" dirty="0" smtClean="0"/>
              <a:t>Components in the system are concurrent. The components could be multiple but will generally be autonomous in nature.</a:t>
            </a:r>
            <a:endParaRPr lang="en-IN"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238</a:t>
            </a:fld>
            <a:endParaRPr lang="en-US"/>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Features of Distributed System</a:t>
            </a:r>
            <a:endParaRPr lang="en-IN" dirty="0"/>
          </a:p>
        </p:txBody>
      </p:sp>
      <p:sp>
        <p:nvSpPr>
          <p:cNvPr id="3" name="Content Placeholder 2"/>
          <p:cNvSpPr>
            <a:spLocks noGrp="1"/>
          </p:cNvSpPr>
          <p:nvPr>
            <p:ph idx="1"/>
          </p:nvPr>
        </p:nvSpPr>
        <p:spPr>
          <a:xfrm>
            <a:off x="381000" y="1676400"/>
            <a:ext cx="8229600" cy="4525963"/>
          </a:xfrm>
        </p:spPr>
        <p:txBody>
          <a:bodyPr/>
          <a:lstStyle/>
          <a:p>
            <a:pPr algn="just"/>
            <a:r>
              <a:rPr lang="en-IN" sz="3600" dirty="0" smtClean="0"/>
              <a:t>A global clock is not required in a distributed system. The systems can be spread across different geographies.</a:t>
            </a:r>
          </a:p>
          <a:p>
            <a:pPr algn="just"/>
            <a:r>
              <a:rPr lang="en-IN" sz="3600" dirty="0" smtClean="0"/>
              <a:t>Compared to other network models, there is greater fault tolerance in a distributed model.</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239</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374" y="990600"/>
            <a:ext cx="8229600" cy="1143000"/>
          </a:xfrm>
        </p:spPr>
        <p:txBody>
          <a:bodyPr>
            <a:normAutofit fontScale="90000"/>
          </a:bodyPr>
          <a:lstStyle/>
          <a:p>
            <a:r>
              <a:rPr lang="en-GB" dirty="0"/>
              <a:t>Data </a:t>
            </a:r>
            <a:r>
              <a:rPr lang="en-GB" dirty="0" smtClean="0"/>
              <a:t>independence</a:t>
            </a:r>
            <a:r>
              <a:rPr lang="en-GB" dirty="0"/>
              <a:t/>
            </a:r>
            <a:br>
              <a:rPr lang="en-GB" dirty="0"/>
            </a:b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24</a:t>
            </a:fld>
            <a:endParaRPr lang="en-US"/>
          </a:p>
        </p:txBody>
      </p:sp>
      <p:sp>
        <p:nvSpPr>
          <p:cNvPr id="5" name="Text Box 5"/>
          <p:cNvSpPr txBox="1">
            <a:spLocks noGrp="1" noChangeArrowheads="1"/>
          </p:cNvSpPr>
          <p:nvPr>
            <p:ph idx="1"/>
          </p:nvPr>
        </p:nvSpPr>
        <p:spPr bwMode="auto">
          <a:xfrm>
            <a:off x="228600" y="1981200"/>
            <a:ext cx="8915400" cy="17173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spcBef>
                <a:spcPct val="20000"/>
              </a:spcBef>
              <a:buClr>
                <a:schemeClr val="tx1"/>
              </a:buClr>
              <a:buSzPct val="75000"/>
              <a:buFont typeface="Wingdings" pitchFamily="2" charset="2"/>
              <a:buNone/>
            </a:pPr>
            <a:endParaRPr lang="en-US" altLang="zh-CN" dirty="0" smtClean="0">
              <a:latin typeface="Arial" charset="0"/>
            </a:endParaRPr>
          </a:p>
          <a:p>
            <a:pPr>
              <a:spcBef>
                <a:spcPct val="20000"/>
              </a:spcBef>
              <a:buClr>
                <a:schemeClr val="tx1"/>
              </a:buClr>
              <a:buSzPct val="75000"/>
              <a:buFont typeface="Wingdings" pitchFamily="2" charset="2"/>
              <a:buNone/>
            </a:pPr>
            <a:r>
              <a:rPr lang="en-US" altLang="zh-CN" dirty="0" smtClean="0">
                <a:latin typeface="Arial" charset="0"/>
              </a:rPr>
              <a:t>1.</a:t>
            </a:r>
            <a:r>
              <a:rPr lang="en-US" altLang="zh-CN" dirty="0" smtClean="0">
                <a:solidFill>
                  <a:srgbClr val="0000CC"/>
                </a:solidFill>
                <a:latin typeface="Arial" charset="0"/>
              </a:rPr>
              <a:t>Physical </a:t>
            </a:r>
            <a:r>
              <a:rPr lang="en-US" altLang="zh-CN" dirty="0">
                <a:solidFill>
                  <a:srgbClr val="0000CC"/>
                </a:solidFill>
                <a:latin typeface="Arial" charset="0"/>
              </a:rPr>
              <a:t>data independence</a:t>
            </a:r>
            <a:r>
              <a:rPr lang="en-US" altLang="zh-CN" dirty="0">
                <a:latin typeface="Arial" charset="0"/>
              </a:rPr>
              <a:t> </a:t>
            </a:r>
            <a:endParaRPr lang="en-US" altLang="zh-CN" dirty="0" smtClean="0">
              <a:latin typeface="Arial" charset="0"/>
            </a:endParaRPr>
          </a:p>
          <a:p>
            <a:pPr>
              <a:spcBef>
                <a:spcPct val="20000"/>
              </a:spcBef>
              <a:buClr>
                <a:schemeClr val="tx1"/>
              </a:buClr>
              <a:buSzPct val="75000"/>
              <a:buFont typeface="Wingdings" pitchFamily="2" charset="2"/>
              <a:buNone/>
            </a:pPr>
            <a:r>
              <a:rPr lang="en-US" altLang="zh-CN" dirty="0">
                <a:latin typeface="Arial" charset="0"/>
              </a:rPr>
              <a:t>	</a:t>
            </a:r>
            <a:r>
              <a:rPr lang="en-US" altLang="zh-CN" dirty="0" smtClean="0">
                <a:latin typeface="Arial" charset="0"/>
              </a:rPr>
              <a:t>			is </a:t>
            </a:r>
            <a:r>
              <a:rPr lang="en-US" altLang="zh-CN" dirty="0">
                <a:latin typeface="Arial" charset="0"/>
              </a:rPr>
              <a:t>the ability to modify the physical schema without causing application programs to be rewritten.</a:t>
            </a:r>
            <a:r>
              <a:rPr lang="en-US" altLang="zh-CN" dirty="0">
                <a:solidFill>
                  <a:srgbClr val="9900CC"/>
                </a:solidFill>
                <a:latin typeface="Arial" charset="0"/>
              </a:rPr>
              <a:t> </a:t>
            </a:r>
            <a:endParaRPr lang="en-US" altLang="zh-CN" dirty="0">
              <a:latin typeface="Arial" charset="0"/>
            </a:endParaRPr>
          </a:p>
        </p:txBody>
      </p:sp>
      <p:sp>
        <p:nvSpPr>
          <p:cNvPr id="6" name="Text Box 6"/>
          <p:cNvSpPr txBox="1">
            <a:spLocks noChangeArrowheads="1"/>
          </p:cNvSpPr>
          <p:nvPr/>
        </p:nvSpPr>
        <p:spPr bwMode="auto">
          <a:xfrm>
            <a:off x="380374" y="4001484"/>
            <a:ext cx="8445500" cy="12741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spcBef>
                <a:spcPct val="20000"/>
              </a:spcBef>
              <a:buClr>
                <a:schemeClr val="tx1"/>
              </a:buClr>
              <a:buSzPct val="75000"/>
              <a:buFont typeface="Wingdings" pitchFamily="2" charset="2"/>
              <a:buNone/>
            </a:pPr>
            <a:r>
              <a:rPr lang="en-US" altLang="zh-CN" dirty="0" smtClean="0">
                <a:latin typeface="Arial" charset="0"/>
              </a:rPr>
              <a:t>2.</a:t>
            </a:r>
            <a:r>
              <a:rPr lang="en-US" altLang="zh-CN" dirty="0" smtClean="0">
                <a:solidFill>
                  <a:srgbClr val="0000CC"/>
                </a:solidFill>
                <a:latin typeface="Arial" charset="0"/>
              </a:rPr>
              <a:t>Logical </a:t>
            </a:r>
            <a:r>
              <a:rPr lang="en-US" altLang="zh-CN" dirty="0">
                <a:solidFill>
                  <a:srgbClr val="0000CC"/>
                </a:solidFill>
                <a:latin typeface="Arial" charset="0"/>
              </a:rPr>
              <a:t>data independence</a:t>
            </a:r>
            <a:r>
              <a:rPr lang="en-US" altLang="zh-CN" dirty="0">
                <a:latin typeface="Arial" charset="0"/>
              </a:rPr>
              <a:t> </a:t>
            </a:r>
            <a:endParaRPr lang="en-US" altLang="zh-CN" dirty="0" smtClean="0">
              <a:latin typeface="Arial" charset="0"/>
            </a:endParaRPr>
          </a:p>
          <a:p>
            <a:pPr>
              <a:spcBef>
                <a:spcPct val="20000"/>
              </a:spcBef>
              <a:buClr>
                <a:schemeClr val="tx1"/>
              </a:buClr>
              <a:buSzPct val="75000"/>
              <a:buFont typeface="Wingdings" pitchFamily="2" charset="2"/>
              <a:buNone/>
            </a:pPr>
            <a:r>
              <a:rPr lang="en-US" altLang="zh-CN" dirty="0">
                <a:latin typeface="Arial" charset="0"/>
              </a:rPr>
              <a:t>	</a:t>
            </a:r>
            <a:r>
              <a:rPr lang="en-US" altLang="zh-CN" dirty="0" smtClean="0">
                <a:latin typeface="Arial" charset="0"/>
              </a:rPr>
              <a:t>		is </a:t>
            </a:r>
            <a:r>
              <a:rPr lang="en-US" altLang="zh-CN" dirty="0">
                <a:latin typeface="Arial" charset="0"/>
              </a:rPr>
              <a:t>the ability to modify the logical schema without causing application programs to be rewritten. </a:t>
            </a:r>
            <a:endParaRPr lang="zh-CN" altLang="en-US" dirty="0">
              <a:solidFill>
                <a:srgbClr val="9900CC"/>
              </a:solidFill>
              <a:latin typeface="Arial" charset="0"/>
            </a:endParaRPr>
          </a:p>
        </p:txBody>
      </p:sp>
    </p:spTree>
    <p:extLst>
      <p:ext uri="{BB962C8B-B14F-4D97-AF65-F5344CB8AC3E}">
        <p14:creationId xmlns="" xmlns:p14="http://schemas.microsoft.com/office/powerpoint/2010/main" val="2601342947"/>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Goals of Distributed System</a:t>
            </a:r>
            <a:endParaRPr lang="en-IN" dirty="0"/>
          </a:p>
        </p:txBody>
      </p:sp>
      <p:sp>
        <p:nvSpPr>
          <p:cNvPr id="3" name="Content Placeholder 2"/>
          <p:cNvSpPr>
            <a:spLocks noGrp="1"/>
          </p:cNvSpPr>
          <p:nvPr>
            <p:ph idx="1"/>
          </p:nvPr>
        </p:nvSpPr>
        <p:spPr>
          <a:xfrm>
            <a:off x="381000" y="1447800"/>
            <a:ext cx="8229600" cy="4525963"/>
          </a:xfrm>
        </p:spPr>
        <p:txBody>
          <a:bodyPr/>
          <a:lstStyle/>
          <a:p>
            <a:pPr algn="just"/>
            <a:r>
              <a:rPr lang="en-IN" sz="3600" b="1" dirty="0" smtClean="0"/>
              <a:t>Transparency</a:t>
            </a:r>
            <a:r>
              <a:rPr lang="en-IN" sz="3600" dirty="0" smtClean="0"/>
              <a:t>:</a:t>
            </a:r>
          </a:p>
          <a:p>
            <a:pPr algn="just">
              <a:buNone/>
            </a:pPr>
            <a:r>
              <a:rPr lang="en-IN" sz="3600" dirty="0" smtClean="0"/>
              <a:t>				</a:t>
            </a:r>
            <a:r>
              <a:rPr lang="en-IN" dirty="0" smtClean="0"/>
              <a:t>Achieving the image of a single system image without concealing the details of the location, access, migration, concurrency, failure, relocation, persistence and resources to the users.</a:t>
            </a:r>
          </a:p>
          <a:p>
            <a:pPr algn="just"/>
            <a:r>
              <a:rPr lang="en-IN" sz="3600" b="1" dirty="0" smtClean="0"/>
              <a:t>Openness</a:t>
            </a:r>
            <a:r>
              <a:rPr lang="en-IN" sz="3600" dirty="0" smtClean="0"/>
              <a:t>: </a:t>
            </a:r>
          </a:p>
          <a:p>
            <a:pPr algn="just">
              <a:buNone/>
            </a:pPr>
            <a:r>
              <a:rPr lang="en-IN" sz="3600" dirty="0" smtClean="0"/>
              <a:t>				Making the network easier to configure and modify.</a:t>
            </a:r>
            <a:endParaRPr lang="en-IN"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240</a:t>
            </a:fld>
            <a:endParaRPr lang="en-US"/>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Goals of Distributed System</a:t>
            </a:r>
            <a:endParaRPr lang="en-IN" dirty="0"/>
          </a:p>
        </p:txBody>
      </p:sp>
      <p:sp>
        <p:nvSpPr>
          <p:cNvPr id="3" name="Content Placeholder 2"/>
          <p:cNvSpPr>
            <a:spLocks noGrp="1"/>
          </p:cNvSpPr>
          <p:nvPr>
            <p:ph idx="1"/>
          </p:nvPr>
        </p:nvSpPr>
        <p:spPr>
          <a:xfrm>
            <a:off x="381000" y="1447800"/>
            <a:ext cx="8229600" cy="4525963"/>
          </a:xfrm>
        </p:spPr>
        <p:txBody>
          <a:bodyPr/>
          <a:lstStyle/>
          <a:p>
            <a:pPr algn="just"/>
            <a:r>
              <a:rPr lang="en-IN" sz="3600" b="1" dirty="0" smtClean="0"/>
              <a:t>Reliability</a:t>
            </a:r>
            <a:r>
              <a:rPr lang="en-IN" sz="3600" dirty="0" smtClean="0"/>
              <a:t>:</a:t>
            </a:r>
          </a:p>
          <a:p>
            <a:pPr algn="just">
              <a:buNone/>
            </a:pPr>
            <a:r>
              <a:rPr lang="en-IN" sz="3600" dirty="0" smtClean="0"/>
              <a:t>				 Compared to a single system, a distributed system should be highly capable of being secure, consistent and have a high capability of masking errors.</a:t>
            </a:r>
            <a:endParaRPr lang="en-IN"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241</a:t>
            </a:fld>
            <a:endParaRPr lang="en-US"/>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Goals of Distributed System</a:t>
            </a:r>
            <a:endParaRPr lang="en-IN" dirty="0"/>
          </a:p>
        </p:txBody>
      </p:sp>
      <p:sp>
        <p:nvSpPr>
          <p:cNvPr id="3" name="Content Placeholder 2"/>
          <p:cNvSpPr>
            <a:spLocks noGrp="1"/>
          </p:cNvSpPr>
          <p:nvPr>
            <p:ph idx="1"/>
          </p:nvPr>
        </p:nvSpPr>
        <p:spPr>
          <a:xfrm>
            <a:off x="381000" y="1447800"/>
            <a:ext cx="8763000" cy="4525963"/>
          </a:xfrm>
        </p:spPr>
        <p:txBody>
          <a:bodyPr/>
          <a:lstStyle/>
          <a:p>
            <a:pPr algn="just"/>
            <a:r>
              <a:rPr lang="en-IN" sz="3600" b="1" dirty="0" smtClean="0"/>
              <a:t>Performance</a:t>
            </a:r>
            <a:r>
              <a:rPr lang="en-IN" sz="3600" dirty="0" smtClean="0"/>
              <a:t>: </a:t>
            </a:r>
          </a:p>
          <a:p>
            <a:pPr algn="just">
              <a:buNone/>
            </a:pPr>
            <a:r>
              <a:rPr lang="en-IN" sz="3600" dirty="0" smtClean="0"/>
              <a:t>				Compared to other models, distributed models are expected to give a much-wanted boost to performance.</a:t>
            </a:r>
          </a:p>
          <a:p>
            <a:pPr algn="just"/>
            <a:r>
              <a:rPr lang="en-IN" sz="3600" b="1" dirty="0" smtClean="0"/>
              <a:t>Scalability</a:t>
            </a:r>
            <a:r>
              <a:rPr lang="en-IN" sz="3600" dirty="0" smtClean="0"/>
              <a:t>: </a:t>
            </a:r>
          </a:p>
          <a:p>
            <a:pPr algn="just">
              <a:buNone/>
            </a:pPr>
            <a:r>
              <a:rPr lang="en-IN" sz="3600" dirty="0" smtClean="0"/>
              <a:t>				Distributed systems should be scalable with respect to geography, administration or size.</a:t>
            </a:r>
          </a:p>
          <a:p>
            <a:pPr algn="just"/>
            <a:r>
              <a:rPr lang="en-IN" sz="3600" dirty="0" smtClean="0"/>
              <a:t/>
            </a:r>
            <a:br>
              <a:rPr lang="en-IN" sz="3600" dirty="0" smtClean="0"/>
            </a:br>
            <a:endParaRPr lang="en-IN"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242</a:t>
            </a:fld>
            <a:endParaRPr lang="en-US"/>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Challenges of Distributed System</a:t>
            </a:r>
            <a:endParaRPr lang="en-IN" dirty="0"/>
          </a:p>
        </p:txBody>
      </p:sp>
      <p:sp>
        <p:nvSpPr>
          <p:cNvPr id="3" name="Content Placeholder 2"/>
          <p:cNvSpPr>
            <a:spLocks noGrp="1"/>
          </p:cNvSpPr>
          <p:nvPr>
            <p:ph idx="1"/>
          </p:nvPr>
        </p:nvSpPr>
        <p:spPr>
          <a:xfrm>
            <a:off x="152400" y="2332037"/>
            <a:ext cx="8763000" cy="4525963"/>
          </a:xfrm>
        </p:spPr>
        <p:txBody>
          <a:bodyPr/>
          <a:lstStyle/>
          <a:p>
            <a:pPr algn="just"/>
            <a:r>
              <a:rPr lang="en-IN" sz="3600" b="1" dirty="0" smtClean="0"/>
              <a:t>Security</a:t>
            </a:r>
            <a:r>
              <a:rPr lang="en-IN" sz="3600" dirty="0" smtClean="0"/>
              <a:t> is a big challenge in a distributed environment, especially when using public networks.</a:t>
            </a:r>
          </a:p>
          <a:p>
            <a:pPr algn="just"/>
            <a:r>
              <a:rPr lang="en-IN" sz="3600" b="1" dirty="0" smtClean="0"/>
              <a:t>Fault tolerance</a:t>
            </a:r>
            <a:r>
              <a:rPr lang="en-IN" sz="3600" dirty="0" smtClean="0"/>
              <a:t> could be tough when the distributed model is built based on unreliable components.</a:t>
            </a:r>
            <a:endParaRPr lang="en-IN"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243</a:t>
            </a:fld>
            <a:endParaRPr lang="en-US"/>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More Challenges of Distributed System</a:t>
            </a:r>
            <a:endParaRPr lang="en-IN" dirty="0"/>
          </a:p>
        </p:txBody>
      </p:sp>
      <p:sp>
        <p:nvSpPr>
          <p:cNvPr id="3" name="Content Placeholder 2"/>
          <p:cNvSpPr>
            <a:spLocks noGrp="1"/>
          </p:cNvSpPr>
          <p:nvPr>
            <p:ph idx="1"/>
          </p:nvPr>
        </p:nvSpPr>
        <p:spPr>
          <a:xfrm>
            <a:off x="152400" y="2332037"/>
            <a:ext cx="8763000" cy="4525963"/>
          </a:xfrm>
        </p:spPr>
        <p:txBody>
          <a:bodyPr/>
          <a:lstStyle/>
          <a:p>
            <a:pPr algn="just"/>
            <a:r>
              <a:rPr lang="en-IN" sz="3600" b="1" dirty="0" smtClean="0"/>
              <a:t>Coordination and resource sharing </a:t>
            </a:r>
            <a:r>
              <a:rPr lang="en-IN" sz="3600" dirty="0" smtClean="0"/>
              <a:t>can be difficult if proper protocols or policies are not in place.</a:t>
            </a:r>
          </a:p>
          <a:p>
            <a:pPr algn="just"/>
            <a:r>
              <a:rPr lang="en-IN" sz="3600" b="1" dirty="0" smtClean="0"/>
              <a:t>Process knowledge</a:t>
            </a:r>
            <a:r>
              <a:rPr lang="en-IN" sz="3600" dirty="0" smtClean="0"/>
              <a:t> should be put in place for the administrators and users of the distributed model.</a:t>
            </a:r>
            <a:endParaRPr lang="en-IN"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244</a:t>
            </a:fld>
            <a:endParaRPr lang="en-US"/>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Distributed system examples</a:t>
            </a:r>
            <a:endParaRPr lang="en-IN" dirty="0"/>
          </a:p>
        </p:txBody>
      </p:sp>
      <p:sp>
        <p:nvSpPr>
          <p:cNvPr id="3" name="Content Placeholder 2"/>
          <p:cNvSpPr>
            <a:spLocks noGrp="1"/>
          </p:cNvSpPr>
          <p:nvPr>
            <p:ph idx="1"/>
          </p:nvPr>
        </p:nvSpPr>
        <p:spPr>
          <a:xfrm>
            <a:off x="381000" y="1676400"/>
            <a:ext cx="8763000" cy="4525963"/>
          </a:xfrm>
        </p:spPr>
        <p:txBody>
          <a:bodyPr/>
          <a:lstStyle/>
          <a:p>
            <a:r>
              <a:rPr lang="en-IN" sz="4000" dirty="0" smtClean="0"/>
              <a:t>telecommunication networks:</a:t>
            </a:r>
          </a:p>
          <a:p>
            <a:pPr lvl="1"/>
            <a:r>
              <a:rPr lang="en-IN" sz="3600" dirty="0" smtClean="0"/>
              <a:t>Telephone and cellular networks,</a:t>
            </a:r>
          </a:p>
          <a:p>
            <a:pPr lvl="1"/>
            <a:r>
              <a:rPr lang="en-IN" sz="3600" dirty="0" smtClean="0"/>
              <a:t>Computer networks as Internet,</a:t>
            </a:r>
          </a:p>
          <a:p>
            <a:pPr lvl="1"/>
            <a:r>
              <a:rPr lang="en-IN" sz="3600" dirty="0" smtClean="0"/>
              <a:t>Wireless sensor networks,</a:t>
            </a:r>
          </a:p>
          <a:p>
            <a:pPr lvl="1"/>
            <a:r>
              <a:rPr lang="en-IN" sz="3600" dirty="0" smtClean="0"/>
              <a:t>Routing algorithms,</a:t>
            </a:r>
            <a:endParaRPr lang="en-IN"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245</a:t>
            </a:fld>
            <a:endParaRPr lang="en-US"/>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Distributed system examples</a:t>
            </a:r>
            <a:endParaRPr lang="en-IN" dirty="0"/>
          </a:p>
        </p:txBody>
      </p:sp>
      <p:sp>
        <p:nvSpPr>
          <p:cNvPr id="3" name="Content Placeholder 2"/>
          <p:cNvSpPr>
            <a:spLocks noGrp="1"/>
          </p:cNvSpPr>
          <p:nvPr>
            <p:ph idx="1"/>
          </p:nvPr>
        </p:nvSpPr>
        <p:spPr>
          <a:xfrm>
            <a:off x="381000" y="1676400"/>
            <a:ext cx="8763000" cy="4525963"/>
          </a:xfrm>
        </p:spPr>
        <p:txBody>
          <a:bodyPr/>
          <a:lstStyle/>
          <a:p>
            <a:r>
              <a:rPr lang="en-IN" sz="4400" dirty="0" smtClean="0"/>
              <a:t> Network applications:</a:t>
            </a:r>
          </a:p>
          <a:p>
            <a:pPr lvl="1"/>
            <a:r>
              <a:rPr lang="en-IN" sz="3200" dirty="0" smtClean="0"/>
              <a:t>World Wide Web,</a:t>
            </a:r>
          </a:p>
          <a:p>
            <a:pPr lvl="1"/>
            <a:r>
              <a:rPr lang="en-IN" sz="3200" dirty="0" smtClean="0"/>
              <a:t>Multiplayer Online games</a:t>
            </a:r>
          </a:p>
          <a:p>
            <a:pPr lvl="1"/>
            <a:r>
              <a:rPr lang="en-IN" sz="3200" dirty="0" smtClean="0"/>
              <a:t>Virtual Reality communities,</a:t>
            </a:r>
          </a:p>
          <a:p>
            <a:pPr lvl="1"/>
            <a:r>
              <a:rPr lang="en-IN" sz="3200" dirty="0" smtClean="0"/>
              <a:t>Network file systems</a:t>
            </a:r>
          </a:p>
          <a:p>
            <a:pPr lvl="1"/>
            <a:r>
              <a:rPr lang="en-IN" sz="3200" dirty="0" smtClean="0"/>
              <a:t>distributed information processing systems such as banking systems and airline reservation systems;</a:t>
            </a:r>
            <a:endParaRPr lang="en-IN" sz="32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246</a:t>
            </a:fld>
            <a:endParaRPr lang="en-US"/>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Distributed system examples</a:t>
            </a:r>
            <a:endParaRPr lang="en-IN" dirty="0"/>
          </a:p>
        </p:txBody>
      </p:sp>
      <p:sp>
        <p:nvSpPr>
          <p:cNvPr id="3" name="Content Placeholder 2"/>
          <p:cNvSpPr>
            <a:spLocks noGrp="1"/>
          </p:cNvSpPr>
          <p:nvPr>
            <p:ph idx="1"/>
          </p:nvPr>
        </p:nvSpPr>
        <p:spPr>
          <a:xfrm>
            <a:off x="381000" y="1981200"/>
            <a:ext cx="8763000" cy="4525963"/>
          </a:xfrm>
        </p:spPr>
        <p:txBody>
          <a:bodyPr/>
          <a:lstStyle/>
          <a:p>
            <a:r>
              <a:rPr lang="en-IN" sz="4400" dirty="0" smtClean="0"/>
              <a:t> Real time process control:</a:t>
            </a:r>
          </a:p>
          <a:p>
            <a:pPr lvl="1"/>
            <a:r>
              <a:rPr lang="en-IN" sz="3600" dirty="0" smtClean="0"/>
              <a:t>aircraft control systems,</a:t>
            </a:r>
          </a:p>
          <a:p>
            <a:pPr lvl="1"/>
            <a:r>
              <a:rPr lang="en-IN" sz="3600" dirty="0" smtClean="0"/>
              <a:t>Industrial control systems</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247</a:t>
            </a:fld>
            <a:endParaRPr lang="en-US"/>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IN" dirty="0" smtClean="0"/>
              <a:t>Distributed Database</a:t>
            </a:r>
            <a:endParaRPr lang="en-IN"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248</a:t>
            </a:fld>
            <a:endParaRPr lang="en-US"/>
          </a:p>
        </p:txBody>
      </p:sp>
      <p:sp>
        <p:nvSpPr>
          <p:cNvPr id="5" name="Rectangle 4"/>
          <p:cNvSpPr/>
          <p:nvPr/>
        </p:nvSpPr>
        <p:spPr>
          <a:xfrm>
            <a:off x="533400" y="2438400"/>
            <a:ext cx="7924800" cy="2308324"/>
          </a:xfrm>
          <a:prstGeom prst="rect">
            <a:avLst/>
          </a:prstGeom>
        </p:spPr>
        <p:txBody>
          <a:bodyPr wrap="square">
            <a:spAutoFit/>
          </a:bodyPr>
          <a:lstStyle/>
          <a:p>
            <a:pPr algn="just"/>
            <a:r>
              <a:rPr lang="en-US" sz="3600" dirty="0" smtClean="0"/>
              <a:t>A </a:t>
            </a:r>
            <a:r>
              <a:rPr lang="en-US" sz="3600" i="1" dirty="0" smtClean="0"/>
              <a:t>single logical database</a:t>
            </a:r>
            <a:r>
              <a:rPr lang="en-US" sz="3600" dirty="0" smtClean="0"/>
              <a:t> that is spread physically across computers in multiple locations that are connected by a data communications link</a:t>
            </a:r>
            <a:endParaRPr lang="en-IN" sz="3600"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249</a:t>
            </a:fld>
            <a:endParaRPr lang="en-US"/>
          </a:p>
        </p:txBody>
      </p:sp>
      <p:pic>
        <p:nvPicPr>
          <p:cNvPr id="68610" name="Picture 2" descr="Image result for distributed database ppt"/>
          <p:cNvPicPr>
            <a:picLocks noChangeAspect="1" noChangeArrowheads="1"/>
          </p:cNvPicPr>
          <p:nvPr/>
        </p:nvPicPr>
        <p:blipFill>
          <a:blip r:embed="rId2" cstate="print"/>
          <a:srcRect/>
          <a:stretch>
            <a:fillRect/>
          </a:stretch>
        </p:blipFill>
        <p:spPr bwMode="auto">
          <a:xfrm>
            <a:off x="1066800" y="685800"/>
            <a:ext cx="7131672" cy="569105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143000"/>
          </a:xfrm>
        </p:spPr>
        <p:txBody>
          <a:bodyPr>
            <a:normAutofit fontScale="90000"/>
          </a:bodyPr>
          <a:lstStyle/>
          <a:p>
            <a:r>
              <a:rPr lang="en-GB" dirty="0"/>
              <a:t>Instances and Schemas</a:t>
            </a:r>
            <a:br>
              <a:rPr lang="en-GB" dirty="0"/>
            </a:br>
            <a:endParaRPr lang="en-GB" dirty="0"/>
          </a:p>
        </p:txBody>
      </p:sp>
      <p:sp>
        <p:nvSpPr>
          <p:cNvPr id="3" name="Content Placeholder 2"/>
          <p:cNvSpPr>
            <a:spLocks noGrp="1"/>
          </p:cNvSpPr>
          <p:nvPr>
            <p:ph idx="1"/>
          </p:nvPr>
        </p:nvSpPr>
        <p:spPr>
          <a:xfrm>
            <a:off x="304800" y="1524000"/>
            <a:ext cx="8839200" cy="4525963"/>
          </a:xfrm>
        </p:spPr>
        <p:txBody>
          <a:bodyPr/>
          <a:lstStyle/>
          <a:p>
            <a:pPr marL="0" indent="0">
              <a:buNone/>
            </a:pPr>
            <a:r>
              <a:rPr lang="en-US" sz="2000" dirty="0"/>
              <a:t>Similar to types and variables in programming languages</a:t>
            </a:r>
          </a:p>
          <a:p>
            <a:pPr marL="0" indent="0">
              <a:buNone/>
            </a:pPr>
            <a:r>
              <a:rPr lang="en-US" sz="2000" dirty="0" smtClean="0">
                <a:solidFill>
                  <a:srgbClr val="FF0000"/>
                </a:solidFill>
              </a:rPr>
              <a:t> </a:t>
            </a:r>
            <a:r>
              <a:rPr lang="en-US" sz="2000" b="1" dirty="0">
                <a:solidFill>
                  <a:srgbClr val="FF0000"/>
                </a:solidFill>
              </a:rPr>
              <a:t>Schema</a:t>
            </a:r>
            <a:r>
              <a:rPr lang="en-US" sz="2000" dirty="0">
                <a:solidFill>
                  <a:srgbClr val="FF0000"/>
                </a:solidFill>
              </a:rPr>
              <a:t> – </a:t>
            </a:r>
            <a:endParaRPr lang="en-US" sz="2000" dirty="0" smtClean="0">
              <a:solidFill>
                <a:srgbClr val="FF0000"/>
              </a:solidFill>
            </a:endParaRPr>
          </a:p>
          <a:p>
            <a:r>
              <a:rPr lang="en-US" sz="2000" dirty="0" smtClean="0"/>
              <a:t>The </a:t>
            </a:r>
            <a:r>
              <a:rPr lang="en-US" sz="2000" dirty="0"/>
              <a:t>logical structure of the database (e.g., set </a:t>
            </a:r>
            <a:r>
              <a:rPr lang="en-US" sz="2000" dirty="0" smtClean="0"/>
              <a:t>of customers </a:t>
            </a:r>
            <a:r>
              <a:rPr lang="en-US" sz="2000" dirty="0"/>
              <a:t>and accounts and the relationship between them</a:t>
            </a:r>
            <a:r>
              <a:rPr lang="en-US" sz="2000" dirty="0" smtClean="0"/>
              <a:t>)</a:t>
            </a:r>
          </a:p>
          <a:p>
            <a:r>
              <a:rPr lang="en-US" sz="2000" dirty="0"/>
              <a:t>The overall design of the database is called the database schema</a:t>
            </a:r>
            <a:r>
              <a:rPr lang="en-US" sz="2000" dirty="0" smtClean="0"/>
              <a:t>.</a:t>
            </a:r>
          </a:p>
          <a:p>
            <a:r>
              <a:rPr lang="en-US" sz="2000" dirty="0">
                <a:solidFill>
                  <a:srgbClr val="FF0000"/>
                </a:solidFill>
              </a:rPr>
              <a:t>Physical schema: </a:t>
            </a:r>
            <a:r>
              <a:rPr lang="en-US" sz="2000" dirty="0"/>
              <a:t>database design at the physical level</a:t>
            </a:r>
          </a:p>
          <a:p>
            <a:r>
              <a:rPr lang="en-US" sz="2000" dirty="0">
                <a:solidFill>
                  <a:srgbClr val="FF0000"/>
                </a:solidFill>
              </a:rPr>
              <a:t>Logical schema</a:t>
            </a:r>
            <a:r>
              <a:rPr lang="en-US" sz="2000" dirty="0"/>
              <a:t>: database design at the logical level</a:t>
            </a:r>
          </a:p>
          <a:p>
            <a:endParaRPr lang="en-US" sz="2000" dirty="0"/>
          </a:p>
          <a:p>
            <a:pPr marL="0" indent="0">
              <a:buNone/>
            </a:pPr>
            <a:r>
              <a:rPr lang="en-US" sz="2000" dirty="0" smtClean="0">
                <a:solidFill>
                  <a:srgbClr val="FF0000"/>
                </a:solidFill>
              </a:rPr>
              <a:t> </a:t>
            </a:r>
            <a:r>
              <a:rPr lang="en-US" sz="2000" b="1" dirty="0">
                <a:solidFill>
                  <a:srgbClr val="FF0000"/>
                </a:solidFill>
              </a:rPr>
              <a:t>Instance</a:t>
            </a:r>
            <a:r>
              <a:rPr lang="en-US" sz="2000" dirty="0">
                <a:solidFill>
                  <a:srgbClr val="FF0000"/>
                </a:solidFill>
              </a:rPr>
              <a:t> – </a:t>
            </a:r>
            <a:endParaRPr lang="en-US" sz="2000" dirty="0" smtClean="0">
              <a:solidFill>
                <a:srgbClr val="FF0000"/>
              </a:solidFill>
            </a:endParaRPr>
          </a:p>
          <a:p>
            <a:r>
              <a:rPr lang="en-US" sz="2000" dirty="0"/>
              <a:t>T</a:t>
            </a:r>
            <a:r>
              <a:rPr lang="en-US" sz="2000" dirty="0" smtClean="0"/>
              <a:t>he </a:t>
            </a:r>
            <a:r>
              <a:rPr lang="en-US" sz="2000" dirty="0"/>
              <a:t>actual content of the database at a </a:t>
            </a:r>
            <a:r>
              <a:rPr lang="en-US" sz="2000" dirty="0" smtClean="0"/>
              <a:t>particular point </a:t>
            </a:r>
            <a:r>
              <a:rPr lang="en-US" sz="2000" dirty="0"/>
              <a:t>in </a:t>
            </a:r>
            <a:r>
              <a:rPr lang="en-US" sz="2000" dirty="0" smtClean="0"/>
              <a:t>time.</a:t>
            </a:r>
          </a:p>
          <a:p>
            <a:r>
              <a:rPr lang="en-US" altLang="zh-CN" sz="2000" dirty="0" smtClean="0">
                <a:latin typeface="Arial" charset="0"/>
              </a:rPr>
              <a:t>The </a:t>
            </a:r>
            <a:r>
              <a:rPr lang="en-US" altLang="zh-CN" sz="2000" dirty="0">
                <a:latin typeface="Arial" charset="0"/>
              </a:rPr>
              <a:t>collection of information stored in the database at a particular moment is called an instance of the database.</a:t>
            </a:r>
          </a:p>
          <a:p>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25</a:t>
            </a:fld>
            <a:endParaRPr lang="en-US"/>
          </a:p>
        </p:txBody>
      </p:sp>
    </p:spTree>
    <p:extLst>
      <p:ext uri="{BB962C8B-B14F-4D97-AF65-F5344CB8AC3E}">
        <p14:creationId xmlns="" xmlns:p14="http://schemas.microsoft.com/office/powerpoint/2010/main" val="320981950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IN" dirty="0" smtClean="0"/>
              <a:t>Applications of Distributed Database</a:t>
            </a:r>
            <a:endParaRPr lang="en-IN" dirty="0"/>
          </a:p>
        </p:txBody>
      </p:sp>
      <p:sp>
        <p:nvSpPr>
          <p:cNvPr id="3" name="Content Placeholder 2"/>
          <p:cNvSpPr>
            <a:spLocks noGrp="1"/>
          </p:cNvSpPr>
          <p:nvPr>
            <p:ph idx="1"/>
          </p:nvPr>
        </p:nvSpPr>
        <p:spPr>
          <a:xfrm>
            <a:off x="228600" y="2057400"/>
            <a:ext cx="8915400" cy="4525963"/>
          </a:xfrm>
        </p:spPr>
        <p:txBody>
          <a:bodyPr/>
          <a:lstStyle/>
          <a:p>
            <a:r>
              <a:rPr lang="en-US" sz="3600" dirty="0" smtClean="0"/>
              <a:t>Business unit autonomy and distribution</a:t>
            </a:r>
          </a:p>
          <a:p>
            <a:r>
              <a:rPr lang="en-US" sz="3600" dirty="0" smtClean="0"/>
              <a:t>Data sharing</a:t>
            </a:r>
          </a:p>
          <a:p>
            <a:r>
              <a:rPr lang="en-US" sz="3600" dirty="0" smtClean="0"/>
              <a:t>Data communication costs</a:t>
            </a:r>
          </a:p>
          <a:p>
            <a:r>
              <a:rPr lang="en-US" sz="3600" dirty="0" smtClean="0"/>
              <a:t>Data communication reliability and costs</a:t>
            </a:r>
          </a:p>
          <a:p>
            <a:r>
              <a:rPr lang="en-US" sz="3600" dirty="0" smtClean="0"/>
              <a:t>Multiple application vendors</a:t>
            </a:r>
          </a:p>
          <a:p>
            <a:r>
              <a:rPr lang="en-US" sz="3600" dirty="0" smtClean="0"/>
              <a:t>Database recovery</a:t>
            </a:r>
          </a:p>
          <a:p>
            <a:r>
              <a:rPr lang="en-US" sz="3600" dirty="0" smtClean="0"/>
              <a:t>Transaction and analytic processing</a:t>
            </a:r>
            <a:endParaRPr lang="en-US"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250</a:t>
            </a:fld>
            <a:endParaRPr lang="en-US"/>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IN" dirty="0" smtClean="0"/>
              <a:t>DD Environments</a:t>
            </a:r>
            <a:endParaRPr lang="en-IN"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251</a:t>
            </a:fld>
            <a:endParaRPr lang="en-US"/>
          </a:p>
        </p:txBody>
      </p:sp>
      <p:pic>
        <p:nvPicPr>
          <p:cNvPr id="5" name="Picture 2" descr="11_01"/>
          <p:cNvPicPr>
            <a:picLocks noChangeAspect="1" noChangeArrowheads="1"/>
          </p:cNvPicPr>
          <p:nvPr/>
        </p:nvPicPr>
        <p:blipFill>
          <a:blip r:embed="rId2" cstate="print"/>
          <a:srcRect/>
          <a:stretch>
            <a:fillRect/>
          </a:stretch>
        </p:blipFill>
        <p:spPr bwMode="auto">
          <a:xfrm>
            <a:off x="762000" y="1295400"/>
            <a:ext cx="7696200" cy="5105400"/>
          </a:xfrm>
          <a:prstGeom prst="rect">
            <a:avLst/>
          </a:prstGeom>
          <a:noFill/>
          <a:ln w="9525">
            <a:noFill/>
            <a:miter lim="800000"/>
            <a:headEnd/>
            <a:tailEnd/>
          </a:ln>
          <a:effectLst/>
        </p:spPr>
      </p:pic>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lstStyle/>
          <a:p>
            <a:r>
              <a:rPr lang="en-IN" dirty="0" smtClean="0"/>
              <a:t>Types of Distributed database</a:t>
            </a:r>
            <a:endParaRPr lang="en-IN" dirty="0"/>
          </a:p>
        </p:txBody>
      </p:sp>
      <p:sp>
        <p:nvSpPr>
          <p:cNvPr id="3" name="Content Placeholder 2"/>
          <p:cNvSpPr>
            <a:spLocks noGrp="1"/>
          </p:cNvSpPr>
          <p:nvPr>
            <p:ph idx="1"/>
          </p:nvPr>
        </p:nvSpPr>
        <p:spPr>
          <a:xfrm>
            <a:off x="381000" y="1600200"/>
            <a:ext cx="8610600" cy="4525963"/>
          </a:xfrm>
        </p:spPr>
        <p:txBody>
          <a:bodyPr/>
          <a:lstStyle/>
          <a:p>
            <a:pPr>
              <a:lnSpc>
                <a:spcPct val="90000"/>
              </a:lnSpc>
            </a:pPr>
            <a:r>
              <a:rPr lang="en-US" sz="3600" b="1" dirty="0" smtClean="0"/>
              <a:t>Homogeneous DD</a:t>
            </a:r>
            <a:r>
              <a:rPr lang="en-US" sz="3600" dirty="0" smtClean="0"/>
              <a:t> –</a:t>
            </a:r>
          </a:p>
          <a:p>
            <a:pPr>
              <a:lnSpc>
                <a:spcPct val="90000"/>
              </a:lnSpc>
              <a:buNone/>
            </a:pPr>
            <a:r>
              <a:rPr lang="en-US" sz="3600" dirty="0" smtClean="0"/>
              <a:t>		If the data is distributed but all servers run the same DBMS software.</a:t>
            </a:r>
          </a:p>
          <a:p>
            <a:pPr>
              <a:lnSpc>
                <a:spcPct val="90000"/>
              </a:lnSpc>
            </a:pPr>
            <a:r>
              <a:rPr lang="en-US" sz="3600" b="1" dirty="0" smtClean="0"/>
              <a:t>Heterogeneous DD</a:t>
            </a:r>
            <a:r>
              <a:rPr lang="en-US" sz="3600" dirty="0" smtClean="0"/>
              <a:t> –</a:t>
            </a:r>
          </a:p>
          <a:p>
            <a:pPr>
              <a:lnSpc>
                <a:spcPct val="90000"/>
              </a:lnSpc>
              <a:buNone/>
            </a:pPr>
            <a:r>
              <a:rPr lang="en-US" sz="3600" dirty="0" smtClean="0"/>
              <a:t>		If different sites run under the control of different DBMS, essentially autonomously, are connected to enable access to data from multiple sites.</a:t>
            </a:r>
            <a:endParaRPr lang="en-US"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252</a:t>
            </a:fld>
            <a:endParaRPr lang="en-US"/>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lstStyle/>
          <a:p>
            <a:pPr>
              <a:lnSpc>
                <a:spcPct val="90000"/>
              </a:lnSpc>
            </a:pPr>
            <a:r>
              <a:rPr lang="en-US" sz="4000" b="1" dirty="0" smtClean="0"/>
              <a:t>Homogeneous</a:t>
            </a:r>
            <a:r>
              <a:rPr lang="en-US" sz="4000" dirty="0" smtClean="0"/>
              <a:t> –</a:t>
            </a:r>
          </a:p>
          <a:p>
            <a:pPr>
              <a:lnSpc>
                <a:spcPct val="90000"/>
              </a:lnSpc>
              <a:buNone/>
            </a:pPr>
            <a:r>
              <a:rPr lang="en-US" sz="4000" dirty="0" smtClean="0"/>
              <a:t>		 Same DBMS at each node</a:t>
            </a:r>
          </a:p>
          <a:p>
            <a:pPr lvl="1">
              <a:lnSpc>
                <a:spcPct val="90000"/>
              </a:lnSpc>
            </a:pPr>
            <a:endParaRPr lang="en-US" sz="3600" dirty="0" smtClean="0"/>
          </a:p>
          <a:p>
            <a:pPr lvl="1">
              <a:lnSpc>
                <a:spcPct val="90000"/>
              </a:lnSpc>
            </a:pPr>
            <a:r>
              <a:rPr lang="en-US" sz="3600" dirty="0" smtClean="0"/>
              <a:t>Autonomous - Independent DBMSs</a:t>
            </a:r>
          </a:p>
          <a:p>
            <a:pPr lvl="1">
              <a:lnSpc>
                <a:spcPct val="90000"/>
              </a:lnSpc>
            </a:pPr>
            <a:r>
              <a:rPr lang="en-US" sz="3600" dirty="0" smtClean="0"/>
              <a:t>Non-autonomous - Central, coordinating DBMS</a:t>
            </a:r>
          </a:p>
          <a:p>
            <a:pPr lvl="1">
              <a:lnSpc>
                <a:spcPct val="90000"/>
              </a:lnSpc>
            </a:pPr>
            <a:r>
              <a:rPr lang="en-US" sz="3600" dirty="0" smtClean="0"/>
              <a:t>Easy to manage, difficult to enforce</a:t>
            </a:r>
            <a:endParaRPr lang="en-US"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253</a:t>
            </a:fld>
            <a:endParaRPr lang="en-US"/>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4525963"/>
          </a:xfrm>
        </p:spPr>
        <p:txBody>
          <a:bodyPr/>
          <a:lstStyle/>
          <a:p>
            <a:pPr>
              <a:lnSpc>
                <a:spcPct val="90000"/>
              </a:lnSpc>
            </a:pPr>
            <a:r>
              <a:rPr lang="en-US" sz="4000" b="1" dirty="0" smtClean="0"/>
              <a:t>Heterogeneous</a:t>
            </a:r>
            <a:r>
              <a:rPr lang="en-US" sz="4000" dirty="0" smtClean="0"/>
              <a:t> – </a:t>
            </a:r>
          </a:p>
          <a:p>
            <a:pPr>
              <a:lnSpc>
                <a:spcPct val="90000"/>
              </a:lnSpc>
              <a:buNone/>
            </a:pPr>
            <a:r>
              <a:rPr lang="en-US" sz="4000" dirty="0" smtClean="0"/>
              <a:t>		Different DBMSs at different nodes</a:t>
            </a:r>
          </a:p>
          <a:p>
            <a:pPr>
              <a:lnSpc>
                <a:spcPct val="90000"/>
              </a:lnSpc>
              <a:buNone/>
            </a:pPr>
            <a:endParaRPr lang="en-US" sz="4000" dirty="0" smtClean="0"/>
          </a:p>
          <a:p>
            <a:pPr lvl="1">
              <a:lnSpc>
                <a:spcPct val="90000"/>
              </a:lnSpc>
            </a:pPr>
            <a:r>
              <a:rPr lang="en-US" sz="3600" dirty="0" smtClean="0"/>
              <a:t>Systems – With full or partial DBMS functionality</a:t>
            </a:r>
          </a:p>
          <a:p>
            <a:pPr lvl="1">
              <a:lnSpc>
                <a:spcPct val="90000"/>
              </a:lnSpc>
            </a:pPr>
            <a:r>
              <a:rPr lang="en-US" sz="3600" dirty="0" smtClean="0"/>
              <a:t>Gateways - Simple paths are created to other databases without the benefits of one logical database</a:t>
            </a:r>
          </a:p>
          <a:p>
            <a:pPr lvl="1">
              <a:lnSpc>
                <a:spcPct val="90000"/>
              </a:lnSpc>
            </a:pPr>
            <a:r>
              <a:rPr lang="en-US" sz="3600" dirty="0" smtClean="0"/>
              <a:t>Difficult to manage, preferred by independent organizations</a:t>
            </a:r>
            <a:endParaRPr lang="en-US"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254</a:t>
            </a:fld>
            <a:endParaRPr lang="en-US"/>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9144000" cy="4525963"/>
          </a:xfrm>
        </p:spPr>
        <p:txBody>
          <a:bodyPr/>
          <a:lstStyle/>
          <a:p>
            <a:pPr algn="just"/>
            <a:r>
              <a:rPr lang="en-US" sz="4000" b="1" dirty="0" smtClean="0"/>
              <a:t>Systems</a:t>
            </a:r>
            <a:r>
              <a:rPr lang="en-US" sz="4000" dirty="0" smtClean="0"/>
              <a:t> - Supports some or all functionality of one logical database</a:t>
            </a:r>
          </a:p>
          <a:p>
            <a:pPr lvl="1" algn="just"/>
            <a:r>
              <a:rPr lang="en-US" sz="3600" dirty="0" smtClean="0"/>
              <a:t>Full DBMS Functionality - All distributed DB functions</a:t>
            </a:r>
          </a:p>
          <a:p>
            <a:pPr lvl="1" algn="just"/>
            <a:r>
              <a:rPr lang="en-US" sz="3600" dirty="0" smtClean="0"/>
              <a:t>Partial-Multi database- Some distributed DB functions</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255</a:t>
            </a:fld>
            <a:endParaRPr lang="en-US"/>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10600" cy="4449763"/>
          </a:xfrm>
        </p:spPr>
        <p:txBody>
          <a:bodyPr/>
          <a:lstStyle/>
          <a:p>
            <a:pPr lvl="2" indent="-1143000">
              <a:buNone/>
            </a:pPr>
            <a:r>
              <a:rPr lang="en-US" sz="3600" b="1" dirty="0" smtClean="0"/>
              <a:t>Partial Multi-database:</a:t>
            </a:r>
          </a:p>
          <a:p>
            <a:pPr lvl="2" indent="-1143000">
              <a:buNone/>
            </a:pPr>
            <a:endParaRPr lang="en-US" sz="3200" b="1" dirty="0" smtClean="0"/>
          </a:p>
          <a:p>
            <a:pPr lvl="2" indent="-1143000">
              <a:buNone/>
            </a:pPr>
            <a:r>
              <a:rPr lang="en-US" sz="3200" b="1" dirty="0" smtClean="0"/>
              <a:t>Federated</a:t>
            </a:r>
            <a:r>
              <a:rPr lang="en-US" sz="3200" dirty="0" smtClean="0"/>
              <a:t> - Supports local databases for 		unique data requests</a:t>
            </a:r>
          </a:p>
          <a:p>
            <a:pPr marL="1081088" lvl="3" indent="-449263"/>
            <a:r>
              <a:rPr lang="en-US" sz="2800" dirty="0" smtClean="0"/>
              <a:t>Loose Integration - Local </a:t>
            </a:r>
            <a:r>
              <a:rPr lang="en-US" sz="2800" dirty="0" err="1" smtClean="0"/>
              <a:t>dbs</a:t>
            </a:r>
            <a:r>
              <a:rPr lang="en-US" sz="2800" dirty="0" smtClean="0"/>
              <a:t> have their own schemas</a:t>
            </a:r>
          </a:p>
          <a:p>
            <a:pPr marL="1081088" lvl="3" indent="-449263"/>
            <a:r>
              <a:rPr lang="en-US" sz="2800" dirty="0" smtClean="0"/>
              <a:t>Tight Integration - Local </a:t>
            </a:r>
            <a:r>
              <a:rPr lang="en-US" sz="2800" dirty="0" err="1" smtClean="0"/>
              <a:t>dbs</a:t>
            </a:r>
            <a:r>
              <a:rPr lang="en-US" sz="2800" dirty="0" smtClean="0"/>
              <a:t> use common schema</a:t>
            </a:r>
          </a:p>
          <a:p>
            <a:pPr lvl="2" indent="-1143000">
              <a:buNone/>
            </a:pPr>
            <a:r>
              <a:rPr lang="en-US" sz="3200" b="1" dirty="0" err="1" smtClean="0"/>
              <a:t>Unfederated</a:t>
            </a:r>
            <a:r>
              <a:rPr lang="en-US" sz="3200" dirty="0" smtClean="0"/>
              <a:t> - Requires all access to go through a central, coordinating module</a:t>
            </a:r>
            <a:endParaRPr lang="en-US" sz="32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256</a:t>
            </a:fld>
            <a:endParaRPr lang="en-US"/>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IN" dirty="0" smtClean="0"/>
              <a:t>Advantages of Distributed Database over Centralised Database</a:t>
            </a:r>
            <a:endParaRPr lang="en-IN" dirty="0"/>
          </a:p>
        </p:txBody>
      </p:sp>
      <p:sp>
        <p:nvSpPr>
          <p:cNvPr id="3" name="Content Placeholder 2"/>
          <p:cNvSpPr>
            <a:spLocks noGrp="1"/>
          </p:cNvSpPr>
          <p:nvPr>
            <p:ph idx="1"/>
          </p:nvPr>
        </p:nvSpPr>
        <p:spPr>
          <a:xfrm>
            <a:off x="533400" y="2590800"/>
            <a:ext cx="8229600" cy="4525963"/>
          </a:xfrm>
        </p:spPr>
        <p:txBody>
          <a:bodyPr/>
          <a:lstStyle/>
          <a:p>
            <a:r>
              <a:rPr lang="en-US" sz="3600" dirty="0" smtClean="0"/>
              <a:t>Increased reliability/availability</a:t>
            </a:r>
          </a:p>
          <a:p>
            <a:r>
              <a:rPr lang="en-US" sz="3600" dirty="0" smtClean="0"/>
              <a:t>Local control over data</a:t>
            </a:r>
          </a:p>
          <a:p>
            <a:r>
              <a:rPr lang="en-US" sz="3600" dirty="0" smtClean="0"/>
              <a:t>Modular growth</a:t>
            </a:r>
          </a:p>
          <a:p>
            <a:r>
              <a:rPr lang="en-US" sz="3600" dirty="0" smtClean="0"/>
              <a:t>Lower communication costs</a:t>
            </a:r>
          </a:p>
          <a:p>
            <a:r>
              <a:rPr lang="en-US" sz="3600" dirty="0" smtClean="0"/>
              <a:t>Faster response for certain queries</a:t>
            </a:r>
            <a:endParaRPr lang="en-US"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257</a:t>
            </a:fld>
            <a:endParaRPr lang="en-US"/>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IN" dirty="0" smtClean="0"/>
              <a:t>Disadvantages of Distributed Database compared to Centralised Database</a:t>
            </a:r>
            <a:endParaRPr lang="en-IN" dirty="0"/>
          </a:p>
        </p:txBody>
      </p:sp>
      <p:sp>
        <p:nvSpPr>
          <p:cNvPr id="3" name="Content Placeholder 2"/>
          <p:cNvSpPr>
            <a:spLocks noGrp="1"/>
          </p:cNvSpPr>
          <p:nvPr>
            <p:ph idx="1"/>
          </p:nvPr>
        </p:nvSpPr>
        <p:spPr>
          <a:xfrm>
            <a:off x="533400" y="2895600"/>
            <a:ext cx="8229600" cy="4525963"/>
          </a:xfrm>
        </p:spPr>
        <p:txBody>
          <a:bodyPr/>
          <a:lstStyle/>
          <a:p>
            <a:r>
              <a:rPr lang="en-US" sz="3600" dirty="0" smtClean="0"/>
              <a:t>Software cost and complexity</a:t>
            </a:r>
          </a:p>
          <a:p>
            <a:r>
              <a:rPr lang="en-US" sz="3600" dirty="0" smtClean="0"/>
              <a:t>Processing overhead</a:t>
            </a:r>
          </a:p>
          <a:p>
            <a:r>
              <a:rPr lang="en-US" sz="3600" dirty="0" smtClean="0"/>
              <a:t>Data integrity exposure</a:t>
            </a:r>
          </a:p>
          <a:p>
            <a:r>
              <a:rPr lang="en-US" sz="3600" dirty="0" smtClean="0"/>
              <a:t>Slower response for certain queries</a:t>
            </a:r>
            <a:endParaRPr lang="en-US"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258</a:t>
            </a:fld>
            <a:endParaRPr lang="en-US"/>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6A47B881-155C-41BB-939A-A23AB0645011}" type="slidenum">
              <a:rPr lang="en-US" smtClean="0">
                <a:latin typeface="Arial" pitchFamily="34" charset="0"/>
              </a:rPr>
              <a:pPr/>
              <a:t>259</a:t>
            </a:fld>
            <a:endParaRPr lang="en-US" smtClean="0">
              <a:latin typeface="Arial" pitchFamily="34" charset="0"/>
            </a:endParaRPr>
          </a:p>
        </p:txBody>
      </p:sp>
      <p:sp>
        <p:nvSpPr>
          <p:cNvPr id="647173" name="WordArt 5"/>
          <p:cNvSpPr>
            <a:spLocks noChangeArrowheads="1" noChangeShapeType="1" noTextEdit="1"/>
          </p:cNvSpPr>
          <p:nvPr/>
        </p:nvSpPr>
        <p:spPr bwMode="auto">
          <a:xfrm>
            <a:off x="1001439" y="2539105"/>
            <a:ext cx="7413734" cy="1470321"/>
          </a:xfrm>
          <a:prstGeom prst="rect">
            <a:avLst/>
          </a:prstGeom>
        </p:spPr>
        <p:style>
          <a:lnRef idx="0">
            <a:schemeClr val="accent2"/>
          </a:lnRef>
          <a:fillRef idx="3">
            <a:schemeClr val="accent2"/>
          </a:fillRef>
          <a:effectRef idx="3">
            <a:schemeClr val="accent2"/>
          </a:effectRef>
          <a:fontRef idx="minor">
            <a:schemeClr val="lt1"/>
          </a:fontRef>
        </p:style>
        <p:txBody>
          <a:bodyPr wrap="none" fromWordArt="1">
            <a:prstTxWarp prst="textPlain">
              <a:avLst>
                <a:gd name="adj" fmla="val 50000"/>
              </a:avLst>
            </a:prstTxWarp>
          </a:bodyPr>
          <a:lstStyle/>
          <a:p>
            <a:pPr algn="l">
              <a:defRPr/>
            </a:pPr>
            <a:r>
              <a:rPr lang="en-IN" sz="36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a:rPr>
              <a:t>Thank </a:t>
            </a:r>
            <a:r>
              <a:rPr lang="en-IN" sz="3600" kern="10" dirty="0">
                <a:ln w="9525">
                  <a:noFill/>
                  <a:round/>
                  <a:headEnd/>
                  <a:tailEnd/>
                </a:ln>
                <a:gradFill rotWithShape="0">
                  <a:gsLst>
                    <a:gs pos="0">
                      <a:srgbClr val="FFFF00"/>
                    </a:gs>
                    <a:gs pos="100000">
                      <a:srgbClr val="FF9933"/>
                    </a:gs>
                  </a:gsLst>
                  <a:path path="rect">
                    <a:fillToRect l="50000" t="50000" r="50000" b="50000"/>
                  </a:path>
                </a:gradFill>
                <a:effectLst>
                  <a:outerShdw blurRad="38100" dist="38100" dir="2700000" algn="tl">
                    <a:srgbClr val="000000">
                      <a:alpha val="43137"/>
                    </a:srgbClr>
                  </a:outerShdw>
                </a:effectLst>
                <a:latin typeface="Impact"/>
              </a:rPr>
              <a:t>You</a:t>
            </a:r>
          </a:p>
        </p:txBody>
      </p:sp>
      <p:sp>
        <p:nvSpPr>
          <p:cNvPr id="4" name="Title 1"/>
          <p:cNvSpPr>
            <a:spLocks noGrp="1"/>
          </p:cNvSpPr>
          <p:nvPr/>
        </p:nvSpPr>
        <p:spPr>
          <a:xfrm>
            <a:off x="533400" y="1905000"/>
            <a:ext cx="82296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dirty="0"/>
              <a:t>End of Today’s Lecture</a:t>
            </a:r>
            <a:endParaRPr lang="en-GB" dirty="0"/>
          </a:p>
        </p:txBody>
      </p:sp>
    </p:spTree>
    <p:extLst>
      <p:ext uri="{BB962C8B-B14F-4D97-AF65-F5344CB8AC3E}">
        <p14:creationId xmlns="" xmlns:p14="http://schemas.microsoft.com/office/powerpoint/2010/main" val="37446338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26</a:t>
            </a:fld>
            <a:endParaRPr lang="en-US"/>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9230" y="2514600"/>
            <a:ext cx="8072437" cy="1450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4350" y="3325812"/>
            <a:ext cx="4895850" cy="639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 name="table"/>
          <p:cNvPicPr>
            <a:picLocks noChangeAspect="1"/>
          </p:cNvPicPr>
          <p:nvPr/>
        </p:nvPicPr>
        <p:blipFill>
          <a:blip r:embed="rId4" cstate="print"/>
          <a:stretch>
            <a:fillRect/>
          </a:stretch>
        </p:blipFill>
        <p:spPr>
          <a:xfrm>
            <a:off x="4724400" y="3505200"/>
            <a:ext cx="3178175" cy="1371600"/>
          </a:xfrm>
          <a:prstGeom prst="rect">
            <a:avLst/>
          </a:prstGeom>
        </p:spPr>
      </p:pic>
      <p:pic>
        <p:nvPicPr>
          <p:cNvPr id="2052" name="Picture 4"/>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657600" y="4553743"/>
            <a:ext cx="1560513" cy="646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2152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dirty="0" smtClean="0"/>
              <a:t>DBMS Models</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27</a:t>
            </a:fld>
            <a:endParaRPr lang="en-US"/>
          </a:p>
        </p:txBody>
      </p:sp>
    </p:spTree>
    <p:extLst>
      <p:ext uri="{BB962C8B-B14F-4D97-AF65-F5344CB8AC3E}">
        <p14:creationId xmlns="" xmlns:p14="http://schemas.microsoft.com/office/powerpoint/2010/main" val="175488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fontScale="90000"/>
          </a:bodyPr>
          <a:lstStyle/>
          <a:p>
            <a:r>
              <a:rPr lang="en-GB" dirty="0"/>
              <a:t>Data Models</a:t>
            </a:r>
            <a:br>
              <a:rPr lang="en-GB" dirty="0"/>
            </a:b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28</a:t>
            </a:fld>
            <a:endParaRPr lang="en-US"/>
          </a:p>
        </p:txBody>
      </p:sp>
      <p:sp>
        <p:nvSpPr>
          <p:cNvPr id="5" name="Content Placeholder 4"/>
          <p:cNvSpPr>
            <a:spLocks noGrp="1" noChangeArrowheads="1"/>
          </p:cNvSpPr>
          <p:nvPr>
            <p:ph idx="1"/>
          </p:nvPr>
        </p:nvSpPr>
        <p:spPr bwMode="auto">
          <a:xfrm>
            <a:off x="457200" y="2332037"/>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003366"/>
              </a:buClr>
              <a:buSzPct val="90000"/>
              <a:buFont typeface="Monotype Sorts"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000099"/>
              </a:buClr>
              <a:buSzPct val="105000"/>
              <a:buFont typeface="Wingdings" pitchFamily="2" charset="2"/>
              <a:buChar char="Ø"/>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Symbol" pitchFamily="18" charset="2"/>
              <a:buChar char="-"/>
              <a:defRPr kumimoji="1" sz="2400">
                <a:solidFill>
                  <a:schemeClr val="tx1"/>
                </a:solidFill>
                <a:latin typeface="+mn-lt"/>
              </a:defRPr>
            </a:lvl3pPr>
            <a:lvl4pPr marL="1428750" indent="-228600" algn="l" rtl="0" eaLnBrk="0" fontAlgn="base" hangingPunct="0">
              <a:spcBef>
                <a:spcPct val="35000"/>
              </a:spcBef>
              <a:spcAft>
                <a:spcPct val="0"/>
              </a:spcAft>
              <a:buClr>
                <a:schemeClr val="tx1"/>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Font typeface="Symbol" pitchFamily="18" charset="2"/>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Font typeface="Symbol" pitchFamily="1" charset="2"/>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Font typeface="Symbol" pitchFamily="1" charset="2"/>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Font typeface="Symbol" pitchFamily="1" charset="2"/>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Font typeface="Symbol" pitchFamily="1" charset="2"/>
              <a:buChar char="®"/>
              <a:defRPr kumimoji="1">
                <a:solidFill>
                  <a:schemeClr val="tx1"/>
                </a:solidFill>
                <a:latin typeface="+mn-lt"/>
              </a:defRPr>
            </a:lvl9pPr>
          </a:lstStyle>
          <a:p>
            <a:pPr marL="342900" marR="0" lvl="0" indent="-342900" algn="just" defTabSz="914400" rtl="0" eaLnBrk="0" fontAlgn="base" latinLnBrk="0" hangingPunct="0">
              <a:lnSpc>
                <a:spcPct val="90000"/>
              </a:lnSpc>
              <a:spcBef>
                <a:spcPct val="35000"/>
              </a:spcBef>
              <a:spcAft>
                <a:spcPct val="0"/>
              </a:spcAft>
              <a:buClr>
                <a:srgbClr val="003366"/>
              </a:buClr>
              <a:buSzPct val="90000"/>
              <a:buFont typeface="Monotype Sorts" charset="2"/>
              <a:buChar char="n"/>
              <a:tabLst/>
              <a:defRPr/>
            </a:pPr>
            <a:r>
              <a:rPr kumimoji="1" lang="en-US" altLang="en-US" sz="1800" b="0" i="0" u="none" strike="noStrike" kern="0" cap="none" spc="0" normalizeH="0" baseline="0" noProof="0" dirty="0" smtClean="0">
                <a:ln>
                  <a:noFill/>
                </a:ln>
                <a:solidFill>
                  <a:srgbClr val="000000"/>
                </a:solidFill>
                <a:effectLst/>
                <a:uLnTx/>
                <a:uFillTx/>
                <a:latin typeface="Helvetica"/>
                <a:ea typeface="+mn-ea"/>
                <a:cs typeface="+mn-cs"/>
              </a:rPr>
              <a:t>The phrase </a:t>
            </a:r>
            <a:r>
              <a:rPr kumimoji="1" lang="en-US" altLang="en-US" sz="1800" b="0" i="1" u="none" strike="noStrike" kern="0" cap="none" spc="0" normalizeH="0" baseline="0" noProof="0" dirty="0" smtClean="0">
                <a:ln>
                  <a:noFill/>
                </a:ln>
                <a:solidFill>
                  <a:srgbClr val="000000"/>
                </a:solidFill>
                <a:effectLst/>
                <a:uLnTx/>
                <a:uFillTx/>
                <a:latin typeface="Helvetica"/>
                <a:ea typeface="+mn-ea"/>
                <a:cs typeface="+mn-cs"/>
              </a:rPr>
              <a:t>“data model” </a:t>
            </a:r>
            <a:r>
              <a:rPr kumimoji="1" lang="en-US" altLang="en-US" sz="1800" b="0" i="0" u="none" strike="noStrike" kern="0" cap="none" spc="0" normalizeH="0" baseline="0" noProof="0" dirty="0" smtClean="0">
                <a:ln>
                  <a:noFill/>
                </a:ln>
                <a:solidFill>
                  <a:srgbClr val="000000"/>
                </a:solidFill>
                <a:effectLst/>
                <a:uLnTx/>
                <a:uFillTx/>
                <a:latin typeface="Helvetica"/>
                <a:ea typeface="+mn-ea"/>
                <a:cs typeface="+mn-cs"/>
              </a:rPr>
              <a:t>is used in a couple of different ways.</a:t>
            </a:r>
          </a:p>
          <a:p>
            <a:pPr marL="342900" marR="0" lvl="0" indent="-342900" algn="just" defTabSz="914400" rtl="0" eaLnBrk="0" fontAlgn="base" latinLnBrk="0" hangingPunct="0">
              <a:lnSpc>
                <a:spcPct val="40000"/>
              </a:lnSpc>
              <a:spcBef>
                <a:spcPct val="35000"/>
              </a:spcBef>
              <a:spcAft>
                <a:spcPct val="0"/>
              </a:spcAft>
              <a:buClr>
                <a:srgbClr val="003366"/>
              </a:buClr>
              <a:buSzPct val="90000"/>
              <a:buFont typeface="Monotype Sorts" charset="2"/>
              <a:buNone/>
              <a:tabLst/>
              <a:defRPr/>
            </a:pPr>
            <a:endParaRPr kumimoji="1" lang="en-US" altLang="en-US" sz="1800" b="0" i="0" u="none" strike="noStrike" kern="0" cap="none" spc="0" normalizeH="0" baseline="0" noProof="0" dirty="0" smtClean="0">
              <a:ln>
                <a:noFill/>
              </a:ln>
              <a:solidFill>
                <a:srgbClr val="000000"/>
              </a:solidFill>
              <a:effectLst/>
              <a:uLnTx/>
              <a:uFillTx/>
              <a:latin typeface="Helvetica"/>
              <a:ea typeface="+mn-ea"/>
              <a:cs typeface="+mn-cs"/>
            </a:endParaRPr>
          </a:p>
          <a:p>
            <a:pPr marL="342900" marR="0" lvl="0" indent="-342900" algn="just" defTabSz="914400" rtl="0" eaLnBrk="0" fontAlgn="base" latinLnBrk="0" hangingPunct="0">
              <a:lnSpc>
                <a:spcPct val="90000"/>
              </a:lnSpc>
              <a:spcBef>
                <a:spcPct val="35000"/>
              </a:spcBef>
              <a:spcAft>
                <a:spcPct val="0"/>
              </a:spcAft>
              <a:buClr>
                <a:srgbClr val="003366"/>
              </a:buClr>
              <a:buSzPct val="90000"/>
              <a:buFont typeface="Monotype Sorts" charset="2"/>
              <a:buChar char="n"/>
              <a:tabLst/>
              <a:defRPr/>
            </a:pPr>
            <a:r>
              <a:rPr kumimoji="1" lang="en-US" altLang="en-US" sz="1800" b="0" i="0" u="none" strike="noStrike" kern="0" cap="none" spc="0" normalizeH="0" baseline="0" noProof="0" dirty="0" smtClean="0">
                <a:ln>
                  <a:noFill/>
                </a:ln>
                <a:solidFill>
                  <a:srgbClr val="000000"/>
                </a:solidFill>
                <a:effectLst/>
                <a:uLnTx/>
                <a:uFillTx/>
                <a:latin typeface="Helvetica"/>
                <a:ea typeface="+mn-ea"/>
                <a:cs typeface="+mn-cs"/>
              </a:rPr>
              <a:t>Frequently used (use #1) to refer to an overall approach or philosophy for database design and development.</a:t>
            </a:r>
          </a:p>
          <a:p>
            <a:pPr marL="342900" marR="0" lvl="0" indent="-342900" algn="just" defTabSz="914400" rtl="0" eaLnBrk="0" fontAlgn="base" latinLnBrk="0" hangingPunct="0">
              <a:lnSpc>
                <a:spcPct val="30000"/>
              </a:lnSpc>
              <a:spcBef>
                <a:spcPct val="35000"/>
              </a:spcBef>
              <a:spcAft>
                <a:spcPct val="0"/>
              </a:spcAft>
              <a:buClr>
                <a:srgbClr val="003366"/>
              </a:buClr>
              <a:buSzPct val="90000"/>
              <a:buFont typeface="Monotype Sorts" charset="2"/>
              <a:buNone/>
              <a:tabLst/>
              <a:defRPr/>
            </a:pPr>
            <a:endParaRPr kumimoji="1" lang="en-US" altLang="en-US" sz="1800" b="0" i="0" u="none" strike="noStrike" kern="0" cap="none" spc="0" normalizeH="0" baseline="0" noProof="0" dirty="0" smtClean="0">
              <a:ln>
                <a:noFill/>
              </a:ln>
              <a:solidFill>
                <a:srgbClr val="000000"/>
              </a:solidFill>
              <a:effectLst/>
              <a:uLnTx/>
              <a:uFillTx/>
              <a:latin typeface="Helvetica"/>
              <a:ea typeface="+mn-ea"/>
              <a:cs typeface="+mn-cs"/>
            </a:endParaRPr>
          </a:p>
          <a:p>
            <a:pPr marL="342900" marR="0" lvl="0" indent="-342900" algn="just" defTabSz="914400" rtl="0" eaLnBrk="0" fontAlgn="base" latinLnBrk="0" hangingPunct="0">
              <a:lnSpc>
                <a:spcPct val="90000"/>
              </a:lnSpc>
              <a:spcBef>
                <a:spcPct val="35000"/>
              </a:spcBef>
              <a:spcAft>
                <a:spcPct val="0"/>
              </a:spcAft>
              <a:buClr>
                <a:srgbClr val="003366"/>
              </a:buClr>
              <a:buSzPct val="90000"/>
              <a:buFont typeface="Monotype Sorts" charset="2"/>
              <a:buChar char="n"/>
              <a:tabLst/>
              <a:defRPr/>
            </a:pPr>
            <a:r>
              <a:rPr kumimoji="1" lang="en-US" altLang="en-US" sz="1800" b="0" i="0" u="none" strike="noStrike" kern="0" cap="none" spc="0" normalizeH="0" baseline="0" noProof="0" dirty="0" smtClean="0">
                <a:ln>
                  <a:noFill/>
                </a:ln>
                <a:solidFill>
                  <a:srgbClr val="000000"/>
                </a:solidFill>
                <a:effectLst/>
                <a:uLnTx/>
                <a:uFillTx/>
                <a:latin typeface="Helvetica"/>
                <a:ea typeface="+mn-ea"/>
                <a:cs typeface="+mn-cs"/>
              </a:rPr>
              <a:t>For those individuals, groups and corporations that subscribe to a specific data model, that model permeates all aspects of database design, development, implementation, etc.</a:t>
            </a:r>
          </a:p>
          <a:p>
            <a:pPr marL="342900" marR="0" lvl="0" indent="-342900" algn="just" defTabSz="914400" rtl="0" eaLnBrk="0" fontAlgn="base" latinLnBrk="0" hangingPunct="0">
              <a:lnSpc>
                <a:spcPct val="30000"/>
              </a:lnSpc>
              <a:spcBef>
                <a:spcPct val="35000"/>
              </a:spcBef>
              <a:spcAft>
                <a:spcPct val="0"/>
              </a:spcAft>
              <a:buClr>
                <a:srgbClr val="003366"/>
              </a:buClr>
              <a:buSzPct val="90000"/>
              <a:buFont typeface="Monotype Sorts" charset="2"/>
              <a:buNone/>
              <a:tabLst/>
              <a:defRPr/>
            </a:pPr>
            <a:endParaRPr kumimoji="1" lang="en-US" altLang="en-US" sz="1800" b="0" i="0" u="none" strike="noStrike" kern="0" cap="none" spc="0" normalizeH="0" baseline="0" noProof="0" dirty="0" smtClean="0">
              <a:ln>
                <a:noFill/>
              </a:ln>
              <a:solidFill>
                <a:srgbClr val="000000"/>
              </a:solidFill>
              <a:effectLst/>
              <a:uLnTx/>
              <a:uFillTx/>
              <a:latin typeface="Helvetica"/>
              <a:ea typeface="+mn-ea"/>
              <a:cs typeface="+mn-cs"/>
            </a:endParaRPr>
          </a:p>
        </p:txBody>
      </p:sp>
    </p:spTree>
    <p:extLst>
      <p:ext uri="{BB962C8B-B14F-4D97-AF65-F5344CB8AC3E}">
        <p14:creationId xmlns="" xmlns:p14="http://schemas.microsoft.com/office/powerpoint/2010/main" val="3736352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29</a:t>
            </a:fld>
            <a:endParaRPr lang="en-US"/>
          </a:p>
        </p:txBody>
      </p:sp>
      <p:sp>
        <p:nvSpPr>
          <p:cNvPr id="5" name="Content Placeholder 4"/>
          <p:cNvSpPr>
            <a:spLocks noGrp="1"/>
          </p:cNvSpPr>
          <p:nvPr>
            <p:ph idx="1"/>
          </p:nvPr>
        </p:nvSpPr>
        <p:spPr>
          <a:xfrm>
            <a:off x="457200" y="1295400"/>
            <a:ext cx="8229600" cy="4525963"/>
          </a:xfrm>
        </p:spPr>
        <p:txBody>
          <a:bodyPr/>
          <a:lstStyle/>
          <a:p>
            <a:pPr>
              <a:lnSpc>
                <a:spcPct val="90000"/>
              </a:lnSpc>
            </a:pPr>
            <a:r>
              <a:rPr lang="en-US" altLang="en-US" sz="2400" dirty="0"/>
              <a:t>The purpose of developing the data model is to define:</a:t>
            </a:r>
          </a:p>
          <a:p>
            <a:pPr marL="681038" lvl="1" indent="-223838">
              <a:lnSpc>
                <a:spcPct val="80000"/>
              </a:lnSpc>
            </a:pPr>
            <a:endParaRPr lang="en-US" altLang="en-US" sz="1800" dirty="0" smtClean="0"/>
          </a:p>
          <a:p>
            <a:pPr marL="681038" lvl="1" indent="-223838">
              <a:lnSpc>
                <a:spcPct val="80000"/>
              </a:lnSpc>
            </a:pPr>
            <a:r>
              <a:rPr lang="en-US" altLang="en-US" sz="1800" dirty="0" smtClean="0"/>
              <a:t>Data </a:t>
            </a:r>
            <a:endParaRPr lang="en-US" altLang="en-US" sz="1800" dirty="0"/>
          </a:p>
          <a:p>
            <a:pPr marL="681038" lvl="1" indent="-223838">
              <a:lnSpc>
                <a:spcPct val="80000"/>
              </a:lnSpc>
            </a:pPr>
            <a:r>
              <a:rPr lang="en-US" altLang="en-US" sz="1800" dirty="0"/>
              <a:t>Relationships between data items</a:t>
            </a:r>
          </a:p>
          <a:p>
            <a:pPr marL="681038" lvl="1" indent="-223838">
              <a:lnSpc>
                <a:spcPct val="80000"/>
              </a:lnSpc>
            </a:pPr>
            <a:r>
              <a:rPr lang="en-US" altLang="en-US" sz="1800" dirty="0"/>
              <a:t>Semantics of data items</a:t>
            </a:r>
          </a:p>
          <a:p>
            <a:pPr marL="681038" lvl="1" indent="-223838">
              <a:lnSpc>
                <a:spcPct val="80000"/>
              </a:lnSpc>
            </a:pPr>
            <a:r>
              <a:rPr lang="en-US" altLang="en-US" sz="1800" dirty="0"/>
              <a:t>Constraints on data items</a:t>
            </a:r>
          </a:p>
          <a:p>
            <a:pPr marL="681038" lvl="1" indent="-223838">
              <a:lnSpc>
                <a:spcPct val="80000"/>
              </a:lnSpc>
              <a:buFont typeface="Wingdings" pitchFamily="2" charset="2"/>
              <a:buNone/>
            </a:pPr>
            <a:endParaRPr lang="en-US" altLang="en-US" sz="1400" i="1" dirty="0" smtClean="0"/>
          </a:p>
          <a:p>
            <a:pPr marL="681038" lvl="1" indent="-223838">
              <a:lnSpc>
                <a:spcPct val="80000"/>
              </a:lnSpc>
              <a:buFont typeface="Wingdings" pitchFamily="2" charset="2"/>
              <a:buNone/>
            </a:pPr>
            <a:endParaRPr lang="en-US" altLang="en-US" sz="1400" i="1" dirty="0"/>
          </a:p>
          <a:p>
            <a:pPr marL="681038" lvl="1" indent="-223838">
              <a:lnSpc>
                <a:spcPct val="80000"/>
              </a:lnSpc>
              <a:buFont typeface="Wingdings" pitchFamily="2" charset="2"/>
              <a:buNone/>
            </a:pPr>
            <a:r>
              <a:rPr lang="en-US" altLang="en-US" sz="1600" i="1" dirty="0" smtClean="0"/>
              <a:t>In </a:t>
            </a:r>
            <a:r>
              <a:rPr lang="en-US" altLang="en-US" sz="1600" i="1" dirty="0"/>
              <a:t>other words, a data model defines the logical schema, i.e., the logical level of design of a database.</a:t>
            </a:r>
          </a:p>
          <a:p>
            <a:pPr>
              <a:lnSpc>
                <a:spcPct val="20000"/>
              </a:lnSpc>
            </a:pPr>
            <a:endParaRPr lang="en-US" altLang="en-US" sz="2000" dirty="0" smtClean="0"/>
          </a:p>
          <a:p>
            <a:pPr>
              <a:lnSpc>
                <a:spcPct val="20000"/>
              </a:lnSpc>
            </a:pPr>
            <a:endParaRPr lang="en-US" altLang="en-US" sz="2000" dirty="0"/>
          </a:p>
          <a:p>
            <a:pPr>
              <a:lnSpc>
                <a:spcPct val="80000"/>
              </a:lnSpc>
            </a:pPr>
            <a:r>
              <a:rPr lang="en-US" altLang="en-US" sz="2000" dirty="0"/>
              <a:t>A data model is typically conveyed as one or more diagrams (e.g., ER or UML diagrams).</a:t>
            </a:r>
          </a:p>
          <a:p>
            <a:pPr>
              <a:lnSpc>
                <a:spcPct val="20000"/>
              </a:lnSpc>
            </a:pPr>
            <a:endParaRPr lang="en-US" altLang="en-US" sz="2000" dirty="0"/>
          </a:p>
          <a:p>
            <a:pPr>
              <a:lnSpc>
                <a:spcPct val="20000"/>
              </a:lnSpc>
            </a:pPr>
            <a:endParaRPr lang="en-US" altLang="en-US" sz="2000" dirty="0"/>
          </a:p>
          <a:p>
            <a:pPr>
              <a:lnSpc>
                <a:spcPct val="80000"/>
              </a:lnSpc>
            </a:pPr>
            <a:r>
              <a:rPr lang="en-US" altLang="en-US" sz="2000" dirty="0"/>
              <a:t>This early phase in database development is referred to as </a:t>
            </a:r>
            <a:r>
              <a:rPr lang="en-US" altLang="en-US" sz="2000" i="1" dirty="0"/>
              <a:t>data modeling</a:t>
            </a:r>
            <a:r>
              <a:rPr lang="en-US" altLang="en-US" sz="2000" dirty="0"/>
              <a:t>.</a:t>
            </a:r>
          </a:p>
          <a:p>
            <a:endParaRPr lang="en-GB" sz="4400" dirty="0"/>
          </a:p>
        </p:txBody>
      </p:sp>
    </p:spTree>
    <p:extLst>
      <p:ext uri="{BB962C8B-B14F-4D97-AF65-F5344CB8AC3E}">
        <p14:creationId xmlns="" xmlns:p14="http://schemas.microsoft.com/office/powerpoint/2010/main" val="319212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lstStyle/>
          <a:p>
            <a:r>
              <a:rPr lang="en-US" dirty="0" smtClean="0"/>
              <a:t>more</a:t>
            </a:r>
            <a:endParaRPr lang="en-GB" dirty="0"/>
          </a:p>
        </p:txBody>
      </p:sp>
      <p:sp>
        <p:nvSpPr>
          <p:cNvPr id="3" name="Content Placeholder 2"/>
          <p:cNvSpPr>
            <a:spLocks noGrp="1"/>
          </p:cNvSpPr>
          <p:nvPr>
            <p:ph idx="1"/>
          </p:nvPr>
        </p:nvSpPr>
        <p:spPr>
          <a:xfrm>
            <a:off x="381000" y="1981200"/>
            <a:ext cx="8458200" cy="4525963"/>
          </a:xfrm>
        </p:spPr>
        <p:txBody>
          <a:bodyPr/>
          <a:lstStyle/>
          <a:p>
            <a:pPr marL="0" indent="0" algn="just">
              <a:lnSpc>
                <a:spcPct val="150000"/>
              </a:lnSpc>
              <a:buNone/>
            </a:pPr>
            <a:r>
              <a:rPr lang="en-US" sz="2000" dirty="0"/>
              <a:t>Another definition (know these):</a:t>
            </a:r>
          </a:p>
          <a:p>
            <a:pPr algn="just">
              <a:lnSpc>
                <a:spcPct val="150000"/>
              </a:lnSpc>
            </a:pPr>
            <a:r>
              <a:rPr lang="en-US" sz="2000" dirty="0"/>
              <a:t>A </a:t>
            </a:r>
            <a:r>
              <a:rPr lang="en-US" sz="2000" b="1" dirty="0"/>
              <a:t>database</a:t>
            </a:r>
            <a:r>
              <a:rPr lang="en-US" sz="2000" dirty="0"/>
              <a:t> is a collection of organized, interrelated data, typically relating to a particular </a:t>
            </a:r>
            <a:r>
              <a:rPr lang="en-US" sz="2000" dirty="0" smtClean="0"/>
              <a:t>enterprise.</a:t>
            </a:r>
            <a:endParaRPr lang="en-US" sz="2000" dirty="0"/>
          </a:p>
          <a:p>
            <a:pPr algn="just">
              <a:lnSpc>
                <a:spcPct val="150000"/>
              </a:lnSpc>
            </a:pPr>
            <a:r>
              <a:rPr lang="en-US" sz="2000" dirty="0"/>
              <a:t>A </a:t>
            </a:r>
            <a:r>
              <a:rPr lang="en-US" sz="2000" b="1" dirty="0"/>
              <a:t>Database Management System (DBMS)</a:t>
            </a:r>
            <a:r>
              <a:rPr lang="en-US" sz="2000" dirty="0"/>
              <a:t> is a set of programs for managing and accessing </a:t>
            </a:r>
            <a:r>
              <a:rPr lang="en-US" sz="2000" dirty="0" smtClean="0"/>
              <a:t>databases.</a:t>
            </a:r>
            <a:endParaRPr lang="en-US"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3</a:t>
            </a:fld>
            <a:endParaRPr lang="en-US"/>
          </a:p>
        </p:txBody>
      </p:sp>
    </p:spTree>
    <p:extLst>
      <p:ext uri="{BB962C8B-B14F-4D97-AF65-F5344CB8AC3E}">
        <p14:creationId xmlns="" xmlns:p14="http://schemas.microsoft.com/office/powerpoint/2010/main" val="30392047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lstStyle/>
          <a:p>
            <a:r>
              <a:rPr lang="en-US" dirty="0" smtClean="0"/>
              <a:t>DBMS Data Models</a:t>
            </a:r>
            <a:endParaRPr lang="en-GB" dirty="0"/>
          </a:p>
        </p:txBody>
      </p:sp>
      <p:sp>
        <p:nvSpPr>
          <p:cNvPr id="3" name="Content Placeholder 2"/>
          <p:cNvSpPr>
            <a:spLocks noGrp="1"/>
          </p:cNvSpPr>
          <p:nvPr>
            <p:ph idx="1"/>
          </p:nvPr>
        </p:nvSpPr>
        <p:spPr>
          <a:xfrm>
            <a:off x="533400" y="1905000"/>
            <a:ext cx="8229600" cy="4525963"/>
          </a:xfrm>
        </p:spPr>
        <p:txBody>
          <a:bodyPr/>
          <a:lstStyle/>
          <a:p>
            <a:r>
              <a:rPr lang="en-US" dirty="0"/>
              <a:t>The entity-relationship model</a:t>
            </a:r>
          </a:p>
          <a:p>
            <a:r>
              <a:rPr lang="en-US" dirty="0"/>
              <a:t>The object oriented model</a:t>
            </a:r>
          </a:p>
          <a:p>
            <a:r>
              <a:rPr lang="en-US" dirty="0"/>
              <a:t>Relational model</a:t>
            </a:r>
          </a:p>
          <a:p>
            <a:r>
              <a:rPr lang="en-US" dirty="0"/>
              <a:t>Network model</a:t>
            </a:r>
          </a:p>
          <a:p>
            <a:r>
              <a:rPr lang="en-US" dirty="0"/>
              <a:t>Hierarchical model</a:t>
            </a:r>
          </a:p>
          <a:p>
            <a:endParaRPr lang="en-US" dirty="0"/>
          </a:p>
          <a:p>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30</a:t>
            </a:fld>
            <a:endParaRPr lang="en-US"/>
          </a:p>
        </p:txBody>
      </p:sp>
    </p:spTree>
    <p:extLst>
      <p:ext uri="{BB962C8B-B14F-4D97-AF65-F5344CB8AC3E}">
        <p14:creationId xmlns="" xmlns:p14="http://schemas.microsoft.com/office/powerpoint/2010/main" val="1745751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143000"/>
          </a:xfrm>
        </p:spPr>
        <p:txBody>
          <a:bodyPr>
            <a:normAutofit fontScale="90000"/>
          </a:bodyPr>
          <a:lstStyle/>
          <a:p>
            <a:r>
              <a:rPr lang="en-US" dirty="0" smtClean="0"/>
              <a:t>The Entity Relationship Model</a:t>
            </a:r>
            <a:br>
              <a:rPr lang="en-US" dirty="0" smtClean="0"/>
            </a:br>
            <a:r>
              <a:rPr lang="en-US" dirty="0" smtClean="0"/>
              <a:t>or</a:t>
            </a:r>
            <a:br>
              <a:rPr lang="en-US" dirty="0" smtClean="0"/>
            </a:br>
            <a:r>
              <a:rPr lang="en-US" dirty="0" smtClean="0"/>
              <a:t>E-R Model</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31</a:t>
            </a:fld>
            <a:endParaRPr lang="en-US"/>
          </a:p>
        </p:txBody>
      </p:sp>
    </p:spTree>
    <p:extLst>
      <p:ext uri="{BB962C8B-B14F-4D97-AF65-F5344CB8AC3E}">
        <p14:creationId xmlns="" xmlns:p14="http://schemas.microsoft.com/office/powerpoint/2010/main" val="3720874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381000" y="609600"/>
            <a:ext cx="8540750" cy="1143000"/>
          </a:xfrm>
        </p:spPr>
        <p:txBody>
          <a:bodyPr/>
          <a:lstStyle/>
          <a:p>
            <a:r>
              <a:rPr lang="en-US" dirty="0"/>
              <a:t>History of E-R Model</a:t>
            </a:r>
          </a:p>
        </p:txBody>
      </p:sp>
      <p:sp>
        <p:nvSpPr>
          <p:cNvPr id="63491" name="Rectangle 3"/>
          <p:cNvSpPr>
            <a:spLocks noGrp="1" noRot="1" noChangeArrowheads="1"/>
          </p:cNvSpPr>
          <p:nvPr>
            <p:ph type="body" sz="half" idx="1"/>
          </p:nvPr>
        </p:nvSpPr>
        <p:spPr>
          <a:xfrm>
            <a:off x="381000" y="1524000"/>
            <a:ext cx="4498975" cy="5029200"/>
          </a:xfrm>
        </p:spPr>
        <p:txBody>
          <a:bodyPr/>
          <a:lstStyle/>
          <a:p>
            <a:pPr algn="just">
              <a:lnSpc>
                <a:spcPct val="90000"/>
              </a:lnSpc>
            </a:pPr>
            <a:r>
              <a:rPr lang="en-US" sz="2400" dirty="0"/>
              <a:t>E-R Model was proposed by Dr. Peter Chen (currently professor at Louisiana State University</a:t>
            </a:r>
            <a:r>
              <a:rPr lang="en-US" sz="2400" dirty="0" smtClean="0"/>
              <a:t>)</a:t>
            </a:r>
          </a:p>
          <a:p>
            <a:pPr algn="just">
              <a:lnSpc>
                <a:spcPct val="90000"/>
              </a:lnSpc>
            </a:pPr>
            <a:endParaRPr lang="en-US" sz="2400" dirty="0"/>
          </a:p>
          <a:p>
            <a:pPr algn="just">
              <a:lnSpc>
                <a:spcPct val="90000"/>
              </a:lnSpc>
            </a:pPr>
            <a:r>
              <a:rPr lang="en-US" sz="2400" dirty="0"/>
              <a:t>Chen’s original paper on E-R Model is the 35</a:t>
            </a:r>
            <a:r>
              <a:rPr lang="en-US" sz="2400" baseline="30000" dirty="0"/>
              <a:t>th</a:t>
            </a:r>
            <a:r>
              <a:rPr lang="en-US" sz="2400" dirty="0"/>
              <a:t> most sited paper in computer </a:t>
            </a:r>
            <a:r>
              <a:rPr lang="en-US" sz="2400" dirty="0" smtClean="0"/>
              <a:t>science</a:t>
            </a:r>
          </a:p>
          <a:p>
            <a:pPr algn="just">
              <a:lnSpc>
                <a:spcPct val="90000"/>
              </a:lnSpc>
            </a:pPr>
            <a:endParaRPr lang="en-US" sz="2400" dirty="0"/>
          </a:p>
          <a:p>
            <a:pPr algn="just">
              <a:lnSpc>
                <a:spcPct val="90000"/>
              </a:lnSpc>
            </a:pPr>
            <a:r>
              <a:rPr lang="en-US" sz="2400" dirty="0"/>
              <a:t>Chen has written papers interconnecting E-R model and linguistics</a:t>
            </a:r>
          </a:p>
        </p:txBody>
      </p:sp>
      <p:pic>
        <p:nvPicPr>
          <p:cNvPr id="63492" name="Picture 4"/>
          <p:cNvPicPr>
            <a:picLocks noGrp="1" noChangeAspect="1" noChangeArrowheads="1"/>
          </p:cNvPicPr>
          <p:nvPr>
            <p:ph sz="half" idx="2"/>
          </p:nvPr>
        </p:nvPicPr>
        <p:blipFill>
          <a:blip r:embed="rId2" cstate="print">
            <a:extLst>
              <a:ext uri="{28A0092B-C50C-407E-A947-70E740481C1C}">
                <a14:useLocalDpi xmlns="" xmlns:a14="http://schemas.microsoft.com/office/drawing/2010/main" val="0"/>
              </a:ext>
            </a:extLst>
          </a:blip>
          <a:srcRect/>
          <a:stretch>
            <a:fillRect/>
          </a:stretch>
        </p:blipFill>
        <p:spPr>
          <a:xfrm>
            <a:off x="5343525" y="1990725"/>
            <a:ext cx="2803525" cy="3717925"/>
          </a:xfrm>
          <a:noFill/>
          <a:ln/>
        </p:spPr>
      </p:pic>
    </p:spTree>
    <p:extLst>
      <p:ext uri="{BB962C8B-B14F-4D97-AF65-F5344CB8AC3E}">
        <p14:creationId xmlns="" xmlns:p14="http://schemas.microsoft.com/office/powerpoint/2010/main" val="42887157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lstStyle/>
          <a:p>
            <a:r>
              <a:rPr lang="en-US" dirty="0" smtClean="0"/>
              <a:t>Entity Relationship Model</a:t>
            </a:r>
            <a:endParaRPr lang="en-GB" dirty="0"/>
          </a:p>
        </p:txBody>
      </p:sp>
      <p:sp>
        <p:nvSpPr>
          <p:cNvPr id="3" name="Content Placeholder 2"/>
          <p:cNvSpPr>
            <a:spLocks noGrp="1"/>
          </p:cNvSpPr>
          <p:nvPr>
            <p:ph idx="1"/>
          </p:nvPr>
        </p:nvSpPr>
        <p:spPr>
          <a:xfrm>
            <a:off x="457200" y="1752600"/>
            <a:ext cx="8229600" cy="4525963"/>
          </a:xfrm>
        </p:spPr>
        <p:txBody>
          <a:bodyPr/>
          <a:lstStyle/>
          <a:p>
            <a:pPr lvl="0">
              <a:spcBef>
                <a:spcPct val="35000"/>
              </a:spcBef>
              <a:buClr>
                <a:srgbClr val="CC3300"/>
              </a:buClr>
              <a:buSzPct val="90000"/>
              <a:buFont typeface="Monotype Sorts" charset="2"/>
              <a:buChar char="n"/>
            </a:pPr>
            <a:r>
              <a:rPr kumimoji="1" lang="en-US" sz="2400" dirty="0">
                <a:solidFill>
                  <a:srgbClr val="000000"/>
                </a:solidFill>
                <a:latin typeface="Helvetica"/>
              </a:rPr>
              <a:t>Models an enterprise as a collection of </a:t>
            </a:r>
            <a:r>
              <a:rPr kumimoji="1" lang="en-US" sz="2400" i="1" dirty="0">
                <a:solidFill>
                  <a:srgbClr val="000000"/>
                </a:solidFill>
                <a:latin typeface="Helvetica"/>
              </a:rPr>
              <a:t>entities </a:t>
            </a:r>
            <a:r>
              <a:rPr kumimoji="1" lang="en-US" sz="2400" dirty="0">
                <a:solidFill>
                  <a:srgbClr val="000000"/>
                </a:solidFill>
                <a:latin typeface="Helvetica"/>
              </a:rPr>
              <a:t>and </a:t>
            </a:r>
            <a:r>
              <a:rPr kumimoji="1" lang="en-US" sz="2400" i="1" dirty="0">
                <a:solidFill>
                  <a:srgbClr val="000000"/>
                </a:solidFill>
                <a:latin typeface="Helvetica"/>
              </a:rPr>
              <a:t>relationships</a:t>
            </a:r>
          </a:p>
          <a:p>
            <a:pPr lvl="1">
              <a:spcBef>
                <a:spcPct val="35000"/>
              </a:spcBef>
              <a:buClr>
                <a:srgbClr val="FF9900"/>
              </a:buClr>
              <a:buSzPct val="80000"/>
              <a:buFont typeface="Monotype Sorts" charset="2"/>
              <a:buChar char="l"/>
            </a:pPr>
            <a:r>
              <a:rPr kumimoji="1" lang="en-US" sz="2400" dirty="0">
                <a:solidFill>
                  <a:srgbClr val="000000"/>
                </a:solidFill>
                <a:latin typeface="Helvetica"/>
              </a:rPr>
              <a:t>Entity: a “thing” or “object” in the enterprise that is distinguishable from other objects</a:t>
            </a:r>
          </a:p>
          <a:p>
            <a:pPr marL="1085850" lvl="2">
              <a:spcBef>
                <a:spcPct val="35000"/>
              </a:spcBef>
              <a:buClr>
                <a:srgbClr val="33CC33"/>
              </a:buClr>
              <a:buSzPct val="75000"/>
              <a:buFont typeface="Webdings" pitchFamily="18" charset="2"/>
              <a:buChar char="4"/>
            </a:pPr>
            <a:r>
              <a:rPr kumimoji="1" lang="en-US" dirty="0">
                <a:solidFill>
                  <a:srgbClr val="000000"/>
                </a:solidFill>
                <a:latin typeface="Helvetica"/>
              </a:rPr>
              <a:t>Described by a set of </a:t>
            </a:r>
            <a:r>
              <a:rPr kumimoji="1" lang="en-US" i="1" dirty="0">
                <a:solidFill>
                  <a:srgbClr val="000000"/>
                </a:solidFill>
                <a:latin typeface="Helvetica"/>
              </a:rPr>
              <a:t>attributes</a:t>
            </a:r>
            <a:endParaRPr kumimoji="1" lang="en-US" dirty="0">
              <a:solidFill>
                <a:srgbClr val="000000"/>
              </a:solidFill>
              <a:latin typeface="Helvetica"/>
            </a:endParaRPr>
          </a:p>
          <a:p>
            <a:pPr lvl="1">
              <a:spcBef>
                <a:spcPct val="35000"/>
              </a:spcBef>
              <a:buClr>
                <a:srgbClr val="FF9900"/>
              </a:buClr>
              <a:buSzPct val="80000"/>
              <a:buFont typeface="Monotype Sorts" charset="2"/>
              <a:buChar char="l"/>
            </a:pPr>
            <a:r>
              <a:rPr kumimoji="1" lang="en-US" sz="2400" dirty="0">
                <a:solidFill>
                  <a:srgbClr val="000000"/>
                </a:solidFill>
                <a:latin typeface="Helvetica"/>
              </a:rPr>
              <a:t>Relationship: an association among several </a:t>
            </a:r>
            <a:r>
              <a:rPr kumimoji="1" lang="en-US" sz="2400" dirty="0" smtClean="0">
                <a:solidFill>
                  <a:srgbClr val="000000"/>
                </a:solidFill>
                <a:latin typeface="Helvetica"/>
              </a:rPr>
              <a:t>entities</a:t>
            </a:r>
          </a:p>
          <a:p>
            <a:pPr lvl="1">
              <a:spcBef>
                <a:spcPct val="35000"/>
              </a:spcBef>
              <a:buClr>
                <a:srgbClr val="FF9900"/>
              </a:buClr>
              <a:buSzPct val="80000"/>
              <a:buFont typeface="Monotype Sorts" charset="2"/>
              <a:buChar char="l"/>
            </a:pPr>
            <a:endParaRPr kumimoji="1" lang="en-US" sz="2400" dirty="0">
              <a:solidFill>
                <a:srgbClr val="000000"/>
              </a:solidFill>
              <a:latin typeface="Helvetica"/>
            </a:endParaRPr>
          </a:p>
          <a:p>
            <a:pPr lvl="0">
              <a:spcBef>
                <a:spcPct val="35000"/>
              </a:spcBef>
              <a:buClr>
                <a:srgbClr val="CC3300"/>
              </a:buClr>
              <a:buSzPct val="90000"/>
              <a:buFont typeface="Monotype Sorts" charset="2"/>
              <a:buChar char="n"/>
            </a:pPr>
            <a:r>
              <a:rPr kumimoji="1" lang="en-US" sz="2400" dirty="0">
                <a:solidFill>
                  <a:srgbClr val="000000"/>
                </a:solidFill>
                <a:latin typeface="Helvetica"/>
              </a:rPr>
              <a:t>Represented diagrammatically by an </a:t>
            </a:r>
            <a:r>
              <a:rPr kumimoji="1" lang="en-US" sz="2400" i="1" dirty="0">
                <a:solidFill>
                  <a:srgbClr val="000000"/>
                </a:solidFill>
                <a:latin typeface="Helvetica"/>
              </a:rPr>
              <a:t>entity-relationship </a:t>
            </a:r>
            <a:r>
              <a:rPr kumimoji="1" lang="en-US" sz="2400" i="1" dirty="0" smtClean="0">
                <a:solidFill>
                  <a:srgbClr val="000000"/>
                </a:solidFill>
                <a:latin typeface="Helvetica"/>
              </a:rPr>
              <a:t>diagram.</a:t>
            </a:r>
            <a:endParaRPr kumimoji="1" lang="en-US" sz="2400" dirty="0">
              <a:solidFill>
                <a:srgbClr val="000000"/>
              </a:solidFill>
              <a:latin typeface="Helvetica"/>
            </a:endParaRP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33</a:t>
            </a:fld>
            <a:endParaRPr lang="en-US"/>
          </a:p>
        </p:txBody>
      </p:sp>
    </p:spTree>
    <p:extLst>
      <p:ext uri="{BB962C8B-B14F-4D97-AF65-F5344CB8AC3E}">
        <p14:creationId xmlns="" xmlns:p14="http://schemas.microsoft.com/office/powerpoint/2010/main" val="1301609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4294967295"/>
          </p:nvPr>
        </p:nvSpPr>
        <p:spPr>
          <a:xfrm>
            <a:off x="84138" y="6343650"/>
            <a:ext cx="587375" cy="488950"/>
          </a:xfrm>
          <a:prstGeom prst="rect">
            <a:avLst/>
          </a:prstGeom>
        </p:spPr>
        <p:txBody>
          <a:bodyPr/>
          <a:lstStyle/>
          <a:p>
            <a:fld id="{B964E85F-C232-4A78-9365-DECC344028A9}" type="slidenum">
              <a:rPr lang="en-GB"/>
              <a:pPr/>
              <a:t>34</a:t>
            </a:fld>
            <a:endParaRPr lang="en-GB"/>
          </a:p>
        </p:txBody>
      </p:sp>
      <p:sp>
        <p:nvSpPr>
          <p:cNvPr id="4098" name="Rectangle 2"/>
          <p:cNvSpPr>
            <a:spLocks noGrp="1" noChangeArrowheads="1"/>
          </p:cNvSpPr>
          <p:nvPr>
            <p:ph type="title"/>
          </p:nvPr>
        </p:nvSpPr>
        <p:spPr>
          <a:xfrm>
            <a:off x="304800" y="685800"/>
            <a:ext cx="8229600" cy="1143000"/>
          </a:xfrm>
        </p:spPr>
        <p:txBody>
          <a:bodyPr/>
          <a:lstStyle/>
          <a:p>
            <a:r>
              <a:rPr lang="en-GB" dirty="0" smtClean="0"/>
              <a:t>Entity</a:t>
            </a:r>
            <a:endParaRPr lang="en-GB" dirty="0"/>
          </a:p>
        </p:txBody>
      </p:sp>
      <p:sp>
        <p:nvSpPr>
          <p:cNvPr id="4099" name="Rectangle 3"/>
          <p:cNvSpPr>
            <a:spLocks noGrp="1" noChangeArrowheads="1"/>
          </p:cNvSpPr>
          <p:nvPr>
            <p:ph type="body" idx="1"/>
          </p:nvPr>
        </p:nvSpPr>
        <p:spPr>
          <a:xfrm>
            <a:off x="571500" y="1752600"/>
            <a:ext cx="8001000" cy="2476500"/>
          </a:xfrm>
        </p:spPr>
        <p:txBody>
          <a:bodyPr/>
          <a:lstStyle/>
          <a:p>
            <a:pPr algn="just">
              <a:lnSpc>
                <a:spcPct val="90000"/>
              </a:lnSpc>
            </a:pPr>
            <a:r>
              <a:rPr lang="en-GB" sz="2800" dirty="0"/>
              <a:t>Entity - distinguishable “thing” in the real </a:t>
            </a:r>
            <a:r>
              <a:rPr lang="en-GB" sz="2800" dirty="0" smtClean="0"/>
              <a:t>world</a:t>
            </a:r>
          </a:p>
          <a:p>
            <a:pPr marL="457200" lvl="1" indent="0" algn="just">
              <a:lnSpc>
                <a:spcPct val="90000"/>
              </a:lnSpc>
              <a:buNone/>
            </a:pPr>
            <a:endParaRPr lang="en-US" sz="1800" i="1" dirty="0"/>
          </a:p>
          <a:p>
            <a:pPr marL="457200" lvl="1" indent="0" algn="just">
              <a:lnSpc>
                <a:spcPct val="90000"/>
              </a:lnSpc>
              <a:buNone/>
            </a:pPr>
            <a:r>
              <a:rPr lang="en-US" sz="2000" dirty="0" smtClean="0"/>
              <a:t>For </a:t>
            </a:r>
            <a:r>
              <a:rPr lang="en-US" sz="2000" dirty="0"/>
              <a:t>example</a:t>
            </a:r>
            <a:r>
              <a:rPr lang="en-US" sz="2000" dirty="0" smtClean="0"/>
              <a:t>,</a:t>
            </a:r>
          </a:p>
          <a:p>
            <a:pPr lvl="1" algn="just">
              <a:lnSpc>
                <a:spcPct val="90000"/>
              </a:lnSpc>
            </a:pPr>
            <a:r>
              <a:rPr lang="en-US" sz="2000" dirty="0" smtClean="0"/>
              <a:t> </a:t>
            </a:r>
            <a:r>
              <a:rPr lang="en-US" sz="2000" dirty="0"/>
              <a:t>in a school database, students, teachers, classes, and courses offered can be considered as entities. All these entities have some attributes or properties that give them their identity.</a:t>
            </a:r>
            <a:endParaRPr lang="en-GB" sz="2000" dirty="0" smtClean="0"/>
          </a:p>
          <a:p>
            <a:pPr marL="0" indent="0" algn="just">
              <a:lnSpc>
                <a:spcPct val="90000"/>
              </a:lnSpc>
              <a:buNone/>
            </a:pPr>
            <a:r>
              <a:rPr lang="en-US" sz="2400" dirty="0" smtClean="0"/>
              <a:t>Entities are represented by: Rectangle</a:t>
            </a:r>
            <a:endParaRPr lang="en-GB" sz="2400" dirty="0" smtClean="0"/>
          </a:p>
          <a:p>
            <a:pPr marL="457200" indent="-457200" algn="just">
              <a:lnSpc>
                <a:spcPct val="90000"/>
              </a:lnSpc>
              <a:buFont typeface="+mj-lt"/>
              <a:buAutoNum type="arabicPeriod"/>
            </a:pPr>
            <a:endParaRPr lang="en-GB" sz="2400" dirty="0" smtClean="0"/>
          </a:p>
          <a:p>
            <a:pPr lvl="1" algn="just">
              <a:lnSpc>
                <a:spcPct val="90000"/>
              </a:lnSpc>
            </a:pPr>
            <a:endParaRPr lang="en-GB" sz="2400" dirty="0"/>
          </a:p>
        </p:txBody>
      </p:sp>
      <p:sp>
        <p:nvSpPr>
          <p:cNvPr id="4102" name="Rectangle 6"/>
          <p:cNvSpPr>
            <a:spLocks noChangeArrowheads="1"/>
          </p:cNvSpPr>
          <p:nvPr/>
        </p:nvSpPr>
        <p:spPr bwMode="auto">
          <a:xfrm>
            <a:off x="685800" y="3352800"/>
            <a:ext cx="3886200"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hangingPunct="0"/>
            <a:endParaRPr lang="en-GB"/>
          </a:p>
          <a:p>
            <a:pPr eaLnBrk="0" hangingPunct="0"/>
            <a:endParaRPr lang="en-GB"/>
          </a:p>
        </p:txBody>
      </p:sp>
      <p:sp>
        <p:nvSpPr>
          <p:cNvPr id="4109" name="Text Box 13"/>
          <p:cNvSpPr txBox="1">
            <a:spLocks noChangeArrowheads="1"/>
          </p:cNvSpPr>
          <p:nvPr/>
        </p:nvSpPr>
        <p:spPr bwMode="auto">
          <a:xfrm>
            <a:off x="4288665" y="5849692"/>
            <a:ext cx="30876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lg"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dirty="0">
                <a:solidFill>
                  <a:schemeClr val="accent2"/>
                </a:solidFill>
                <a:latin typeface="Comic Sans MS" pitchFamily="66" charset="0"/>
              </a:rPr>
              <a:t>space for attributes</a:t>
            </a:r>
          </a:p>
        </p:txBody>
      </p:sp>
      <p:cxnSp>
        <p:nvCxnSpPr>
          <p:cNvPr id="4110" name="AutoShape 14"/>
          <p:cNvCxnSpPr>
            <a:cxnSpLocks noChangeShapeType="1"/>
            <a:stCxn id="4109" idx="1"/>
          </p:cNvCxnSpPr>
          <p:nvPr/>
        </p:nvCxnSpPr>
        <p:spPr bwMode="auto">
          <a:xfrm flipH="1" flipV="1">
            <a:off x="3526665" y="5849692"/>
            <a:ext cx="762000" cy="228600"/>
          </a:xfrm>
          <a:prstGeom prst="straightConnector1">
            <a:avLst/>
          </a:prstGeom>
          <a:noFill/>
          <a:ln w="19050">
            <a:solidFill>
              <a:schemeClr val="accent2"/>
            </a:solidFill>
            <a:round/>
            <a:headEnd type="none" w="sm"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111" name="Text Box 15"/>
          <p:cNvSpPr txBox="1">
            <a:spLocks noChangeArrowheads="1"/>
          </p:cNvSpPr>
          <p:nvPr/>
        </p:nvSpPr>
        <p:spPr bwMode="auto">
          <a:xfrm>
            <a:off x="2057400" y="4672883"/>
            <a:ext cx="7781925"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lg"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sz="2000" dirty="0">
                <a:solidFill>
                  <a:schemeClr val="accent2"/>
                </a:solidFill>
                <a:latin typeface="Comic Sans MS" pitchFamily="66" charset="0"/>
              </a:rPr>
              <a:t>Entity type name </a:t>
            </a:r>
            <a:br>
              <a:rPr lang="en-GB" sz="2000" dirty="0">
                <a:solidFill>
                  <a:schemeClr val="accent2"/>
                </a:solidFill>
                <a:latin typeface="Comic Sans MS" pitchFamily="66" charset="0"/>
              </a:rPr>
            </a:br>
            <a:r>
              <a:rPr lang="en-GB" sz="2000" dirty="0">
                <a:solidFill>
                  <a:schemeClr val="accent2"/>
                </a:solidFill>
                <a:latin typeface="Comic Sans MS" pitchFamily="66" charset="0"/>
              </a:rPr>
              <a:t>(singular, no spaces, </a:t>
            </a:r>
            <a:br>
              <a:rPr lang="en-GB" sz="2000" dirty="0">
                <a:solidFill>
                  <a:schemeClr val="accent2"/>
                </a:solidFill>
                <a:latin typeface="Comic Sans MS" pitchFamily="66" charset="0"/>
              </a:rPr>
            </a:br>
            <a:r>
              <a:rPr lang="en-GB" sz="2000" dirty="0">
                <a:solidFill>
                  <a:schemeClr val="accent2"/>
                </a:solidFill>
                <a:latin typeface="Comic Sans MS" pitchFamily="66" charset="0"/>
              </a:rPr>
              <a:t>capital letter at start of each word)</a:t>
            </a:r>
          </a:p>
        </p:txBody>
      </p:sp>
      <p:cxnSp>
        <p:nvCxnSpPr>
          <p:cNvPr id="4112" name="AutoShape 16"/>
          <p:cNvCxnSpPr>
            <a:cxnSpLocks noChangeShapeType="1"/>
          </p:cNvCxnSpPr>
          <p:nvPr/>
        </p:nvCxnSpPr>
        <p:spPr bwMode="auto">
          <a:xfrm flipH="1" flipV="1">
            <a:off x="3657600" y="4800600"/>
            <a:ext cx="381000" cy="274638"/>
          </a:xfrm>
          <a:prstGeom prst="straightConnector1">
            <a:avLst/>
          </a:prstGeom>
          <a:noFill/>
          <a:ln w="19050">
            <a:solidFill>
              <a:schemeClr val="accent2"/>
            </a:solidFill>
            <a:round/>
            <a:headEnd type="none" w="sm"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 xmlns:p14="http://schemas.microsoft.com/office/powerpoint/2010/main" val="26794471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Entity &amp; Entity Sets</a:t>
            </a:r>
            <a:endParaRPr lang="en-GB" dirty="0"/>
          </a:p>
        </p:txBody>
      </p:sp>
      <p:sp>
        <p:nvSpPr>
          <p:cNvPr id="3" name="Content Placeholder 2"/>
          <p:cNvSpPr>
            <a:spLocks noGrp="1"/>
          </p:cNvSpPr>
          <p:nvPr>
            <p:ph idx="1"/>
          </p:nvPr>
        </p:nvSpPr>
        <p:spPr>
          <a:xfrm>
            <a:off x="609600" y="1676400"/>
            <a:ext cx="8229600" cy="4525963"/>
          </a:xfrm>
        </p:spPr>
        <p:txBody>
          <a:bodyPr/>
          <a:lstStyle/>
          <a:p>
            <a:r>
              <a:rPr lang="en-US" sz="2000" dirty="0">
                <a:solidFill>
                  <a:srgbClr val="FF0000"/>
                </a:solidFill>
              </a:rPr>
              <a:t>An Entity is an object that exists and is distinguishable from other objects. </a:t>
            </a:r>
            <a:r>
              <a:rPr lang="en-US" sz="2000" i="1" dirty="0"/>
              <a:t>For instance, John Harris with S.I.N. 890-12-3456 is an entity, as he can be uniquely identified as one particular person in the universe</a:t>
            </a:r>
            <a:r>
              <a:rPr lang="en-US" sz="2000" i="1" dirty="0" smtClean="0"/>
              <a:t>.</a:t>
            </a:r>
          </a:p>
          <a:p>
            <a:endParaRPr lang="en-US" sz="2000" dirty="0"/>
          </a:p>
          <a:p>
            <a:r>
              <a:rPr lang="en-US" sz="2000" dirty="0">
                <a:solidFill>
                  <a:srgbClr val="FF0000"/>
                </a:solidFill>
              </a:rPr>
              <a:t>An entity may be concrete </a:t>
            </a:r>
            <a:r>
              <a:rPr lang="en-US" sz="2000" i="1" dirty="0"/>
              <a:t>(a person or a book, for example) or abstract (like a holiday or a concept</a:t>
            </a:r>
            <a:r>
              <a:rPr lang="en-US" sz="2000" i="1" dirty="0" smtClean="0"/>
              <a:t>).</a:t>
            </a:r>
          </a:p>
          <a:p>
            <a:endParaRPr lang="en-US" sz="2000" dirty="0"/>
          </a:p>
          <a:p>
            <a:r>
              <a:rPr lang="en-US" sz="2000" dirty="0">
                <a:solidFill>
                  <a:srgbClr val="FF0000"/>
                </a:solidFill>
              </a:rPr>
              <a:t>An entity set is a set of entities of the same type </a:t>
            </a:r>
            <a:r>
              <a:rPr lang="en-US" sz="2000" i="1" dirty="0"/>
              <a:t>(e.g., all persons having an account at a bank</a:t>
            </a:r>
            <a:r>
              <a:rPr lang="en-US" sz="2000" i="1" dirty="0" smtClean="0"/>
              <a:t>).</a:t>
            </a:r>
          </a:p>
          <a:p>
            <a:endParaRPr lang="en-US" sz="2000" dirty="0"/>
          </a:p>
          <a:p>
            <a:r>
              <a:rPr lang="en-US" sz="2000" dirty="0">
                <a:solidFill>
                  <a:srgbClr val="FF0000"/>
                </a:solidFill>
              </a:rPr>
              <a:t>Entity sets need not be disjoint.</a:t>
            </a:r>
            <a:r>
              <a:rPr lang="en-US" sz="2000" dirty="0"/>
              <a:t> </a:t>
            </a:r>
            <a:r>
              <a:rPr lang="en-US" sz="2000" i="1" dirty="0"/>
              <a:t>For example, the entity set employee (all employees of a bank) and the entity set customer (all customers of the bank) may have members in common</a:t>
            </a:r>
            <a:r>
              <a:rPr lang="en-US" sz="2000" dirty="0"/>
              <a:t>.</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35</a:t>
            </a:fld>
            <a:endParaRPr lang="en-US"/>
          </a:p>
        </p:txBody>
      </p:sp>
    </p:spTree>
    <p:extLst>
      <p:ext uri="{BB962C8B-B14F-4D97-AF65-F5344CB8AC3E}">
        <p14:creationId xmlns="" xmlns:p14="http://schemas.microsoft.com/office/powerpoint/2010/main" val="2435664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US" dirty="0" smtClean="0"/>
              <a:t>Strong vs. Weak Entity</a:t>
            </a:r>
            <a:endParaRPr lang="en-GB" dirty="0"/>
          </a:p>
        </p:txBody>
      </p:sp>
      <p:sp>
        <p:nvSpPr>
          <p:cNvPr id="3" name="Content Placeholder 2"/>
          <p:cNvSpPr>
            <a:spLocks noGrp="1"/>
          </p:cNvSpPr>
          <p:nvPr>
            <p:ph idx="1"/>
          </p:nvPr>
        </p:nvSpPr>
        <p:spPr>
          <a:xfrm>
            <a:off x="381000" y="1524000"/>
            <a:ext cx="8229600" cy="4525963"/>
          </a:xfrm>
        </p:spPr>
        <p:txBody>
          <a:bodyPr/>
          <a:lstStyle/>
          <a:p>
            <a:pPr marL="0" indent="0" algn="just">
              <a:buNone/>
            </a:pPr>
            <a:r>
              <a:rPr lang="en-US" sz="2400" dirty="0" smtClean="0">
                <a:solidFill>
                  <a:srgbClr val="FF0000"/>
                </a:solidFill>
              </a:rPr>
              <a:t>Strong </a:t>
            </a:r>
            <a:r>
              <a:rPr lang="en-US" sz="2400" dirty="0">
                <a:solidFill>
                  <a:srgbClr val="FF0000"/>
                </a:solidFill>
              </a:rPr>
              <a:t>(or regular) entity  - </a:t>
            </a:r>
            <a:endParaRPr lang="en-US" sz="2400" dirty="0" smtClean="0">
              <a:solidFill>
                <a:srgbClr val="FF0000"/>
              </a:solidFill>
            </a:endParaRPr>
          </a:p>
          <a:p>
            <a:pPr marL="457200" indent="-457200" algn="just">
              <a:buFont typeface="+mj-lt"/>
              <a:buAutoNum type="arabicPeriod"/>
            </a:pPr>
            <a:r>
              <a:rPr lang="en-US" sz="2000" dirty="0" smtClean="0"/>
              <a:t>An </a:t>
            </a:r>
            <a:r>
              <a:rPr lang="en-US" sz="2000" dirty="0"/>
              <a:t>entity set that has a primary key is termed as strong entity set</a:t>
            </a:r>
            <a:r>
              <a:rPr lang="en-US" sz="2000" dirty="0" smtClean="0"/>
              <a:t>.</a:t>
            </a:r>
          </a:p>
          <a:p>
            <a:pPr marL="457200" indent="-457200" algn="just">
              <a:buFont typeface="+mj-lt"/>
              <a:buAutoNum type="arabicPeriod"/>
            </a:pPr>
            <a:r>
              <a:rPr lang="en-US" sz="2000" dirty="0" smtClean="0"/>
              <a:t>Entities </a:t>
            </a:r>
            <a:r>
              <a:rPr lang="en-US" sz="2000" dirty="0"/>
              <a:t>have an independent </a:t>
            </a:r>
            <a:r>
              <a:rPr lang="en-US" sz="2000" dirty="0" smtClean="0"/>
              <a:t>existence</a:t>
            </a:r>
          </a:p>
          <a:p>
            <a:pPr marL="457200" indent="-457200" algn="just">
              <a:buFont typeface="+mj-lt"/>
              <a:buAutoNum type="arabicPeriod"/>
            </a:pPr>
            <a:endParaRPr lang="en-US" sz="2000" dirty="0"/>
          </a:p>
          <a:p>
            <a:pPr marL="0" indent="0" algn="just">
              <a:buNone/>
            </a:pPr>
            <a:r>
              <a:rPr lang="en-US" sz="2400" dirty="0" smtClean="0">
                <a:solidFill>
                  <a:srgbClr val="FF0000"/>
                </a:solidFill>
              </a:rPr>
              <a:t>Weak </a:t>
            </a:r>
            <a:r>
              <a:rPr lang="en-US" sz="2400" dirty="0">
                <a:solidFill>
                  <a:srgbClr val="FF0000"/>
                </a:solidFill>
              </a:rPr>
              <a:t>entity  </a:t>
            </a:r>
            <a:endParaRPr lang="en-US" sz="2400" dirty="0" smtClean="0">
              <a:solidFill>
                <a:srgbClr val="FF0000"/>
              </a:solidFill>
            </a:endParaRPr>
          </a:p>
          <a:p>
            <a:pPr marL="457200" indent="-457200" algn="just">
              <a:buFont typeface="+mj-lt"/>
              <a:buAutoNum type="arabicPeriod"/>
            </a:pPr>
            <a:r>
              <a:rPr lang="en-US" sz="2000" dirty="0"/>
              <a:t>An entity set that does not have sufficient attributes to form a primary key is termed as a weak entity set. </a:t>
            </a:r>
            <a:endParaRPr lang="en-US" sz="2000" dirty="0" smtClean="0"/>
          </a:p>
          <a:p>
            <a:pPr marL="457200" indent="-457200" algn="just">
              <a:buFont typeface="+mj-lt"/>
              <a:buAutoNum type="arabicPeriod"/>
            </a:pPr>
            <a:r>
              <a:rPr lang="en-US" sz="2000" dirty="0" smtClean="0"/>
              <a:t>Weak </a:t>
            </a:r>
            <a:r>
              <a:rPr lang="en-US" sz="2000" dirty="0"/>
              <a:t>entity is an entity that depends on another entity. </a:t>
            </a:r>
            <a:endParaRPr lang="en-US" sz="2400" dirty="0"/>
          </a:p>
          <a:p>
            <a:pPr marL="457200" indent="-457200" algn="just">
              <a:buFont typeface="+mj-lt"/>
              <a:buAutoNum type="arabicPeriod"/>
            </a:pPr>
            <a:r>
              <a:rPr lang="en-US" sz="2000" dirty="0" smtClean="0"/>
              <a:t>Weak entity doesn't have key attribute of their own. Double rectangle represents weak entity.</a:t>
            </a:r>
          </a:p>
          <a:p>
            <a:pPr marL="457200" indent="-457200" algn="just">
              <a:buFont typeface="+mj-lt"/>
              <a:buAutoNum type="arabicPeriod"/>
            </a:pPr>
            <a:r>
              <a:rPr lang="en-US" sz="2000" dirty="0" smtClean="0"/>
              <a:t>Existence </a:t>
            </a:r>
            <a:r>
              <a:rPr lang="en-US" sz="2000" dirty="0"/>
              <a:t>dependent on some other entity </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36</a:t>
            </a:fld>
            <a:endParaRPr lang="en-US"/>
          </a:p>
        </p:txBody>
      </p:sp>
    </p:spTree>
    <p:extLst>
      <p:ext uri="{BB962C8B-B14F-4D97-AF65-F5344CB8AC3E}">
        <p14:creationId xmlns="" xmlns:p14="http://schemas.microsoft.com/office/powerpoint/2010/main" val="235901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lstStyle/>
          <a:p>
            <a:r>
              <a:rPr lang="en-US" dirty="0" smtClean="0"/>
              <a:t>Example</a:t>
            </a:r>
            <a:endParaRPr lang="en-GB" dirty="0"/>
          </a:p>
        </p:txBody>
      </p:sp>
      <p:sp>
        <p:nvSpPr>
          <p:cNvPr id="3" name="Content Placeholder 2"/>
          <p:cNvSpPr>
            <a:spLocks noGrp="1"/>
          </p:cNvSpPr>
          <p:nvPr>
            <p:ph idx="1"/>
          </p:nvPr>
        </p:nvSpPr>
        <p:spPr/>
        <p:txBody>
          <a:bodyPr/>
          <a:lstStyle/>
          <a:p>
            <a:pPr algn="just"/>
            <a:r>
              <a:rPr lang="en-US" sz="2000" dirty="0"/>
              <a:t>Say, for example, we have a statement </a:t>
            </a:r>
            <a:endParaRPr lang="en-US" sz="2000" dirty="0" smtClean="0"/>
          </a:p>
          <a:p>
            <a:pPr marL="0" indent="0" algn="ctr">
              <a:buNone/>
            </a:pPr>
            <a:r>
              <a:rPr lang="en-US" sz="2400" dirty="0" smtClean="0">
                <a:solidFill>
                  <a:srgbClr val="FF0000"/>
                </a:solidFill>
              </a:rPr>
              <a:t>“</a:t>
            </a:r>
            <a:r>
              <a:rPr lang="en-US" sz="2400" dirty="0">
                <a:solidFill>
                  <a:srgbClr val="FF0000"/>
                </a:solidFill>
              </a:rPr>
              <a:t>A Student lives in a Home</a:t>
            </a:r>
            <a:r>
              <a:rPr lang="en-US" sz="2400" dirty="0" smtClean="0">
                <a:solidFill>
                  <a:srgbClr val="FF0000"/>
                </a:solidFill>
              </a:rPr>
              <a:t>.”</a:t>
            </a:r>
          </a:p>
          <a:p>
            <a:pPr algn="just"/>
            <a:endParaRPr lang="en-US" sz="2000" dirty="0"/>
          </a:p>
          <a:p>
            <a:pPr algn="just"/>
            <a:r>
              <a:rPr lang="en-US" sz="2000" dirty="0" smtClean="0"/>
              <a:t> </a:t>
            </a:r>
            <a:r>
              <a:rPr lang="en-US" sz="2000" dirty="0"/>
              <a:t>STUDENT is obviously a strong entity having a primary key Roll. </a:t>
            </a:r>
            <a:endParaRPr lang="en-US" sz="2000" dirty="0" smtClean="0"/>
          </a:p>
          <a:p>
            <a:pPr algn="just"/>
            <a:endParaRPr lang="en-US" sz="2000" dirty="0"/>
          </a:p>
          <a:p>
            <a:pPr algn="just"/>
            <a:r>
              <a:rPr lang="en-US" sz="2000" dirty="0" smtClean="0"/>
              <a:t>But </a:t>
            </a:r>
            <a:r>
              <a:rPr lang="en-US" sz="2000" dirty="0"/>
              <a:t>HOME may not have a unique primary key, as its only attribute Address may be shared by many homes (what if it is a housing estate?). HOME is a weak entity in this case.</a:t>
            </a:r>
          </a:p>
          <a:p>
            <a:pPr algn="just"/>
            <a:endParaRPr lang="en-US" sz="2000" dirty="0" smtClean="0"/>
          </a:p>
          <a:p>
            <a:pPr algn="just"/>
            <a:r>
              <a:rPr lang="en-US" sz="2000" dirty="0" smtClean="0"/>
              <a:t>The </a:t>
            </a:r>
            <a:r>
              <a:rPr lang="en-US" sz="2000" dirty="0"/>
              <a:t>ERD of this statement would be like the following</a:t>
            </a:r>
          </a:p>
          <a:p>
            <a:pPr algn="just"/>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37</a:t>
            </a:fld>
            <a:endParaRPr lang="en-US"/>
          </a:p>
        </p:txBody>
      </p:sp>
      <p:pic>
        <p:nvPicPr>
          <p:cNvPr id="3075"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5181600"/>
            <a:ext cx="8277269" cy="1248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07676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84138" y="6343650"/>
            <a:ext cx="587375" cy="488950"/>
          </a:xfrm>
          <a:prstGeom prst="rect">
            <a:avLst/>
          </a:prstGeom>
        </p:spPr>
        <p:txBody>
          <a:bodyPr/>
          <a:lstStyle/>
          <a:p>
            <a:fld id="{09D5E9CF-5083-460B-A03C-2646852551EE}" type="slidenum">
              <a:rPr lang="en-GB"/>
              <a:pPr/>
              <a:t>38</a:t>
            </a:fld>
            <a:endParaRPr lang="en-GB"/>
          </a:p>
        </p:txBody>
      </p:sp>
      <p:sp>
        <p:nvSpPr>
          <p:cNvPr id="5122" name="Rectangle 2"/>
          <p:cNvSpPr>
            <a:spLocks noGrp="1" noChangeArrowheads="1"/>
          </p:cNvSpPr>
          <p:nvPr>
            <p:ph type="title"/>
          </p:nvPr>
        </p:nvSpPr>
        <p:spPr>
          <a:xfrm>
            <a:off x="609600" y="533400"/>
            <a:ext cx="8229600" cy="1143000"/>
          </a:xfrm>
        </p:spPr>
        <p:txBody>
          <a:bodyPr/>
          <a:lstStyle/>
          <a:p>
            <a:r>
              <a:rPr lang="en-GB" dirty="0"/>
              <a:t>Attributes</a:t>
            </a:r>
          </a:p>
        </p:txBody>
      </p:sp>
      <p:sp>
        <p:nvSpPr>
          <p:cNvPr id="5123" name="Rectangle 3"/>
          <p:cNvSpPr>
            <a:spLocks noGrp="1" noChangeArrowheads="1"/>
          </p:cNvSpPr>
          <p:nvPr>
            <p:ph type="body" idx="1"/>
          </p:nvPr>
        </p:nvSpPr>
        <p:spPr>
          <a:xfrm>
            <a:off x="304800" y="1447800"/>
            <a:ext cx="8458200" cy="4572000"/>
          </a:xfrm>
        </p:spPr>
        <p:txBody>
          <a:bodyPr/>
          <a:lstStyle/>
          <a:p>
            <a:pPr algn="just"/>
            <a:r>
              <a:rPr lang="en-US" sz="2400" dirty="0"/>
              <a:t>An </a:t>
            </a:r>
            <a:r>
              <a:rPr lang="en-US" sz="2400" dirty="0">
                <a:solidFill>
                  <a:srgbClr val="FF0000"/>
                </a:solidFill>
              </a:rPr>
              <a:t>Attribute</a:t>
            </a:r>
            <a:r>
              <a:rPr lang="en-US" sz="2400" dirty="0"/>
              <a:t> describes a property or </a:t>
            </a:r>
            <a:r>
              <a:rPr lang="en-US" sz="2400" dirty="0" smtClean="0"/>
              <a:t>characteristic </a:t>
            </a:r>
            <a:r>
              <a:rPr lang="en-US" sz="2400" dirty="0"/>
              <a:t>of an entity. </a:t>
            </a:r>
            <a:r>
              <a:rPr lang="en-US" sz="2400" dirty="0" smtClean="0"/>
              <a:t>For </a:t>
            </a:r>
            <a:r>
              <a:rPr lang="en-US" sz="2400" dirty="0"/>
              <a:t>example, Name, Age, Address </a:t>
            </a:r>
            <a:r>
              <a:rPr lang="en-US" sz="2400" dirty="0" err="1"/>
              <a:t>etc</a:t>
            </a:r>
            <a:r>
              <a:rPr lang="en-US" sz="2400" dirty="0"/>
              <a:t> can be attributes of a Student. </a:t>
            </a:r>
            <a:endParaRPr lang="en-US" sz="2400" dirty="0" smtClean="0"/>
          </a:p>
          <a:p>
            <a:pPr algn="just"/>
            <a:r>
              <a:rPr lang="en-US" sz="2400" dirty="0" smtClean="0"/>
              <a:t>An </a:t>
            </a:r>
            <a:r>
              <a:rPr lang="en-US" sz="2400" dirty="0"/>
              <a:t>attribute is represented using </a:t>
            </a:r>
            <a:r>
              <a:rPr lang="en-US" sz="2400" dirty="0">
                <a:solidFill>
                  <a:srgbClr val="FF0000"/>
                </a:solidFill>
              </a:rPr>
              <a:t>eclipse</a:t>
            </a:r>
            <a:r>
              <a:rPr lang="en-US" sz="2400" dirty="0" smtClean="0"/>
              <a:t>.</a:t>
            </a:r>
          </a:p>
          <a:p>
            <a:pPr lvl="1" algn="just">
              <a:lnSpc>
                <a:spcPct val="70000"/>
              </a:lnSpc>
            </a:pPr>
            <a:endParaRPr lang="en-GB" dirty="0"/>
          </a:p>
        </p:txBody>
      </p:sp>
      <p:sp>
        <p:nvSpPr>
          <p:cNvPr id="5125" name="Rectangle 5"/>
          <p:cNvSpPr>
            <a:spLocks noChangeArrowheads="1"/>
          </p:cNvSpPr>
          <p:nvPr/>
        </p:nvSpPr>
        <p:spPr bwMode="auto">
          <a:xfrm>
            <a:off x="5562600" y="5867400"/>
            <a:ext cx="3581400"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lvl="1" algn="ctr" eaLnBrk="0" hangingPunct="0">
              <a:lnSpc>
                <a:spcPct val="80000"/>
              </a:lnSpc>
            </a:pPr>
            <a:endParaRPr lang="en-US"/>
          </a:p>
        </p:txBody>
      </p:sp>
      <p:pic>
        <p:nvPicPr>
          <p:cNvPr id="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32" y="3429000"/>
            <a:ext cx="6248400" cy="2590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15835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143000"/>
          </a:xfrm>
        </p:spPr>
        <p:txBody>
          <a:bodyPr/>
          <a:lstStyle/>
          <a:p>
            <a:r>
              <a:rPr lang="en-US" dirty="0" smtClean="0"/>
              <a:t>Types of Attributes</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39</a:t>
            </a:fld>
            <a:endParaRPr lang="en-US"/>
          </a:p>
        </p:txBody>
      </p:sp>
      <p:sp>
        <p:nvSpPr>
          <p:cNvPr id="5" name="Rectangle 4"/>
          <p:cNvSpPr/>
          <p:nvPr/>
        </p:nvSpPr>
        <p:spPr>
          <a:xfrm>
            <a:off x="304800" y="1790164"/>
            <a:ext cx="8839200" cy="4154984"/>
          </a:xfrm>
          <a:prstGeom prst="rect">
            <a:avLst/>
          </a:prstGeom>
        </p:spPr>
        <p:txBody>
          <a:bodyPr wrap="square">
            <a:spAutoFit/>
          </a:bodyPr>
          <a:lstStyle/>
          <a:p>
            <a:pPr algn="l"/>
            <a:r>
              <a:rPr lang="en-US" sz="2400" dirty="0"/>
              <a:t>Attributes can </a:t>
            </a:r>
            <a:r>
              <a:rPr lang="en-US" sz="2400" dirty="0" smtClean="0"/>
              <a:t>be</a:t>
            </a:r>
          </a:p>
          <a:p>
            <a:pPr algn="l"/>
            <a:endParaRPr lang="en-US" sz="2400" dirty="0"/>
          </a:p>
          <a:p>
            <a:pPr marL="342900" indent="-342900" algn="l">
              <a:buFont typeface="Arial" pitchFamily="34" charset="0"/>
              <a:buChar char="•"/>
            </a:pPr>
            <a:r>
              <a:rPr lang="en-US" sz="2400" dirty="0"/>
              <a:t>simple (atomic)	e.g. Surname; date of birth</a:t>
            </a:r>
          </a:p>
          <a:p>
            <a:pPr marL="342900" indent="-342900" algn="l">
              <a:buFont typeface="Arial" pitchFamily="34" charset="0"/>
              <a:buChar char="•"/>
            </a:pPr>
            <a:r>
              <a:rPr lang="en-US" sz="2400" dirty="0"/>
              <a:t>composite		e.g. address (street, town, postcode)</a:t>
            </a:r>
          </a:p>
          <a:p>
            <a:pPr marL="342900" indent="-342900" algn="l">
              <a:buFont typeface="Arial" pitchFamily="34" charset="0"/>
              <a:buChar char="•"/>
            </a:pPr>
            <a:r>
              <a:rPr lang="en-US" sz="2400" dirty="0"/>
              <a:t>multi-valued	</a:t>
            </a:r>
            <a:r>
              <a:rPr lang="en-US" sz="2400" dirty="0" smtClean="0"/>
              <a:t>e.g</a:t>
            </a:r>
            <a:r>
              <a:rPr lang="en-US" sz="2400" dirty="0"/>
              <a:t>. phone number</a:t>
            </a:r>
          </a:p>
          <a:p>
            <a:pPr marL="342900" indent="-342900" algn="l">
              <a:buFont typeface="Arial" pitchFamily="34" charset="0"/>
              <a:buChar char="•"/>
            </a:pPr>
            <a:r>
              <a:rPr lang="en-US" sz="2400" dirty="0"/>
              <a:t>complex		nested multi-valued and composite</a:t>
            </a:r>
          </a:p>
          <a:p>
            <a:pPr marL="342900" indent="-342900" algn="l">
              <a:buFont typeface="Arial" pitchFamily="34" charset="0"/>
              <a:buChar char="•"/>
            </a:pPr>
            <a:r>
              <a:rPr lang="en-US" sz="2400" dirty="0"/>
              <a:t>base or derived	e.g. D.O.B. ; age</a:t>
            </a:r>
          </a:p>
          <a:p>
            <a:pPr marL="342900" indent="-342900" algn="l">
              <a:buFont typeface="Arial" pitchFamily="34" charset="0"/>
              <a:buChar char="•"/>
            </a:pPr>
            <a:r>
              <a:rPr lang="en-US" sz="2400" dirty="0" smtClean="0"/>
              <a:t>Key</a:t>
            </a:r>
          </a:p>
          <a:p>
            <a:pPr marL="342900" indent="-342900" algn="l">
              <a:buFont typeface="Arial" pitchFamily="34" charset="0"/>
              <a:buChar char="•"/>
            </a:pPr>
            <a:endParaRPr lang="en-US" sz="2400" dirty="0"/>
          </a:p>
          <a:p>
            <a:pPr marL="342900" indent="-342900" algn="l">
              <a:buFont typeface="Arial" pitchFamily="34" charset="0"/>
              <a:buChar char="•"/>
            </a:pPr>
            <a:endParaRPr lang="en-US" sz="2400" dirty="0"/>
          </a:p>
          <a:p>
            <a:pPr algn="l"/>
            <a:r>
              <a:rPr lang="en-US" sz="2400" dirty="0"/>
              <a:t>Relationship types can also have attributes! (see later)</a:t>
            </a:r>
          </a:p>
        </p:txBody>
      </p:sp>
    </p:spTree>
    <p:extLst>
      <p:ext uri="{BB962C8B-B14F-4D97-AF65-F5344CB8AC3E}">
        <p14:creationId xmlns="" xmlns:p14="http://schemas.microsoft.com/office/powerpoint/2010/main" val="324963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lstStyle/>
          <a:p>
            <a:r>
              <a:rPr lang="en-US" dirty="0" smtClean="0"/>
              <a:t>Database Applications</a:t>
            </a:r>
            <a:endParaRPr lang="en-GB" sz="3200" dirty="0"/>
          </a:p>
        </p:txBody>
      </p:sp>
      <p:sp>
        <p:nvSpPr>
          <p:cNvPr id="3" name="Content Placeholder 2"/>
          <p:cNvSpPr>
            <a:spLocks noGrp="1"/>
          </p:cNvSpPr>
          <p:nvPr>
            <p:ph idx="1"/>
          </p:nvPr>
        </p:nvSpPr>
        <p:spPr>
          <a:xfrm>
            <a:off x="0" y="2133600"/>
            <a:ext cx="8839200" cy="4525963"/>
          </a:xfrm>
        </p:spPr>
        <p:txBody>
          <a:bodyPr/>
          <a:lstStyle/>
          <a:p>
            <a:pPr>
              <a:lnSpc>
                <a:spcPct val="90000"/>
              </a:lnSpc>
            </a:pPr>
            <a:r>
              <a:rPr lang="en-US" altLang="en-US" sz="1800" dirty="0"/>
              <a:t>Anywhere there is data, there could be a database</a:t>
            </a:r>
            <a:r>
              <a:rPr lang="en-US" altLang="en-US" sz="1800" dirty="0" smtClean="0"/>
              <a:t>:</a:t>
            </a:r>
          </a:p>
          <a:p>
            <a:pPr>
              <a:lnSpc>
                <a:spcPct val="90000"/>
              </a:lnSpc>
            </a:pPr>
            <a:endParaRPr lang="en-US" altLang="en-US" sz="1800" dirty="0"/>
          </a:p>
          <a:p>
            <a:pPr lvl="1">
              <a:lnSpc>
                <a:spcPct val="90000"/>
              </a:lnSpc>
              <a:buFont typeface="Wingdings" pitchFamily="2" charset="2"/>
              <a:buChar char="§"/>
            </a:pPr>
            <a:r>
              <a:rPr lang="en-US" altLang="en-US" sz="2000" dirty="0" smtClean="0"/>
              <a:t>Banking </a:t>
            </a:r>
            <a:r>
              <a:rPr lang="en-US" altLang="en-US" sz="2000" dirty="0"/>
              <a:t>		</a:t>
            </a:r>
            <a:r>
              <a:rPr lang="en-US" altLang="en-US" sz="2000" dirty="0" smtClean="0"/>
              <a:t>	- </a:t>
            </a:r>
            <a:r>
              <a:rPr lang="en-US" altLang="en-US" sz="2000" dirty="0"/>
              <a:t>accounts, loans, customers</a:t>
            </a:r>
          </a:p>
          <a:p>
            <a:pPr lvl="1">
              <a:lnSpc>
                <a:spcPct val="90000"/>
              </a:lnSpc>
              <a:buFont typeface="Wingdings" pitchFamily="2" charset="2"/>
              <a:buChar char="§"/>
            </a:pPr>
            <a:r>
              <a:rPr lang="en-US" altLang="en-US" sz="2000" dirty="0"/>
              <a:t>Airlines 		</a:t>
            </a:r>
            <a:r>
              <a:rPr lang="en-US" altLang="en-US" sz="2000" dirty="0" smtClean="0"/>
              <a:t>	- </a:t>
            </a:r>
            <a:r>
              <a:rPr lang="en-US" altLang="en-US" sz="2000" dirty="0"/>
              <a:t>reservations, schedules</a:t>
            </a:r>
          </a:p>
          <a:p>
            <a:pPr lvl="1">
              <a:lnSpc>
                <a:spcPct val="90000"/>
              </a:lnSpc>
              <a:buFont typeface="Wingdings" pitchFamily="2" charset="2"/>
              <a:buChar char="§"/>
            </a:pPr>
            <a:r>
              <a:rPr lang="en-US" altLang="en-US" sz="2000" dirty="0"/>
              <a:t>Universities </a:t>
            </a:r>
            <a:r>
              <a:rPr lang="en-US" altLang="en-US" sz="2000" dirty="0" smtClean="0"/>
              <a:t>	</a:t>
            </a:r>
            <a:r>
              <a:rPr lang="en-US" altLang="en-US" sz="2000" dirty="0"/>
              <a:t>	</a:t>
            </a:r>
            <a:r>
              <a:rPr lang="en-US" altLang="en-US" sz="2000" dirty="0" smtClean="0"/>
              <a:t>- </a:t>
            </a:r>
            <a:r>
              <a:rPr lang="en-US" altLang="en-US" sz="2000" dirty="0"/>
              <a:t>registration, grades</a:t>
            </a:r>
          </a:p>
          <a:p>
            <a:pPr lvl="1">
              <a:lnSpc>
                <a:spcPct val="90000"/>
              </a:lnSpc>
              <a:buFont typeface="Wingdings" pitchFamily="2" charset="2"/>
              <a:buChar char="§"/>
            </a:pPr>
            <a:r>
              <a:rPr lang="en-US" altLang="en-US" sz="2000" dirty="0"/>
              <a:t>Sales 		</a:t>
            </a:r>
            <a:r>
              <a:rPr lang="en-US" altLang="en-US" sz="2000" dirty="0" smtClean="0"/>
              <a:t>	- </a:t>
            </a:r>
            <a:r>
              <a:rPr lang="en-US" altLang="en-US" sz="2000" dirty="0"/>
              <a:t>customers, products, purchases</a:t>
            </a:r>
          </a:p>
          <a:p>
            <a:pPr lvl="1">
              <a:lnSpc>
                <a:spcPct val="90000"/>
              </a:lnSpc>
              <a:buFont typeface="Wingdings" pitchFamily="2" charset="2"/>
              <a:buChar char="§"/>
            </a:pPr>
            <a:r>
              <a:rPr lang="en-US" altLang="en-US" sz="2000" dirty="0"/>
              <a:t>Manufacturing 	</a:t>
            </a:r>
            <a:r>
              <a:rPr lang="en-US" altLang="en-US" sz="2000" dirty="0" smtClean="0"/>
              <a:t>	- </a:t>
            </a:r>
            <a:r>
              <a:rPr lang="en-US" altLang="en-US" sz="2000" dirty="0"/>
              <a:t>production, inventory, orders, supply chain</a:t>
            </a:r>
          </a:p>
          <a:p>
            <a:pPr lvl="1">
              <a:lnSpc>
                <a:spcPct val="90000"/>
              </a:lnSpc>
              <a:buFont typeface="Wingdings" pitchFamily="2" charset="2"/>
              <a:buChar char="§"/>
            </a:pPr>
            <a:r>
              <a:rPr lang="en-US" altLang="en-US" sz="2000" dirty="0"/>
              <a:t>Human </a:t>
            </a:r>
            <a:r>
              <a:rPr lang="en-US" altLang="en-US" sz="2000" dirty="0" smtClean="0"/>
              <a:t>resources	- </a:t>
            </a:r>
            <a:r>
              <a:rPr lang="en-US" altLang="en-US" sz="2000" dirty="0"/>
              <a:t>employee records, salaries, tax </a:t>
            </a:r>
            <a:r>
              <a:rPr lang="en-US" altLang="en-US" sz="2000" dirty="0" smtClean="0"/>
              <a:t>deductions</a:t>
            </a:r>
          </a:p>
          <a:p>
            <a:pPr lvl="1">
              <a:lnSpc>
                <a:spcPct val="90000"/>
              </a:lnSpc>
              <a:buFont typeface="Wingdings" pitchFamily="2" charset="2"/>
              <a:buChar char="§"/>
            </a:pPr>
            <a:r>
              <a:rPr lang="en-US" altLang="en-US" sz="2000" dirty="0"/>
              <a:t>Credit card </a:t>
            </a:r>
            <a:r>
              <a:rPr lang="en-US" altLang="en-US" sz="2000" dirty="0" smtClean="0"/>
              <a:t>transactions	- </a:t>
            </a:r>
            <a:r>
              <a:rPr lang="en-US" altLang="en-US" sz="2000" dirty="0"/>
              <a:t>purchases on credit cards, generation of </a:t>
            </a:r>
            <a:r>
              <a:rPr lang="en-US" altLang="en-US" sz="2000" dirty="0" smtClean="0"/>
              <a:t>				   monthly statements</a:t>
            </a:r>
            <a:endParaRPr lang="en-US" altLang="en-US" sz="2000" dirty="0"/>
          </a:p>
          <a:p>
            <a:pPr lvl="1">
              <a:lnSpc>
                <a:spcPct val="90000"/>
              </a:lnSpc>
              <a:buFont typeface="Wingdings" pitchFamily="2" charset="2"/>
              <a:buChar char="§"/>
            </a:pPr>
            <a:r>
              <a:rPr lang="en-US" altLang="en-US" sz="2000" dirty="0" smtClean="0"/>
              <a:t>Telecommunication	- </a:t>
            </a:r>
            <a:r>
              <a:rPr lang="en-US" altLang="en-US" sz="2000" dirty="0"/>
              <a:t>keeping records of calls </a:t>
            </a:r>
            <a:r>
              <a:rPr lang="en-US" altLang="en-US" sz="2000" dirty="0" smtClean="0"/>
              <a:t>made</a:t>
            </a:r>
            <a:endParaRPr lang="en-US" altLang="en-US"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4</a:t>
            </a:fld>
            <a:endParaRPr lang="en-US"/>
          </a:p>
        </p:txBody>
      </p:sp>
    </p:spTree>
    <p:extLst>
      <p:ext uri="{BB962C8B-B14F-4D97-AF65-F5344CB8AC3E}">
        <p14:creationId xmlns="" xmlns:p14="http://schemas.microsoft.com/office/powerpoint/2010/main" val="1667358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294967295"/>
          </p:nvPr>
        </p:nvSpPr>
        <p:spPr>
          <a:xfrm>
            <a:off x="84138" y="6343650"/>
            <a:ext cx="587375" cy="488950"/>
          </a:xfrm>
          <a:prstGeom prst="rect">
            <a:avLst/>
          </a:prstGeom>
        </p:spPr>
        <p:txBody>
          <a:bodyPr/>
          <a:lstStyle/>
          <a:p>
            <a:fld id="{ACD78991-DF3C-43B7-A2D5-6283059E6FAD}" type="slidenum">
              <a:rPr lang="en-GB"/>
              <a:pPr/>
              <a:t>40</a:t>
            </a:fld>
            <a:endParaRPr lang="en-GB"/>
          </a:p>
        </p:txBody>
      </p:sp>
      <p:sp>
        <p:nvSpPr>
          <p:cNvPr id="37890" name="Rectangle 2"/>
          <p:cNvSpPr>
            <a:spLocks noGrp="1" noChangeArrowheads="1"/>
          </p:cNvSpPr>
          <p:nvPr>
            <p:ph type="title"/>
          </p:nvPr>
        </p:nvSpPr>
        <p:spPr>
          <a:xfrm>
            <a:off x="381000" y="685800"/>
            <a:ext cx="8229600" cy="1143000"/>
          </a:xfrm>
        </p:spPr>
        <p:txBody>
          <a:bodyPr/>
          <a:lstStyle/>
          <a:p>
            <a:r>
              <a:rPr lang="en-GB" dirty="0"/>
              <a:t>Notation for attributes</a:t>
            </a:r>
          </a:p>
        </p:txBody>
      </p:sp>
      <p:sp>
        <p:nvSpPr>
          <p:cNvPr id="37896" name="Text Box 8"/>
          <p:cNvSpPr txBox="1">
            <a:spLocks noChangeArrowheads="1"/>
          </p:cNvSpPr>
          <p:nvPr/>
        </p:nvSpPr>
        <p:spPr bwMode="auto">
          <a:xfrm>
            <a:off x="685800" y="1979613"/>
            <a:ext cx="1905000" cy="6715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sz="2000">
                <a:solidFill>
                  <a:schemeClr val="bg2"/>
                </a:solidFill>
                <a:latin typeface="Comic Sans MS" pitchFamily="66" charset="0"/>
              </a:rPr>
              <a:t>Primary Key</a:t>
            </a:r>
            <a:br>
              <a:rPr lang="en-GB" sz="2000">
                <a:solidFill>
                  <a:schemeClr val="bg2"/>
                </a:solidFill>
                <a:latin typeface="Comic Sans MS" pitchFamily="66" charset="0"/>
              </a:rPr>
            </a:br>
            <a:r>
              <a:rPr lang="en-GB" sz="1800">
                <a:solidFill>
                  <a:schemeClr val="bg2"/>
                </a:solidFill>
                <a:latin typeface="Comic Sans MS" pitchFamily="66" charset="0"/>
              </a:rPr>
              <a:t>marked {PK}</a:t>
            </a:r>
            <a:r>
              <a:rPr lang="en-GB" sz="1800">
                <a:solidFill>
                  <a:schemeClr val="accent2"/>
                </a:solidFill>
                <a:latin typeface="Comic Sans MS" pitchFamily="66" charset="0"/>
              </a:rPr>
              <a:t> </a:t>
            </a:r>
          </a:p>
        </p:txBody>
      </p:sp>
      <p:sp>
        <p:nvSpPr>
          <p:cNvPr id="37899" name="Text Box 11"/>
          <p:cNvSpPr txBox="1">
            <a:spLocks noChangeArrowheads="1"/>
          </p:cNvSpPr>
          <p:nvPr/>
        </p:nvSpPr>
        <p:spPr bwMode="auto">
          <a:xfrm>
            <a:off x="7086600" y="4981575"/>
            <a:ext cx="2057400" cy="15255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sz="2000">
                <a:solidFill>
                  <a:schemeClr val="bg2"/>
                </a:solidFill>
                <a:latin typeface="Comic Sans MS" pitchFamily="66" charset="0"/>
              </a:rPr>
              <a:t>Multi-Valued Attribute</a:t>
            </a:r>
            <a:br>
              <a:rPr lang="en-GB" sz="2000">
                <a:solidFill>
                  <a:schemeClr val="bg2"/>
                </a:solidFill>
                <a:latin typeface="Comic Sans MS" pitchFamily="66" charset="0"/>
              </a:rPr>
            </a:br>
            <a:r>
              <a:rPr lang="en-GB" sz="1800">
                <a:solidFill>
                  <a:schemeClr val="bg2"/>
                </a:solidFill>
                <a:latin typeface="Comic Sans MS" pitchFamily="66" charset="0"/>
              </a:rPr>
              <a:t>(number of values in [ ] brackets)</a:t>
            </a:r>
            <a:endParaRPr lang="en-GB" sz="2000">
              <a:solidFill>
                <a:schemeClr val="bg2"/>
              </a:solidFill>
              <a:latin typeface="Comic Sans MS" pitchFamily="66" charset="0"/>
            </a:endParaRPr>
          </a:p>
        </p:txBody>
      </p:sp>
      <p:sp>
        <p:nvSpPr>
          <p:cNvPr id="37902" name="Text Box 14"/>
          <p:cNvSpPr txBox="1">
            <a:spLocks noChangeArrowheads="1"/>
          </p:cNvSpPr>
          <p:nvPr/>
        </p:nvSpPr>
        <p:spPr bwMode="auto">
          <a:xfrm>
            <a:off x="7086600" y="3946525"/>
            <a:ext cx="15240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sz="2000">
                <a:solidFill>
                  <a:schemeClr val="bg2"/>
                </a:solidFill>
                <a:latin typeface="Comic Sans MS" pitchFamily="66" charset="0"/>
              </a:rPr>
              <a:t>Derived Attribute</a:t>
            </a:r>
          </a:p>
        </p:txBody>
      </p:sp>
      <p:sp>
        <p:nvSpPr>
          <p:cNvPr id="37912" name="Text Box 24"/>
          <p:cNvSpPr txBox="1">
            <a:spLocks noChangeArrowheads="1"/>
          </p:cNvSpPr>
          <p:nvPr/>
        </p:nvSpPr>
        <p:spPr bwMode="auto">
          <a:xfrm>
            <a:off x="7162800" y="2879725"/>
            <a:ext cx="19812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sz="2000">
                <a:solidFill>
                  <a:schemeClr val="bg2"/>
                </a:solidFill>
                <a:latin typeface="Comic Sans MS" pitchFamily="66" charset="0"/>
              </a:rPr>
              <a:t>Composite attribute</a:t>
            </a:r>
          </a:p>
        </p:txBody>
      </p:sp>
      <p:sp>
        <p:nvSpPr>
          <p:cNvPr id="37915" name="Text Box 27"/>
          <p:cNvSpPr txBox="1">
            <a:spLocks noChangeArrowheads="1"/>
          </p:cNvSpPr>
          <p:nvPr/>
        </p:nvSpPr>
        <p:spPr bwMode="auto">
          <a:xfrm>
            <a:off x="838200" y="5043488"/>
            <a:ext cx="327660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sz="2000">
                <a:solidFill>
                  <a:schemeClr val="bg2"/>
                </a:solidFill>
                <a:latin typeface="Comic Sans MS" pitchFamily="66" charset="0"/>
              </a:rPr>
              <a:t>Partial Key</a:t>
            </a:r>
            <a:br>
              <a:rPr lang="en-GB" sz="2000">
                <a:solidFill>
                  <a:schemeClr val="bg2"/>
                </a:solidFill>
                <a:latin typeface="Comic Sans MS" pitchFamily="66" charset="0"/>
              </a:rPr>
            </a:br>
            <a:r>
              <a:rPr lang="en-GB" sz="2000">
                <a:solidFill>
                  <a:schemeClr val="bg2"/>
                </a:solidFill>
                <a:latin typeface="Comic Sans MS" pitchFamily="66" charset="0"/>
              </a:rPr>
              <a:t>- part of composite PK</a:t>
            </a:r>
            <a:br>
              <a:rPr lang="en-GB" sz="2000">
                <a:solidFill>
                  <a:schemeClr val="bg2"/>
                </a:solidFill>
                <a:latin typeface="Comic Sans MS" pitchFamily="66" charset="0"/>
              </a:rPr>
            </a:br>
            <a:r>
              <a:rPr lang="en-GB" sz="2000">
                <a:solidFill>
                  <a:schemeClr val="bg2"/>
                </a:solidFill>
                <a:latin typeface="Comic Sans MS" pitchFamily="66" charset="0"/>
              </a:rPr>
              <a:t>- or of a weak entity</a:t>
            </a:r>
          </a:p>
        </p:txBody>
      </p:sp>
      <p:sp>
        <p:nvSpPr>
          <p:cNvPr id="37917" name="Line 29"/>
          <p:cNvSpPr>
            <a:spLocks noChangeShapeType="1"/>
          </p:cNvSpPr>
          <p:nvPr/>
        </p:nvSpPr>
        <p:spPr bwMode="auto">
          <a:xfrm>
            <a:off x="2286000" y="2286000"/>
            <a:ext cx="685800" cy="381000"/>
          </a:xfrm>
          <a:prstGeom prst="line">
            <a:avLst/>
          </a:prstGeom>
          <a:noFill/>
          <a:ln w="9525">
            <a:solidFill>
              <a:schemeClr val="tx1"/>
            </a:solidFill>
            <a:round/>
            <a:headEnd type="none" w="sm"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18" name="Line 30"/>
          <p:cNvSpPr>
            <a:spLocks noChangeShapeType="1"/>
          </p:cNvSpPr>
          <p:nvPr/>
        </p:nvSpPr>
        <p:spPr bwMode="auto">
          <a:xfrm flipH="1">
            <a:off x="6629400" y="3200400"/>
            <a:ext cx="609600" cy="304800"/>
          </a:xfrm>
          <a:prstGeom prst="line">
            <a:avLst/>
          </a:prstGeom>
          <a:noFill/>
          <a:ln w="9525">
            <a:solidFill>
              <a:schemeClr val="tx1"/>
            </a:solidFill>
            <a:round/>
            <a:headEnd type="none" w="sm"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19" name="AutoShape 31"/>
          <p:cNvSpPr>
            <a:spLocks/>
          </p:cNvSpPr>
          <p:nvPr/>
        </p:nvSpPr>
        <p:spPr bwMode="auto">
          <a:xfrm>
            <a:off x="6400800" y="3048000"/>
            <a:ext cx="152400" cy="990600"/>
          </a:xfrm>
          <a:prstGeom prst="rightBrace">
            <a:avLst>
              <a:gd name="adj1" fmla="val 54167"/>
              <a:gd name="adj2" fmla="val 50000"/>
            </a:avLst>
          </a:prstGeom>
          <a:noFill/>
          <a:ln w="9525">
            <a:solidFill>
              <a:schemeClr val="tx1"/>
            </a:solidFill>
            <a:round/>
            <a:headEnd type="none" w="sm" len="sm"/>
            <a:tailEnd type="none" w="lg"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20" name="Line 32"/>
          <p:cNvSpPr>
            <a:spLocks noChangeShapeType="1"/>
          </p:cNvSpPr>
          <p:nvPr/>
        </p:nvSpPr>
        <p:spPr bwMode="auto">
          <a:xfrm flipH="1">
            <a:off x="6400800" y="4267200"/>
            <a:ext cx="533400" cy="76200"/>
          </a:xfrm>
          <a:prstGeom prst="line">
            <a:avLst/>
          </a:prstGeom>
          <a:noFill/>
          <a:ln w="9525">
            <a:solidFill>
              <a:schemeClr val="tx1"/>
            </a:solidFill>
            <a:round/>
            <a:headEnd type="none" w="sm"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21" name="Line 33"/>
          <p:cNvSpPr>
            <a:spLocks noChangeShapeType="1"/>
          </p:cNvSpPr>
          <p:nvPr/>
        </p:nvSpPr>
        <p:spPr bwMode="auto">
          <a:xfrm flipH="1" flipV="1">
            <a:off x="6324600" y="4648200"/>
            <a:ext cx="762000" cy="533400"/>
          </a:xfrm>
          <a:prstGeom prst="line">
            <a:avLst/>
          </a:prstGeom>
          <a:noFill/>
          <a:ln w="9525">
            <a:solidFill>
              <a:schemeClr val="tx1"/>
            </a:solidFill>
            <a:round/>
            <a:headEnd type="none" w="sm"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7922" name="Text Box 34"/>
          <p:cNvSpPr txBox="1">
            <a:spLocks noChangeArrowheads="1"/>
          </p:cNvSpPr>
          <p:nvPr/>
        </p:nvSpPr>
        <p:spPr bwMode="auto">
          <a:xfrm>
            <a:off x="728663" y="4572000"/>
            <a:ext cx="996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lg"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lang="en-GB">
                <a:solidFill>
                  <a:schemeClr val="bg2"/>
                </a:solidFill>
                <a:latin typeface="Arial" charset="0"/>
              </a:rPr>
              <a:t>{PPK}</a:t>
            </a:r>
          </a:p>
        </p:txBody>
      </p:sp>
      <p:sp>
        <p:nvSpPr>
          <p:cNvPr id="37923" name="Line 35"/>
          <p:cNvSpPr>
            <a:spLocks noChangeShapeType="1"/>
          </p:cNvSpPr>
          <p:nvPr/>
        </p:nvSpPr>
        <p:spPr bwMode="auto">
          <a:xfrm flipH="1">
            <a:off x="1371600" y="2667000"/>
            <a:ext cx="0" cy="1828800"/>
          </a:xfrm>
          <a:prstGeom prst="line">
            <a:avLst/>
          </a:prstGeom>
          <a:noFill/>
          <a:ln w="9525">
            <a:solidFill>
              <a:schemeClr val="tx1"/>
            </a:solidFill>
            <a:round/>
            <a:headEnd type="none" w="sm"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 xmlns:p14="http://schemas.microsoft.com/office/powerpoint/2010/main" val="17672947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1143000"/>
          </a:xfrm>
        </p:spPr>
        <p:txBody>
          <a:bodyPr/>
          <a:lstStyle/>
          <a:p>
            <a:r>
              <a:rPr lang="en-US" dirty="0" smtClean="0"/>
              <a:t>Definition: Types of Attributes</a:t>
            </a:r>
            <a:endParaRPr lang="en-GB" dirty="0"/>
          </a:p>
        </p:txBody>
      </p:sp>
      <p:sp>
        <p:nvSpPr>
          <p:cNvPr id="3" name="Slide Number Placeholder 2"/>
          <p:cNvSpPr>
            <a:spLocks noGrp="1"/>
          </p:cNvSpPr>
          <p:nvPr>
            <p:ph type="sldNum" sz="quarter" idx="10"/>
          </p:nvPr>
        </p:nvSpPr>
        <p:spPr/>
        <p:txBody>
          <a:bodyPr/>
          <a:lstStyle/>
          <a:p>
            <a:pPr>
              <a:defRPr/>
            </a:pPr>
            <a:fld id="{F3F60C30-2350-4873-A9DD-7C9409234909}" type="slidenum">
              <a:rPr lang="en-US" smtClean="0"/>
              <a:pPr>
                <a:defRPr/>
              </a:pPr>
              <a:t>41</a:t>
            </a:fld>
            <a:endParaRPr lang="en-US"/>
          </a:p>
        </p:txBody>
      </p:sp>
      <p:sp>
        <p:nvSpPr>
          <p:cNvPr id="4" name="Rectangle 3"/>
          <p:cNvSpPr/>
          <p:nvPr/>
        </p:nvSpPr>
        <p:spPr>
          <a:xfrm>
            <a:off x="152400" y="1752600"/>
            <a:ext cx="8644944" cy="4370427"/>
          </a:xfrm>
          <a:prstGeom prst="rect">
            <a:avLst/>
          </a:prstGeom>
        </p:spPr>
        <p:txBody>
          <a:bodyPr wrap="square">
            <a:spAutoFit/>
          </a:bodyPr>
          <a:lstStyle/>
          <a:p>
            <a:pPr marL="285750" indent="-285750" algn="just">
              <a:buFont typeface="Arial" pitchFamily="34" charset="0"/>
              <a:buChar char="•"/>
            </a:pPr>
            <a:r>
              <a:rPr lang="en-US" sz="2000" b="1" dirty="0"/>
              <a:t>Simple attribute </a:t>
            </a:r>
            <a:r>
              <a:rPr lang="en-US" sz="2000" dirty="0"/>
              <a:t>− Simple attributes are atomic values, which cannot be divided further. For example, a student's phone number is an atomic value of 10 digits.</a:t>
            </a:r>
          </a:p>
          <a:p>
            <a:pPr marL="285750" indent="-285750" algn="just">
              <a:buFont typeface="Arial" pitchFamily="34" charset="0"/>
              <a:buChar char="•"/>
            </a:pPr>
            <a:endParaRPr lang="en-US" sz="2000" dirty="0"/>
          </a:p>
          <a:p>
            <a:pPr marL="285750" indent="-285750" algn="just">
              <a:buFont typeface="Arial" pitchFamily="34" charset="0"/>
              <a:buChar char="•"/>
            </a:pPr>
            <a:r>
              <a:rPr lang="en-US" sz="2000" b="1" dirty="0"/>
              <a:t>Composite attribute </a:t>
            </a:r>
            <a:r>
              <a:rPr lang="en-US" sz="2000" dirty="0"/>
              <a:t>− Composite attributes are made of more than one simple attribute. For example, a student's complete name may have </a:t>
            </a:r>
            <a:r>
              <a:rPr lang="en-US" sz="2000" dirty="0" err="1"/>
              <a:t>first_name</a:t>
            </a:r>
            <a:r>
              <a:rPr lang="en-US" sz="2000" dirty="0"/>
              <a:t> and </a:t>
            </a:r>
            <a:r>
              <a:rPr lang="en-US" sz="2000" dirty="0" err="1"/>
              <a:t>last_name</a:t>
            </a:r>
            <a:r>
              <a:rPr lang="en-US" sz="2000" dirty="0"/>
              <a:t>.</a:t>
            </a:r>
          </a:p>
          <a:p>
            <a:pPr marL="285750" indent="-285750" algn="just">
              <a:buFont typeface="Arial" pitchFamily="34" charset="0"/>
              <a:buChar char="•"/>
            </a:pPr>
            <a:endParaRPr lang="en-US" sz="2000" dirty="0"/>
          </a:p>
          <a:p>
            <a:pPr marL="285750" indent="-285750" algn="just">
              <a:buFont typeface="Arial" pitchFamily="34" charset="0"/>
              <a:buChar char="•"/>
            </a:pPr>
            <a:r>
              <a:rPr lang="en-US" sz="2000" b="1" dirty="0"/>
              <a:t>Derived attribute </a:t>
            </a:r>
            <a:r>
              <a:rPr lang="en-US" sz="2000" dirty="0"/>
              <a:t>− Derived attributes are the attributes that do not exist in the physical database, but their values are derived from other attributes present in the database. For example, </a:t>
            </a:r>
            <a:r>
              <a:rPr lang="en-US" sz="2000" dirty="0" err="1"/>
              <a:t>average_salary</a:t>
            </a:r>
            <a:r>
              <a:rPr lang="en-US" sz="2000" dirty="0"/>
              <a:t> in a department should not be saved directly in the database, instead it can be derived. For another example, age can be derived from </a:t>
            </a:r>
            <a:r>
              <a:rPr lang="en-US" sz="2000" dirty="0" err="1"/>
              <a:t>data_of_birth</a:t>
            </a:r>
            <a:r>
              <a:rPr lang="en-US" sz="2000" dirty="0"/>
              <a:t>.</a:t>
            </a:r>
          </a:p>
          <a:p>
            <a:pPr marL="285750" indent="-285750" algn="just">
              <a:buFont typeface="Arial" pitchFamily="34" charset="0"/>
              <a:buChar char="•"/>
            </a:pPr>
            <a:endParaRPr lang="en-US" sz="2000" dirty="0"/>
          </a:p>
        </p:txBody>
      </p:sp>
    </p:spTree>
    <p:extLst>
      <p:ext uri="{BB962C8B-B14F-4D97-AF65-F5344CB8AC3E}">
        <p14:creationId xmlns="" xmlns:p14="http://schemas.microsoft.com/office/powerpoint/2010/main" val="1224758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smtClean="0"/>
              <a:t>more</a:t>
            </a:r>
            <a:endParaRPr lang="en-GB" dirty="0"/>
          </a:p>
        </p:txBody>
      </p:sp>
      <p:sp>
        <p:nvSpPr>
          <p:cNvPr id="3" name="Slide Number Placeholder 2"/>
          <p:cNvSpPr>
            <a:spLocks noGrp="1"/>
          </p:cNvSpPr>
          <p:nvPr>
            <p:ph type="sldNum" sz="quarter" idx="10"/>
          </p:nvPr>
        </p:nvSpPr>
        <p:spPr/>
        <p:txBody>
          <a:bodyPr/>
          <a:lstStyle/>
          <a:p>
            <a:pPr>
              <a:defRPr/>
            </a:pPr>
            <a:fld id="{F3F60C30-2350-4873-A9DD-7C9409234909}" type="slidenum">
              <a:rPr lang="en-US" smtClean="0"/>
              <a:pPr>
                <a:defRPr/>
              </a:pPr>
              <a:t>42</a:t>
            </a:fld>
            <a:endParaRPr lang="en-US"/>
          </a:p>
        </p:txBody>
      </p:sp>
      <p:sp>
        <p:nvSpPr>
          <p:cNvPr id="4" name="Rectangle 3"/>
          <p:cNvSpPr/>
          <p:nvPr/>
        </p:nvSpPr>
        <p:spPr>
          <a:xfrm>
            <a:off x="457200" y="2274838"/>
            <a:ext cx="8458200" cy="1938992"/>
          </a:xfrm>
          <a:prstGeom prst="rect">
            <a:avLst/>
          </a:prstGeom>
        </p:spPr>
        <p:txBody>
          <a:bodyPr wrap="square">
            <a:spAutoFit/>
          </a:bodyPr>
          <a:lstStyle/>
          <a:p>
            <a:pPr marL="342900" indent="-342900" algn="l">
              <a:buFont typeface="Arial" pitchFamily="34" charset="0"/>
              <a:buChar char="•"/>
            </a:pPr>
            <a:r>
              <a:rPr lang="en-US" sz="2000" b="1" dirty="0"/>
              <a:t>Single-value attribute </a:t>
            </a:r>
            <a:r>
              <a:rPr lang="en-US" sz="2000" dirty="0"/>
              <a:t>− Single-value attributes contain single value. For example − </a:t>
            </a:r>
            <a:r>
              <a:rPr lang="en-US" sz="2000" dirty="0" err="1"/>
              <a:t>Social_Security_Number</a:t>
            </a:r>
            <a:r>
              <a:rPr lang="en-US" sz="2000" dirty="0"/>
              <a:t>.</a:t>
            </a:r>
          </a:p>
          <a:p>
            <a:pPr marL="342900" indent="-342900" algn="l">
              <a:buFont typeface="Arial" pitchFamily="34" charset="0"/>
              <a:buChar char="•"/>
            </a:pPr>
            <a:endParaRPr lang="en-US" sz="2000" dirty="0"/>
          </a:p>
          <a:p>
            <a:pPr marL="342900" indent="-342900" algn="l">
              <a:buFont typeface="Arial" pitchFamily="34" charset="0"/>
              <a:buChar char="•"/>
            </a:pPr>
            <a:r>
              <a:rPr lang="en-US" sz="2000" b="1" dirty="0"/>
              <a:t>Multi-value attribute </a:t>
            </a:r>
            <a:r>
              <a:rPr lang="en-US" sz="2000" dirty="0"/>
              <a:t>− Multi-value attributes may contain more than one values. For example, a person can have more than one phone number, </a:t>
            </a:r>
            <a:r>
              <a:rPr lang="en-US" sz="2000" dirty="0" err="1"/>
              <a:t>email_address</a:t>
            </a:r>
            <a:r>
              <a:rPr lang="en-US" sz="2000" dirty="0"/>
              <a:t>, etc.</a:t>
            </a:r>
          </a:p>
        </p:txBody>
      </p:sp>
    </p:spTree>
    <p:extLst>
      <p:ext uri="{BB962C8B-B14F-4D97-AF65-F5344CB8AC3E}">
        <p14:creationId xmlns="" xmlns:p14="http://schemas.microsoft.com/office/powerpoint/2010/main" val="1752509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43</a:t>
            </a:fld>
            <a:endParaRPr lang="en-US"/>
          </a:p>
        </p:txBody>
      </p:sp>
      <p:pic>
        <p:nvPicPr>
          <p:cNvPr id="12290" name="Picture 2" descr="ER diagrams symbol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9093" y="914399"/>
            <a:ext cx="4491507" cy="5703501"/>
          </a:xfrm>
          <a:prstGeom prst="rect">
            <a:avLst/>
          </a:prstGeom>
          <a:noFill/>
          <a:extLst>
            <a:ext uri="{909E8E84-426E-40DD-AFC4-6F175D3DCCD1}">
              <a14:hiddenFill xmlns="" xmlns:a14="http://schemas.microsoft.com/office/drawing/2010/main">
                <a:solidFill>
                  <a:srgbClr val="FFFFFF"/>
                </a:solidFill>
              </a14:hiddenFill>
            </a:ext>
          </a:extLst>
        </p:spPr>
      </p:pic>
      <p:pic>
        <p:nvPicPr>
          <p:cNvPr id="12292" name="Picture 4" descr="ER diagrams symbols"/>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905241" y="2667000"/>
            <a:ext cx="3847563" cy="366587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4571999" y="967076"/>
            <a:ext cx="4572000" cy="1446550"/>
          </a:xfrm>
          <a:prstGeom prst="rect">
            <a:avLst/>
          </a:prstGeom>
        </p:spPr>
        <p:txBody>
          <a:bodyPr>
            <a:spAutoFit/>
          </a:bodyPr>
          <a:lstStyle/>
          <a:p>
            <a:r>
              <a:rPr lang="en-US" sz="4400" kern="0" dirty="0">
                <a:solidFill>
                  <a:srgbClr val="000000"/>
                </a:solidFill>
                <a:latin typeface="Arial"/>
                <a:ea typeface="+mj-ea"/>
                <a:cs typeface="+mj-cs"/>
              </a:rPr>
              <a:t>Summary of Notation</a:t>
            </a:r>
            <a:endParaRPr lang="en-GB" dirty="0"/>
          </a:p>
        </p:txBody>
      </p:sp>
    </p:spTree>
    <p:extLst>
      <p:ext uri="{BB962C8B-B14F-4D97-AF65-F5344CB8AC3E}">
        <p14:creationId xmlns="" xmlns:p14="http://schemas.microsoft.com/office/powerpoint/2010/main" val="1642873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lstStyle/>
          <a:p>
            <a:r>
              <a:rPr lang="en-US" dirty="0" smtClean="0"/>
              <a:t>Keys</a:t>
            </a:r>
            <a:endParaRPr lang="en-GB" dirty="0"/>
          </a:p>
        </p:txBody>
      </p:sp>
      <p:sp>
        <p:nvSpPr>
          <p:cNvPr id="3" name="Slide Number Placeholder 2"/>
          <p:cNvSpPr>
            <a:spLocks noGrp="1"/>
          </p:cNvSpPr>
          <p:nvPr>
            <p:ph type="sldNum" sz="quarter" idx="10"/>
          </p:nvPr>
        </p:nvSpPr>
        <p:spPr/>
        <p:txBody>
          <a:bodyPr/>
          <a:lstStyle/>
          <a:p>
            <a:pPr>
              <a:defRPr/>
            </a:pPr>
            <a:fld id="{F3F60C30-2350-4873-A9DD-7C9409234909}" type="slidenum">
              <a:rPr lang="en-US" smtClean="0"/>
              <a:pPr>
                <a:defRPr/>
              </a:pPr>
              <a:t>44</a:t>
            </a:fld>
            <a:endParaRPr lang="en-US"/>
          </a:p>
        </p:txBody>
      </p:sp>
      <p:sp>
        <p:nvSpPr>
          <p:cNvPr id="4" name="Rectangle 3"/>
          <p:cNvSpPr/>
          <p:nvPr/>
        </p:nvSpPr>
        <p:spPr>
          <a:xfrm>
            <a:off x="304800" y="1600200"/>
            <a:ext cx="8458200" cy="4401205"/>
          </a:xfrm>
          <a:prstGeom prst="rect">
            <a:avLst/>
          </a:prstGeom>
        </p:spPr>
        <p:txBody>
          <a:bodyPr wrap="square">
            <a:spAutoFit/>
          </a:bodyPr>
          <a:lstStyle/>
          <a:p>
            <a:pPr algn="just"/>
            <a:r>
              <a:rPr lang="en-US" sz="2000" dirty="0"/>
              <a:t>Key is an attribute or collection of attributes that uniquely identifies an entity among entity set.</a:t>
            </a:r>
          </a:p>
          <a:p>
            <a:pPr marL="285750" indent="-285750" algn="just">
              <a:buFont typeface="Arial" pitchFamily="34" charset="0"/>
              <a:buChar char="•"/>
            </a:pPr>
            <a:endParaRPr lang="en-US" sz="2000" dirty="0"/>
          </a:p>
          <a:p>
            <a:pPr algn="just"/>
            <a:r>
              <a:rPr lang="en-US" sz="2000" dirty="0"/>
              <a:t>For example, the </a:t>
            </a:r>
            <a:r>
              <a:rPr lang="en-US" sz="2000" dirty="0" err="1"/>
              <a:t>roll_number</a:t>
            </a:r>
            <a:r>
              <a:rPr lang="en-US" sz="2000" dirty="0"/>
              <a:t> of a student makes him/her identifiable among students.</a:t>
            </a:r>
          </a:p>
          <a:p>
            <a:pPr marL="285750" indent="-285750" algn="just">
              <a:buFont typeface="Arial" pitchFamily="34" charset="0"/>
              <a:buChar char="•"/>
            </a:pPr>
            <a:endParaRPr lang="en-US" sz="2000" dirty="0"/>
          </a:p>
          <a:p>
            <a:pPr marL="285750" indent="-285750" algn="just">
              <a:buFont typeface="Arial" pitchFamily="34" charset="0"/>
              <a:buChar char="•"/>
            </a:pPr>
            <a:r>
              <a:rPr lang="en-US" sz="2000" dirty="0"/>
              <a:t>Super Key − A set of attributes (one or more) that collectively identifies an entity in an entity set.</a:t>
            </a:r>
          </a:p>
          <a:p>
            <a:pPr marL="285750" indent="-285750" algn="just">
              <a:buFont typeface="Arial" pitchFamily="34" charset="0"/>
              <a:buChar char="•"/>
            </a:pPr>
            <a:endParaRPr lang="en-US" sz="2000" dirty="0"/>
          </a:p>
          <a:p>
            <a:pPr marL="285750" indent="-285750" algn="just">
              <a:buFont typeface="Arial" pitchFamily="34" charset="0"/>
              <a:buChar char="•"/>
            </a:pPr>
            <a:r>
              <a:rPr lang="en-US" sz="2000" dirty="0"/>
              <a:t>Candidate Key − A minimal super key is called a candidate key. An entity set may have more than one candidate key.</a:t>
            </a:r>
          </a:p>
          <a:p>
            <a:pPr marL="285750" indent="-285750" algn="just">
              <a:buFont typeface="Arial" pitchFamily="34" charset="0"/>
              <a:buChar char="•"/>
            </a:pPr>
            <a:endParaRPr lang="en-US" sz="2000" dirty="0"/>
          </a:p>
          <a:p>
            <a:pPr marL="285750" indent="-285750" algn="just">
              <a:buFont typeface="Arial" pitchFamily="34" charset="0"/>
              <a:buChar char="•"/>
            </a:pPr>
            <a:r>
              <a:rPr lang="en-US" sz="2000" dirty="0"/>
              <a:t>Primary Key − A primary key is one of the candidate keys chosen by the database designer to uniquely identify the entity set.</a:t>
            </a:r>
            <a:endParaRPr lang="en-GB" sz="2000" dirty="0"/>
          </a:p>
        </p:txBody>
      </p:sp>
    </p:spTree>
    <p:extLst>
      <p:ext uri="{BB962C8B-B14F-4D97-AF65-F5344CB8AC3E}">
        <p14:creationId xmlns="" xmlns:p14="http://schemas.microsoft.com/office/powerpoint/2010/main" val="670167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143000"/>
          </a:xfrm>
        </p:spPr>
        <p:txBody>
          <a:bodyPr/>
          <a:lstStyle/>
          <a:p>
            <a:r>
              <a:rPr lang="en-US" dirty="0" smtClean="0"/>
              <a:t>Keys: more</a:t>
            </a:r>
            <a:endParaRPr lang="en-GB" dirty="0"/>
          </a:p>
        </p:txBody>
      </p:sp>
      <p:sp>
        <p:nvSpPr>
          <p:cNvPr id="3" name="Slide Number Placeholder 2"/>
          <p:cNvSpPr>
            <a:spLocks noGrp="1"/>
          </p:cNvSpPr>
          <p:nvPr>
            <p:ph type="sldNum" sz="quarter" idx="10"/>
          </p:nvPr>
        </p:nvSpPr>
        <p:spPr/>
        <p:txBody>
          <a:bodyPr/>
          <a:lstStyle/>
          <a:p>
            <a:pPr>
              <a:defRPr/>
            </a:pPr>
            <a:fld id="{F3F60C30-2350-4873-A9DD-7C9409234909}" type="slidenum">
              <a:rPr lang="en-US" smtClean="0"/>
              <a:pPr>
                <a:defRPr/>
              </a:pPr>
              <a:t>45</a:t>
            </a:fld>
            <a:endParaRPr lang="en-US"/>
          </a:p>
        </p:txBody>
      </p:sp>
      <p:sp>
        <p:nvSpPr>
          <p:cNvPr id="4" name="Rectangle 3"/>
          <p:cNvSpPr/>
          <p:nvPr/>
        </p:nvSpPr>
        <p:spPr>
          <a:xfrm>
            <a:off x="376707" y="1676400"/>
            <a:ext cx="8458200" cy="4524315"/>
          </a:xfrm>
          <a:prstGeom prst="rect">
            <a:avLst/>
          </a:prstGeom>
        </p:spPr>
        <p:txBody>
          <a:bodyPr wrap="square">
            <a:spAutoFit/>
          </a:bodyPr>
          <a:lstStyle/>
          <a:p>
            <a:pPr marL="285750" indent="-285750" algn="just">
              <a:buFont typeface="Arial" pitchFamily="34" charset="0"/>
              <a:buChar char="•"/>
            </a:pPr>
            <a:r>
              <a:rPr lang="en-US" b="1" dirty="0"/>
              <a:t>Alternate</a:t>
            </a:r>
            <a:r>
              <a:rPr lang="en-US" dirty="0"/>
              <a:t> Key: This is the candidate key which is not chosen as the primary key of the table. They are named so because although not the primary key, they can still identify a row</a:t>
            </a:r>
            <a:r>
              <a:rPr lang="en-US" dirty="0" smtClean="0"/>
              <a:t>.</a:t>
            </a:r>
          </a:p>
          <a:p>
            <a:pPr marL="285750" indent="-285750" algn="just">
              <a:buFont typeface="Arial" pitchFamily="34" charset="0"/>
              <a:buChar char="•"/>
            </a:pPr>
            <a:endParaRPr lang="en-US" dirty="0"/>
          </a:p>
          <a:p>
            <a:pPr marL="285750" indent="-285750" algn="just">
              <a:buFont typeface="Arial" pitchFamily="34" charset="0"/>
              <a:buChar char="•"/>
            </a:pPr>
            <a:r>
              <a:rPr lang="en-US" b="1" dirty="0"/>
              <a:t>Composite</a:t>
            </a:r>
            <a:r>
              <a:rPr lang="en-US" dirty="0"/>
              <a:t> Key: Sometimes one key is not enough to uniquely identify a row. E.g. in a single class Roll is enough to find a student, but in the entire school, merely searching by the Roll is not enough, because there could be 10 classes in the school and each one of them may contain a certain roll no 5. To uniquely identify the student we have to say something like “class VII, roll no 5”. So, a combination of two or more attributes is combined to create a unique combination of values, such as Class + Roll</a:t>
            </a:r>
            <a:r>
              <a:rPr lang="en-US" dirty="0" smtClean="0"/>
              <a:t>.</a:t>
            </a:r>
          </a:p>
          <a:p>
            <a:pPr marL="285750" indent="-285750" algn="just">
              <a:buFont typeface="Arial" pitchFamily="34" charset="0"/>
              <a:buChar char="•"/>
            </a:pPr>
            <a:endParaRPr lang="en-US" dirty="0"/>
          </a:p>
          <a:p>
            <a:pPr marL="285750" indent="-285750" algn="just">
              <a:buFont typeface="Arial" pitchFamily="34" charset="0"/>
              <a:buChar char="•"/>
            </a:pPr>
            <a:r>
              <a:rPr lang="en-US" b="1" dirty="0"/>
              <a:t>Foreign</a:t>
            </a:r>
            <a:r>
              <a:rPr lang="en-US" dirty="0"/>
              <a:t> Key: Sometimes we may have to work with an attribute that does not have a primary key of its own. To identify its rows, we have to use the primary attribute of a related table. Such a copy of another related table’s primary key is called foreign key</a:t>
            </a:r>
            <a:endParaRPr lang="en-GB" dirty="0"/>
          </a:p>
        </p:txBody>
      </p:sp>
    </p:spTree>
    <p:extLst>
      <p:ext uri="{BB962C8B-B14F-4D97-AF65-F5344CB8AC3E}">
        <p14:creationId xmlns="" xmlns:p14="http://schemas.microsoft.com/office/powerpoint/2010/main" val="1311754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a:t>Keys</a:t>
            </a:r>
            <a:endParaRPr lang="en-IN" dirty="0"/>
          </a:p>
        </p:txBody>
      </p:sp>
      <p:sp>
        <p:nvSpPr>
          <p:cNvPr id="3" name="Content Placeholder 2"/>
          <p:cNvSpPr>
            <a:spLocks noGrp="1"/>
          </p:cNvSpPr>
          <p:nvPr>
            <p:ph idx="1"/>
          </p:nvPr>
        </p:nvSpPr>
        <p:spPr/>
        <p:txBody>
          <a:bodyPr/>
          <a:lstStyle/>
          <a:p>
            <a:pPr algn="just"/>
            <a:r>
              <a:rPr lang="en-US" sz="4000" dirty="0"/>
              <a:t>A key is a set of one or more column whose combined values are unique among all occurrences in a given table.</a:t>
            </a:r>
          </a:p>
          <a:p>
            <a:pPr algn="just"/>
            <a:r>
              <a:rPr lang="en-US" sz="4000" dirty="0"/>
              <a:t>A key is the relation of specifying uniqueness based on the property of Uniqueness.</a:t>
            </a:r>
            <a:endParaRPr lang="en-IN" sz="4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Types of Keys</a:t>
            </a:r>
            <a:endParaRPr lang="en-IN" dirty="0"/>
          </a:p>
        </p:txBody>
      </p:sp>
      <p:sp>
        <p:nvSpPr>
          <p:cNvPr id="3" name="Content Placeholder 2"/>
          <p:cNvSpPr>
            <a:spLocks noGrp="1"/>
          </p:cNvSpPr>
          <p:nvPr>
            <p:ph idx="1"/>
          </p:nvPr>
        </p:nvSpPr>
        <p:spPr/>
        <p:txBody>
          <a:bodyPr/>
          <a:lstStyle/>
          <a:p>
            <a:pPr>
              <a:buNone/>
            </a:pPr>
            <a:r>
              <a:rPr lang="en-US" sz="4000" dirty="0"/>
              <a:t>1. Primary Key</a:t>
            </a:r>
          </a:p>
          <a:p>
            <a:pPr>
              <a:buNone/>
            </a:pPr>
            <a:r>
              <a:rPr lang="en-US" sz="4000" dirty="0"/>
              <a:t>2. Candidate key</a:t>
            </a:r>
          </a:p>
          <a:p>
            <a:pPr>
              <a:buNone/>
            </a:pPr>
            <a:r>
              <a:rPr lang="en-US" sz="4000" dirty="0"/>
              <a:t>3. Super Key</a:t>
            </a:r>
          </a:p>
          <a:p>
            <a:pPr>
              <a:buNone/>
            </a:pPr>
            <a:r>
              <a:rPr lang="en-US" sz="4000" dirty="0"/>
              <a:t>4. Composite Key</a:t>
            </a:r>
          </a:p>
          <a:p>
            <a:pPr>
              <a:buNone/>
            </a:pPr>
            <a:r>
              <a:rPr lang="en-US" sz="4000" dirty="0"/>
              <a:t>5. Foreign Key</a:t>
            </a:r>
            <a:endParaRPr lang="en-IN" sz="4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Candidate Key</a:t>
            </a:r>
            <a:endParaRPr lang="en-IN" dirty="0"/>
          </a:p>
        </p:txBody>
      </p:sp>
      <p:sp>
        <p:nvSpPr>
          <p:cNvPr id="3" name="Content Placeholder 2"/>
          <p:cNvSpPr>
            <a:spLocks noGrp="1"/>
          </p:cNvSpPr>
          <p:nvPr>
            <p:ph idx="1"/>
          </p:nvPr>
        </p:nvSpPr>
        <p:spPr/>
        <p:txBody>
          <a:bodyPr/>
          <a:lstStyle/>
          <a:p>
            <a:pPr algn="just"/>
            <a:r>
              <a:rPr lang="en-US" sz="4000" dirty="0"/>
              <a:t>When more than one or grouped attributes serve as a unique identifier, they are each called as Candidate Key.</a:t>
            </a:r>
          </a:p>
          <a:p>
            <a:pPr algn="just"/>
            <a:r>
              <a:rPr lang="en-US" sz="4000" dirty="0"/>
              <a:t>Candidate key are those attributes of a relation which passes the property of uniqueness and irreducibility.</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Candidate Key</a:t>
            </a:r>
            <a:endParaRPr lang="en-IN"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49</a:t>
            </a:fld>
            <a:endParaRPr lang="en-US"/>
          </a:p>
        </p:txBody>
      </p:sp>
      <p:sp>
        <p:nvSpPr>
          <p:cNvPr id="5" name="Content Placeholder 4"/>
          <p:cNvSpPr>
            <a:spLocks noGrp="1"/>
          </p:cNvSpPr>
          <p:nvPr>
            <p:ph idx="1"/>
          </p:nvPr>
        </p:nvSpPr>
        <p:spPr/>
        <p:txBody>
          <a:bodyPr/>
          <a:lstStyle/>
          <a:p>
            <a:pPr algn="just">
              <a:buNone/>
            </a:pPr>
            <a:r>
              <a:rPr lang="en-US" sz="3600" dirty="0"/>
              <a:t>Suppose that ‘K’ is a set of attributes of relation ‘R’, it is represented as R(K), then, ‘K’ is the candidate key of relation R if and only if it possess both of the following properties:</a:t>
            </a:r>
          </a:p>
          <a:p>
            <a:pPr marL="514350" indent="-514350" algn="just">
              <a:buAutoNum type="arabicPeriod"/>
            </a:pPr>
            <a:r>
              <a:rPr lang="en-US" sz="3600" dirty="0"/>
              <a:t>Uniqueness</a:t>
            </a:r>
          </a:p>
          <a:p>
            <a:pPr marL="514350" indent="-514350" algn="just">
              <a:buAutoNum type="arabicPeriod"/>
            </a:pPr>
            <a:r>
              <a:rPr lang="en-US" sz="3600" dirty="0"/>
              <a:t>Irreducibility</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228600" y="685800"/>
            <a:ext cx="8686800" cy="1143000"/>
          </a:xfrm>
        </p:spPr>
        <p:txBody>
          <a:bodyPr/>
          <a:lstStyle/>
          <a:p>
            <a:pPr eaLnBrk="1" hangingPunct="1"/>
            <a:r>
              <a:rPr lang="en-US" dirty="0"/>
              <a:t>University Database Example</a:t>
            </a:r>
            <a:endParaRPr lang="en-US" dirty="0" smtClean="0"/>
          </a:p>
        </p:txBody>
      </p:sp>
      <p:sp>
        <p:nvSpPr>
          <p:cNvPr id="4" name="Rectangle 3"/>
          <p:cNvSpPr>
            <a:spLocks noGrp="1" noChangeArrowheads="1"/>
          </p:cNvSpPr>
          <p:nvPr/>
        </p:nvSpPr>
        <p:spPr bwMode="auto">
          <a:xfrm>
            <a:off x="533400" y="1828800"/>
            <a:ext cx="7661275" cy="4903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US" sz="2000" dirty="0" smtClean="0"/>
              <a:t>Application program examples</a:t>
            </a:r>
          </a:p>
          <a:p>
            <a:pPr lvl="1"/>
            <a:r>
              <a:rPr lang="en-US" sz="2000" dirty="0" smtClean="0"/>
              <a:t>Add new students, instructors, and courses</a:t>
            </a:r>
          </a:p>
          <a:p>
            <a:pPr lvl="1"/>
            <a:r>
              <a:rPr lang="en-US" sz="2000" dirty="0" smtClean="0"/>
              <a:t>Register students for courses, and generate class rosters</a:t>
            </a:r>
          </a:p>
          <a:p>
            <a:pPr lvl="1"/>
            <a:r>
              <a:rPr lang="en-US" sz="2000" dirty="0" smtClean="0"/>
              <a:t>Assign grades to students, compute grade point averages (GPA) and generate transcripts</a:t>
            </a:r>
          </a:p>
          <a:p>
            <a:pPr lvl="1"/>
            <a:endParaRPr lang="en-US" sz="2000" dirty="0" smtClean="0"/>
          </a:p>
          <a:p>
            <a:r>
              <a:rPr lang="en-US" sz="2000" i="1" dirty="0" smtClean="0"/>
              <a:t>In the early days, database applications were built directly on top of file systems i.e. Traditional File Systems.</a:t>
            </a:r>
          </a:p>
          <a:p>
            <a:endParaRPr lang="en-US" sz="2000" dirty="0" smtClean="0"/>
          </a:p>
        </p:txBody>
      </p:sp>
    </p:spTree>
    <p:extLst>
      <p:ext uri="{BB962C8B-B14F-4D97-AF65-F5344CB8AC3E}">
        <p14:creationId xmlns="" xmlns:p14="http://schemas.microsoft.com/office/powerpoint/2010/main" val="38959620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Candidate Key</a:t>
            </a:r>
            <a:endParaRPr lang="en-IN"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50</a:t>
            </a:fld>
            <a:endParaRPr lang="en-US"/>
          </a:p>
        </p:txBody>
      </p:sp>
      <p:sp>
        <p:nvSpPr>
          <p:cNvPr id="5" name="Content Placeholder 4"/>
          <p:cNvSpPr>
            <a:spLocks noGrp="1"/>
          </p:cNvSpPr>
          <p:nvPr>
            <p:ph idx="1"/>
          </p:nvPr>
        </p:nvSpPr>
        <p:spPr/>
        <p:txBody>
          <a:bodyPr/>
          <a:lstStyle/>
          <a:p>
            <a:pPr algn="just">
              <a:buNone/>
            </a:pPr>
            <a:r>
              <a:rPr lang="en-US" sz="3600" b="1" u="sng" dirty="0"/>
              <a:t>Uniqueness Property</a:t>
            </a:r>
            <a:r>
              <a:rPr lang="en-US" sz="3600" dirty="0"/>
              <a:t>:</a:t>
            </a:r>
          </a:p>
          <a:p>
            <a:pPr algn="just">
              <a:buNone/>
            </a:pPr>
            <a:r>
              <a:rPr lang="en-US" sz="3600" dirty="0"/>
              <a:t>	It states that no legal value of relation ‘R’ ever contains two distinct </a:t>
            </a:r>
            <a:r>
              <a:rPr lang="en-US" sz="3600" dirty="0" err="1"/>
              <a:t>tuples</a:t>
            </a:r>
            <a:r>
              <a:rPr lang="en-US" sz="3600" dirty="0"/>
              <a:t> with the same value of ‘K’.</a:t>
            </a:r>
          </a:p>
          <a:p>
            <a:pPr algn="just">
              <a:buNone/>
            </a:pPr>
            <a:r>
              <a:rPr lang="en-US" sz="3600" b="1" u="sng" dirty="0"/>
              <a:t>Irreducibility Property:</a:t>
            </a:r>
          </a:p>
          <a:p>
            <a:pPr algn="just">
              <a:buNone/>
            </a:pPr>
            <a:r>
              <a:rPr lang="en-US" sz="3600" dirty="0"/>
              <a:t>	It states that no proper subset of K has the uniqueness property.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51</a:t>
            </a:fld>
            <a:endParaRPr lang="en-US"/>
          </a:p>
        </p:txBody>
      </p:sp>
      <p:sp>
        <p:nvSpPr>
          <p:cNvPr id="6" name="Content Placeholder 5"/>
          <p:cNvSpPr>
            <a:spLocks noGrp="1"/>
          </p:cNvSpPr>
          <p:nvPr>
            <p:ph idx="1"/>
          </p:nvPr>
        </p:nvSpPr>
        <p:spPr>
          <a:xfrm>
            <a:off x="457200" y="838200"/>
            <a:ext cx="8229600" cy="4525963"/>
          </a:xfrm>
        </p:spPr>
        <p:txBody>
          <a:bodyPr>
            <a:normAutofit fontScale="92500" lnSpcReduction="10000"/>
          </a:bodyPr>
          <a:lstStyle/>
          <a:p>
            <a:pPr>
              <a:buNone/>
            </a:pPr>
            <a:r>
              <a:rPr lang="en-US" dirty="0"/>
              <a:t>For example,</a:t>
            </a:r>
          </a:p>
          <a:p>
            <a:pPr>
              <a:buNone/>
            </a:pPr>
            <a:r>
              <a:rPr lang="en-US" dirty="0"/>
              <a:t>		If (name, class) is unique that it can be identify as the candidate key if and only if name &amp; class individually are not unique.</a:t>
            </a:r>
          </a:p>
          <a:p>
            <a:pPr>
              <a:buNone/>
            </a:pPr>
            <a:r>
              <a:rPr lang="en-US" dirty="0"/>
              <a:t>	i.e.</a:t>
            </a:r>
          </a:p>
          <a:p>
            <a:pPr>
              <a:buNone/>
            </a:pPr>
            <a:r>
              <a:rPr lang="en-US" dirty="0"/>
              <a:t>			name != unique</a:t>
            </a:r>
          </a:p>
          <a:p>
            <a:pPr>
              <a:buNone/>
            </a:pPr>
            <a:r>
              <a:rPr lang="en-US" dirty="0"/>
              <a:t>			class != unique</a:t>
            </a:r>
          </a:p>
          <a:p>
            <a:pPr>
              <a:buNone/>
            </a:pPr>
            <a:r>
              <a:rPr lang="en-US" dirty="0"/>
              <a:t>throughout the table. In this relation, name and class collectively known as COMPOSITE KEY also.</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Super Key</a:t>
            </a:r>
            <a:endParaRPr lang="en-IN" dirty="0"/>
          </a:p>
        </p:txBody>
      </p:sp>
      <p:sp>
        <p:nvSpPr>
          <p:cNvPr id="3" name="Content Placeholder 2"/>
          <p:cNvSpPr>
            <a:spLocks noGrp="1"/>
          </p:cNvSpPr>
          <p:nvPr>
            <p:ph idx="1"/>
          </p:nvPr>
        </p:nvSpPr>
        <p:spPr/>
        <p:txBody>
          <a:bodyPr/>
          <a:lstStyle/>
          <a:p>
            <a:pPr algn="just"/>
            <a:r>
              <a:rPr lang="en-US" sz="4000" dirty="0"/>
              <a:t>The Super Key is defined as an attribute or a set of attributes that uniquely identify a </a:t>
            </a:r>
            <a:r>
              <a:rPr lang="en-US" sz="4000" dirty="0" err="1"/>
              <a:t>tuple</a:t>
            </a:r>
            <a:r>
              <a:rPr lang="en-US" sz="4000" dirty="0"/>
              <a:t> within a relation.</a:t>
            </a:r>
          </a:p>
          <a:p>
            <a:pPr algn="just"/>
            <a:r>
              <a:rPr lang="en-US" sz="4000" dirty="0"/>
              <a:t>A Super key has the uniqueness property but not necessarily the irreducibility property.</a:t>
            </a:r>
            <a:endParaRPr lang="en-IN" sz="4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More</a:t>
            </a:r>
            <a:endParaRPr lang="en-IN" dirty="0"/>
          </a:p>
        </p:txBody>
      </p:sp>
      <p:sp>
        <p:nvSpPr>
          <p:cNvPr id="3" name="Content Placeholder 2"/>
          <p:cNvSpPr>
            <a:spLocks noGrp="1"/>
          </p:cNvSpPr>
          <p:nvPr>
            <p:ph idx="1"/>
          </p:nvPr>
        </p:nvSpPr>
        <p:spPr/>
        <p:txBody>
          <a:bodyPr/>
          <a:lstStyle/>
          <a:p>
            <a:pPr algn="just"/>
            <a:r>
              <a:rPr lang="en-US" sz="4000" dirty="0"/>
              <a:t>A candidate key is a special case of Super key.</a:t>
            </a:r>
          </a:p>
          <a:p>
            <a:pPr algn="just"/>
            <a:r>
              <a:rPr lang="en-US" sz="4000" dirty="0"/>
              <a:t>All attributes in a relation taken together are Super key because only one row in a relation has a given value for all relation attributes.</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More</a:t>
            </a:r>
            <a:endParaRPr lang="en-IN" dirty="0"/>
          </a:p>
        </p:txBody>
      </p:sp>
      <p:sp>
        <p:nvSpPr>
          <p:cNvPr id="3" name="Content Placeholder 2"/>
          <p:cNvSpPr>
            <a:spLocks noGrp="1"/>
          </p:cNvSpPr>
          <p:nvPr>
            <p:ph idx="1"/>
          </p:nvPr>
        </p:nvSpPr>
        <p:spPr/>
        <p:txBody>
          <a:bodyPr>
            <a:normAutofit fontScale="92500"/>
          </a:bodyPr>
          <a:lstStyle/>
          <a:p>
            <a:pPr algn="just"/>
            <a:r>
              <a:rPr lang="en-US" sz="4000" dirty="0"/>
              <a:t>Consider a following relation:</a:t>
            </a:r>
          </a:p>
          <a:p>
            <a:pPr algn="just">
              <a:buNone/>
            </a:pPr>
            <a:r>
              <a:rPr lang="en-US" sz="4000" dirty="0"/>
              <a:t>R student (Roll no, Name, Class)</a:t>
            </a:r>
          </a:p>
          <a:p>
            <a:pPr algn="just">
              <a:buNone/>
            </a:pPr>
            <a:endParaRPr lang="en-US" dirty="0"/>
          </a:p>
          <a:p>
            <a:pPr algn="just">
              <a:buNone/>
            </a:pPr>
            <a:r>
              <a:rPr lang="en-US" sz="3600" dirty="0"/>
              <a:t>Here, if roll no is unique in the relation student then set of attributes (Roll no, Name, Class) is a super key for this student relation.</a:t>
            </a:r>
          </a:p>
          <a:p>
            <a:pPr algn="just">
              <a:buNone/>
            </a:pPr>
            <a:r>
              <a:rPr lang="en-US" sz="3600" dirty="0"/>
              <a:t>			</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More</a:t>
            </a:r>
            <a:endParaRPr lang="en-IN" dirty="0"/>
          </a:p>
        </p:txBody>
      </p:sp>
      <p:sp>
        <p:nvSpPr>
          <p:cNvPr id="3" name="Content Placeholder 2"/>
          <p:cNvSpPr>
            <a:spLocks noGrp="1"/>
          </p:cNvSpPr>
          <p:nvPr>
            <p:ph idx="1"/>
          </p:nvPr>
        </p:nvSpPr>
        <p:spPr>
          <a:xfrm>
            <a:off x="381000" y="1447800"/>
            <a:ext cx="8229600" cy="4525963"/>
          </a:xfrm>
        </p:spPr>
        <p:txBody>
          <a:bodyPr/>
          <a:lstStyle/>
          <a:p>
            <a:pPr algn="just">
              <a:buNone/>
            </a:pPr>
            <a:r>
              <a:rPr lang="en-US" sz="4000" dirty="0"/>
              <a:t>These set of attributes are also unique but this combination of keys is not having irreducibility property.</a:t>
            </a:r>
          </a:p>
          <a:p>
            <a:pPr algn="just">
              <a:buNone/>
            </a:pPr>
            <a:r>
              <a:rPr lang="en-US" sz="4000" dirty="0"/>
              <a:t>		Because, roll no which is one subset of Super key is also unique itself. Super key is not followed by irreducibility property.</a:t>
            </a:r>
            <a:endParaRPr lang="en-US" sz="36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More</a:t>
            </a:r>
            <a:endParaRPr lang="en-IN" dirty="0"/>
          </a:p>
        </p:txBody>
      </p:sp>
      <p:sp>
        <p:nvSpPr>
          <p:cNvPr id="3" name="Content Placeholder 2"/>
          <p:cNvSpPr>
            <a:spLocks noGrp="1"/>
          </p:cNvSpPr>
          <p:nvPr>
            <p:ph idx="1"/>
          </p:nvPr>
        </p:nvSpPr>
        <p:spPr>
          <a:xfrm>
            <a:off x="0" y="1447800"/>
            <a:ext cx="8610600" cy="4648200"/>
          </a:xfrm>
        </p:spPr>
        <p:txBody>
          <a:bodyPr/>
          <a:lstStyle/>
          <a:p>
            <a:pPr algn="just">
              <a:buNone/>
            </a:pPr>
            <a:r>
              <a:rPr lang="en-US" dirty="0"/>
              <a:t>Hence,</a:t>
            </a:r>
          </a:p>
          <a:p>
            <a:pPr algn="just">
              <a:buNone/>
            </a:pPr>
            <a:endParaRPr lang="en-US" dirty="0"/>
          </a:p>
          <a:p>
            <a:pPr algn="just">
              <a:buNone/>
            </a:pPr>
            <a:r>
              <a:rPr lang="en-US" sz="5400" dirty="0"/>
              <a:t>Candidate key = </a:t>
            </a:r>
          </a:p>
          <a:p>
            <a:pPr algn="just">
              <a:buNone/>
            </a:pPr>
            <a:r>
              <a:rPr lang="en-US" sz="5400" dirty="0"/>
              <a:t>		Super key – Primary key</a:t>
            </a:r>
            <a:endParaRPr lang="en-US" sz="4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Primary Key</a:t>
            </a:r>
            <a:endParaRPr lang="en-IN" dirty="0"/>
          </a:p>
        </p:txBody>
      </p:sp>
      <p:sp>
        <p:nvSpPr>
          <p:cNvPr id="3" name="Content Placeholder 2"/>
          <p:cNvSpPr>
            <a:spLocks noGrp="1"/>
          </p:cNvSpPr>
          <p:nvPr>
            <p:ph idx="1"/>
          </p:nvPr>
        </p:nvSpPr>
        <p:spPr>
          <a:xfrm>
            <a:off x="457200" y="1524000"/>
            <a:ext cx="8153400" cy="4724400"/>
          </a:xfrm>
        </p:spPr>
        <p:txBody>
          <a:bodyPr/>
          <a:lstStyle/>
          <a:p>
            <a:pPr algn="just">
              <a:buNone/>
            </a:pPr>
            <a:r>
              <a:rPr lang="en-US" sz="4000" dirty="0"/>
              <a:t>It is defined as the candidate key that is selected to identify </a:t>
            </a:r>
            <a:r>
              <a:rPr lang="en-US" sz="4000" dirty="0" err="1"/>
              <a:t>tuples</a:t>
            </a:r>
            <a:r>
              <a:rPr lang="en-US" sz="4000" dirty="0"/>
              <a:t> uniquely within the relation. The primary key is an attribute that uniquely identify a specific instance of an activity.</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z="5400" dirty="0"/>
              <a:t>Primary Key</a:t>
            </a:r>
            <a:endParaRPr lang="en-IN" sz="5400" dirty="0"/>
          </a:p>
        </p:txBody>
      </p:sp>
      <p:sp>
        <p:nvSpPr>
          <p:cNvPr id="3" name="Content Placeholder 2"/>
          <p:cNvSpPr>
            <a:spLocks noGrp="1"/>
          </p:cNvSpPr>
          <p:nvPr>
            <p:ph idx="1"/>
          </p:nvPr>
        </p:nvSpPr>
        <p:spPr>
          <a:xfrm>
            <a:off x="533400" y="2133600"/>
            <a:ext cx="8153400" cy="4724400"/>
          </a:xfrm>
        </p:spPr>
        <p:txBody>
          <a:bodyPr/>
          <a:lstStyle/>
          <a:p>
            <a:pPr algn="just">
              <a:buNone/>
            </a:pPr>
            <a:r>
              <a:rPr lang="en-US" sz="4400" dirty="0"/>
              <a:t>The primary key can not contain any NULL values because it cannot uniquely identify multiple NULL values.</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z="5400" dirty="0"/>
              <a:t>Foreign Key</a:t>
            </a:r>
            <a:endParaRPr lang="en-IN" sz="5400" dirty="0"/>
          </a:p>
        </p:txBody>
      </p:sp>
      <p:sp>
        <p:nvSpPr>
          <p:cNvPr id="3" name="Content Placeholder 2"/>
          <p:cNvSpPr>
            <a:spLocks noGrp="1"/>
          </p:cNvSpPr>
          <p:nvPr>
            <p:ph idx="1"/>
          </p:nvPr>
        </p:nvSpPr>
        <p:spPr>
          <a:xfrm>
            <a:off x="457200" y="1752600"/>
            <a:ext cx="8153400" cy="4724400"/>
          </a:xfrm>
        </p:spPr>
        <p:txBody>
          <a:bodyPr/>
          <a:lstStyle/>
          <a:p>
            <a:pPr algn="just">
              <a:buNone/>
            </a:pPr>
            <a:r>
              <a:rPr lang="en-US" sz="4000" dirty="0"/>
              <a:t>As, we have already studied the concept of parent and child table, we say that</a:t>
            </a:r>
          </a:p>
          <a:p>
            <a:pPr algn="just">
              <a:buNone/>
            </a:pPr>
            <a:r>
              <a:rPr lang="en-US" sz="4000" dirty="0"/>
              <a:t>	Column in the child table that references the primary key of parent table is called as FOREIGN KEY.</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normAutofit fontScale="90000"/>
          </a:bodyPr>
          <a:lstStyle/>
          <a:p>
            <a:r>
              <a:rPr lang="en-US" dirty="0"/>
              <a:t>Drawbacks of using file systems to store data</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6</a:t>
            </a:fld>
            <a:endParaRPr lang="en-US"/>
          </a:p>
        </p:txBody>
      </p:sp>
      <p:sp>
        <p:nvSpPr>
          <p:cNvPr id="5" name="Content Placeholder 4"/>
          <p:cNvSpPr>
            <a:spLocks noGrp="1" noChangeArrowheads="1"/>
          </p:cNvSpPr>
          <p:nvPr>
            <p:ph idx="1"/>
          </p:nvPr>
        </p:nvSpPr>
        <p:spPr bwMode="auto">
          <a:xfrm>
            <a:off x="533400" y="2438400"/>
            <a:ext cx="8229600" cy="452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lvl="1"/>
            <a:r>
              <a:rPr lang="en-US" sz="1800" dirty="0" smtClean="0"/>
              <a:t>Data redundancy and inconsistency</a:t>
            </a:r>
          </a:p>
          <a:p>
            <a:pPr lvl="2"/>
            <a:r>
              <a:rPr lang="en-US" sz="1600" dirty="0" smtClean="0"/>
              <a:t>Multiple file formats, duplication of information in different files</a:t>
            </a:r>
          </a:p>
          <a:p>
            <a:pPr lvl="1"/>
            <a:r>
              <a:rPr lang="en-US" sz="1800" dirty="0" smtClean="0"/>
              <a:t>Difficulty in accessing data </a:t>
            </a:r>
          </a:p>
          <a:p>
            <a:pPr lvl="2"/>
            <a:r>
              <a:rPr lang="en-US" sz="1600" dirty="0" smtClean="0"/>
              <a:t>Need to write a new program to carry out each new task</a:t>
            </a:r>
          </a:p>
          <a:p>
            <a:pPr lvl="1"/>
            <a:r>
              <a:rPr lang="en-US" sz="1800" dirty="0" smtClean="0"/>
              <a:t>Data isolation — multiple files and formats</a:t>
            </a:r>
          </a:p>
          <a:p>
            <a:pPr lvl="1"/>
            <a:r>
              <a:rPr lang="en-US" sz="1800" dirty="0" smtClean="0"/>
              <a:t>Integrity problems</a:t>
            </a:r>
          </a:p>
          <a:p>
            <a:pPr lvl="2"/>
            <a:r>
              <a:rPr lang="en-US" sz="1600" dirty="0" smtClean="0"/>
              <a:t>Integrity constraints  (e.g., account balance &gt; 0) become “buried” in program code rather than being stated explicitly</a:t>
            </a:r>
          </a:p>
          <a:p>
            <a:pPr lvl="2"/>
            <a:r>
              <a:rPr lang="en-US" sz="1600" dirty="0" smtClean="0"/>
              <a:t>Hard to add new constraints or change existing ones</a:t>
            </a:r>
          </a:p>
        </p:txBody>
      </p:sp>
    </p:spTree>
    <p:extLst>
      <p:ext uri="{BB962C8B-B14F-4D97-AF65-F5344CB8AC3E}">
        <p14:creationId xmlns="" xmlns:p14="http://schemas.microsoft.com/office/powerpoint/2010/main" val="33613561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z="5400" dirty="0"/>
              <a:t>Foreign Key</a:t>
            </a:r>
            <a:endParaRPr lang="en-IN" sz="5400" dirty="0"/>
          </a:p>
        </p:txBody>
      </p:sp>
      <p:sp>
        <p:nvSpPr>
          <p:cNvPr id="3" name="Content Placeholder 2"/>
          <p:cNvSpPr>
            <a:spLocks noGrp="1"/>
          </p:cNvSpPr>
          <p:nvPr>
            <p:ph idx="1"/>
          </p:nvPr>
        </p:nvSpPr>
        <p:spPr>
          <a:xfrm>
            <a:off x="457200" y="1752600"/>
            <a:ext cx="8153400" cy="4724400"/>
          </a:xfrm>
        </p:spPr>
        <p:txBody>
          <a:bodyPr/>
          <a:lstStyle/>
          <a:p>
            <a:pPr algn="just">
              <a:buNone/>
            </a:pPr>
            <a:r>
              <a:rPr lang="en-US" sz="4000" dirty="0"/>
              <a:t>They are used to link together two or more different tables which have some form of relationships with each other.</a:t>
            </a:r>
          </a:p>
          <a:p>
            <a:pPr algn="just">
              <a:buNone/>
            </a:pPr>
            <a:endParaRPr lang="en-US" sz="4000" dirty="0"/>
          </a:p>
          <a:p>
            <a:pPr algn="just">
              <a:buNone/>
            </a:pPr>
            <a:r>
              <a:rPr lang="en-US" sz="4000" dirty="0"/>
              <a:t>RDBMS = DBMS + Referential integrity (Foreign key)</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z="5400" dirty="0"/>
              <a:t>Foreign Key</a:t>
            </a:r>
            <a:endParaRPr lang="en-IN" sz="5400" dirty="0"/>
          </a:p>
        </p:txBody>
      </p:sp>
      <p:sp>
        <p:nvSpPr>
          <p:cNvPr id="3" name="Content Placeholder 2"/>
          <p:cNvSpPr>
            <a:spLocks noGrp="1"/>
          </p:cNvSpPr>
          <p:nvPr>
            <p:ph idx="1"/>
          </p:nvPr>
        </p:nvSpPr>
        <p:spPr>
          <a:xfrm>
            <a:off x="457200" y="1752600"/>
            <a:ext cx="8153400" cy="4724400"/>
          </a:xfrm>
        </p:spPr>
        <p:txBody>
          <a:bodyPr/>
          <a:lstStyle/>
          <a:p>
            <a:pPr algn="just">
              <a:buNone/>
            </a:pPr>
            <a:r>
              <a:rPr lang="en-US" sz="4000" dirty="0"/>
              <a:t>For example, Consider a relation:</a:t>
            </a:r>
          </a:p>
          <a:p>
            <a:pPr algn="just">
              <a:buNone/>
            </a:pPr>
            <a:r>
              <a:rPr lang="en-US" sz="4000" dirty="0"/>
              <a:t> </a:t>
            </a:r>
            <a:r>
              <a:rPr lang="en-US" sz="3600" b="1" dirty="0"/>
              <a:t>student(roll no, name and address)</a:t>
            </a:r>
          </a:p>
          <a:p>
            <a:pPr algn="just">
              <a:buNone/>
            </a:pPr>
            <a:r>
              <a:rPr lang="en-US" sz="3600" dirty="0"/>
              <a:t>Another relation</a:t>
            </a:r>
          </a:p>
          <a:p>
            <a:pPr algn="just">
              <a:buNone/>
            </a:pPr>
            <a:r>
              <a:rPr lang="en-US" b="1" dirty="0" err="1"/>
              <a:t>Studentinfo</a:t>
            </a:r>
            <a:r>
              <a:rPr lang="en-US" b="1" dirty="0"/>
              <a:t>(marks, subject, class, roll no)</a:t>
            </a:r>
          </a:p>
          <a:p>
            <a:pPr algn="just">
              <a:buNone/>
            </a:pPr>
            <a:r>
              <a:rPr lang="en-US" b="1" dirty="0"/>
              <a:t>			</a:t>
            </a:r>
            <a:r>
              <a:rPr lang="en-US" dirty="0"/>
              <a:t>In this relation, </a:t>
            </a:r>
            <a:r>
              <a:rPr lang="en-US" dirty="0" err="1"/>
              <a:t>studentinfo</a:t>
            </a:r>
            <a:r>
              <a:rPr lang="en-US" dirty="0"/>
              <a:t>, the attribute roll no is considered as foreign key for the parent table student.</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4294967295"/>
          </p:nvPr>
        </p:nvSpPr>
        <p:spPr>
          <a:xfrm>
            <a:off x="84138" y="6343650"/>
            <a:ext cx="587375" cy="488950"/>
          </a:xfrm>
          <a:prstGeom prst="rect">
            <a:avLst/>
          </a:prstGeom>
        </p:spPr>
        <p:txBody>
          <a:bodyPr/>
          <a:lstStyle/>
          <a:p>
            <a:fld id="{330780ED-3C6A-4326-AF77-8CEB4F149767}" type="slidenum">
              <a:rPr lang="en-GB"/>
              <a:pPr/>
              <a:t>62</a:t>
            </a:fld>
            <a:endParaRPr lang="en-GB"/>
          </a:p>
        </p:txBody>
      </p:sp>
      <p:sp>
        <p:nvSpPr>
          <p:cNvPr id="15373" name="Rectangle 13"/>
          <p:cNvSpPr>
            <a:spLocks noGrp="1" noChangeArrowheads="1"/>
          </p:cNvSpPr>
          <p:nvPr>
            <p:ph type="title"/>
          </p:nvPr>
        </p:nvSpPr>
        <p:spPr>
          <a:xfrm>
            <a:off x="457200" y="609600"/>
            <a:ext cx="8229600" cy="1143000"/>
          </a:xfrm>
        </p:spPr>
        <p:txBody>
          <a:bodyPr/>
          <a:lstStyle/>
          <a:p>
            <a:r>
              <a:rPr lang="en-GB" dirty="0"/>
              <a:t>Relationships</a:t>
            </a:r>
          </a:p>
        </p:txBody>
      </p:sp>
      <p:sp>
        <p:nvSpPr>
          <p:cNvPr id="15374" name="Rectangle 14"/>
          <p:cNvSpPr>
            <a:spLocks noGrp="1" noChangeArrowheads="1"/>
          </p:cNvSpPr>
          <p:nvPr>
            <p:ph type="body" idx="1"/>
          </p:nvPr>
        </p:nvSpPr>
        <p:spPr>
          <a:xfrm>
            <a:off x="952500" y="1676400"/>
            <a:ext cx="8001000" cy="3041650"/>
          </a:xfrm>
        </p:spPr>
        <p:txBody>
          <a:bodyPr/>
          <a:lstStyle/>
          <a:p>
            <a:r>
              <a:rPr lang="en-GB" sz="2400" dirty="0"/>
              <a:t>A relationship is </a:t>
            </a:r>
            <a:br>
              <a:rPr lang="en-GB" sz="2400" dirty="0"/>
            </a:br>
            <a:r>
              <a:rPr lang="en-GB" sz="2400" dirty="0"/>
              <a:t>“.. An association among entities (the participants)..” </a:t>
            </a:r>
            <a:endParaRPr lang="en-GB" sz="2400" dirty="0" smtClean="0"/>
          </a:p>
          <a:p>
            <a:r>
              <a:rPr lang="en-US" sz="2400" dirty="0" smtClean="0"/>
              <a:t>Represented by Diamonds.</a:t>
            </a:r>
            <a:endParaRPr lang="en-GB" sz="2400" dirty="0"/>
          </a:p>
          <a:p>
            <a:r>
              <a:rPr lang="en-GB" sz="2400" dirty="0"/>
              <a:t>Relationships link entities with each other</a:t>
            </a:r>
          </a:p>
          <a:p>
            <a:endParaRPr lang="en-GB" sz="2400" dirty="0"/>
          </a:p>
          <a:p>
            <a:endParaRPr lang="en-GB" sz="2400" dirty="0"/>
          </a:p>
        </p:txBody>
      </p:sp>
      <p:sp>
        <p:nvSpPr>
          <p:cNvPr id="15391" name="Text Box 31"/>
          <p:cNvSpPr txBox="1">
            <a:spLocks noChangeArrowheads="1"/>
          </p:cNvSpPr>
          <p:nvPr/>
        </p:nvSpPr>
        <p:spPr bwMode="auto">
          <a:xfrm>
            <a:off x="2133600" y="5133416"/>
            <a:ext cx="472440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sz="2000" dirty="0">
                <a:solidFill>
                  <a:schemeClr val="accent2"/>
                </a:solidFill>
                <a:latin typeface="Comic Sans MS" pitchFamily="66" charset="0"/>
              </a:rPr>
              <a:t>Name: verb, capital start letter, arrow indicates direction in which verb makes sense</a:t>
            </a:r>
          </a:p>
        </p:txBody>
      </p:sp>
      <p:sp>
        <p:nvSpPr>
          <p:cNvPr id="15392" name="Line 32"/>
          <p:cNvSpPr>
            <a:spLocks noChangeShapeType="1"/>
          </p:cNvSpPr>
          <p:nvPr/>
        </p:nvSpPr>
        <p:spPr bwMode="auto">
          <a:xfrm flipV="1">
            <a:off x="4114800" y="4876800"/>
            <a:ext cx="76200" cy="381000"/>
          </a:xfrm>
          <a:prstGeom prst="line">
            <a:avLst/>
          </a:prstGeom>
          <a:noFill/>
          <a:ln w="28575">
            <a:solidFill>
              <a:schemeClr val="accent2"/>
            </a:solidFill>
            <a:round/>
            <a:headEnd type="none" w="sm" len="sm"/>
            <a:tailEnd type="triangle" w="lg"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5393" name="Picture 3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28700" y="3581400"/>
            <a:ext cx="6477000" cy="1382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lg"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984995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GB" dirty="0"/>
              <a:t>Relationship sets</a:t>
            </a:r>
            <a:br>
              <a:rPr lang="en-GB" dirty="0"/>
            </a:br>
            <a:endParaRPr lang="en-GB" dirty="0"/>
          </a:p>
        </p:txBody>
      </p:sp>
      <p:sp>
        <p:nvSpPr>
          <p:cNvPr id="3" name="Content Placeholder 2"/>
          <p:cNvSpPr>
            <a:spLocks noGrp="1"/>
          </p:cNvSpPr>
          <p:nvPr>
            <p:ph idx="1"/>
          </p:nvPr>
        </p:nvSpPr>
        <p:spPr/>
        <p:txBody>
          <a:bodyPr/>
          <a:lstStyle/>
          <a:p>
            <a:pPr algn="just"/>
            <a:r>
              <a:rPr lang="en-US" sz="2400" dirty="0"/>
              <a:t>A set of relationships of similar type is called a relationship set. </a:t>
            </a:r>
          </a:p>
          <a:p>
            <a:pPr algn="just"/>
            <a:r>
              <a:rPr lang="en-US" sz="2400" dirty="0" smtClean="0"/>
              <a:t>Entity-relationship </a:t>
            </a:r>
            <a:r>
              <a:rPr lang="en-US" sz="2400" dirty="0"/>
              <a:t>diagrams don't show single entities or single instances of relations</a:t>
            </a:r>
            <a:r>
              <a:rPr lang="en-US" sz="2400" dirty="0" smtClean="0"/>
              <a:t>.</a:t>
            </a:r>
          </a:p>
          <a:p>
            <a:pPr algn="just"/>
            <a:r>
              <a:rPr lang="en-US" sz="2400" dirty="0" smtClean="0"/>
              <a:t>Rather</a:t>
            </a:r>
            <a:r>
              <a:rPr lang="en-US" sz="2400" dirty="0"/>
              <a:t>, they show entity sets and relationship sets</a:t>
            </a:r>
            <a:r>
              <a:rPr lang="en-US" sz="2400" dirty="0" smtClean="0"/>
              <a:t>.</a:t>
            </a:r>
          </a:p>
          <a:p>
            <a:pPr algn="just"/>
            <a:endParaRPr lang="en-US" sz="2400" dirty="0"/>
          </a:p>
          <a:p>
            <a:pPr algn="just"/>
            <a:r>
              <a:rPr lang="en-US" sz="2400" dirty="0"/>
              <a:t>Example: </a:t>
            </a:r>
            <a:r>
              <a:rPr lang="en-US" sz="2400" dirty="0" smtClean="0"/>
              <a:t>	</a:t>
            </a:r>
          </a:p>
          <a:p>
            <a:pPr marL="863600" indent="-296863" algn="just">
              <a:buFont typeface="Wingdings" pitchFamily="2" charset="2"/>
              <a:buChar char="q"/>
            </a:pPr>
            <a:r>
              <a:rPr lang="en-US" sz="1800" dirty="0" smtClean="0"/>
              <a:t>a </a:t>
            </a:r>
            <a:r>
              <a:rPr lang="en-US" sz="1800" dirty="0"/>
              <a:t>particular song is an entity. </a:t>
            </a:r>
            <a:endParaRPr lang="en-US" sz="1800" dirty="0" smtClean="0"/>
          </a:p>
          <a:p>
            <a:pPr marL="863600" indent="-296863" algn="just">
              <a:buFont typeface="Wingdings" pitchFamily="2" charset="2"/>
              <a:buChar char="q"/>
            </a:pPr>
            <a:r>
              <a:rPr lang="en-US" sz="1800" dirty="0" smtClean="0"/>
              <a:t>The </a:t>
            </a:r>
            <a:r>
              <a:rPr lang="en-US" sz="1800" dirty="0"/>
              <a:t>collection of all songs in a database is an entity set. </a:t>
            </a:r>
            <a:endParaRPr lang="en-US" sz="1800" dirty="0" smtClean="0"/>
          </a:p>
          <a:p>
            <a:pPr marL="863600" indent="-296863" algn="just">
              <a:buFont typeface="Wingdings" pitchFamily="2" charset="2"/>
              <a:buChar char="q"/>
            </a:pPr>
            <a:r>
              <a:rPr lang="en-US" sz="1800" dirty="0" smtClean="0"/>
              <a:t>The </a:t>
            </a:r>
            <a:r>
              <a:rPr lang="en-US" sz="1800" dirty="0"/>
              <a:t>eaten relationship between a child and her lunch is a single relationship. </a:t>
            </a:r>
            <a:endParaRPr lang="en-US" sz="1800" dirty="0" smtClean="0"/>
          </a:p>
          <a:p>
            <a:pPr marL="863600" indent="-296863" algn="just">
              <a:buFont typeface="Wingdings" pitchFamily="2" charset="2"/>
              <a:buChar char="q"/>
            </a:pPr>
            <a:r>
              <a:rPr lang="en-US" sz="1800" dirty="0" smtClean="0"/>
              <a:t>The </a:t>
            </a:r>
            <a:r>
              <a:rPr lang="en-US" sz="1800" dirty="0"/>
              <a:t>set of all such child-lunch relationships in a database is a relationship set.</a:t>
            </a:r>
            <a:endParaRPr lang="en-GB" sz="1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63</a:t>
            </a:fld>
            <a:endParaRPr lang="en-US"/>
          </a:p>
        </p:txBody>
      </p:sp>
    </p:spTree>
    <p:extLst>
      <p:ext uri="{BB962C8B-B14F-4D97-AF65-F5344CB8AC3E}">
        <p14:creationId xmlns="" xmlns:p14="http://schemas.microsoft.com/office/powerpoint/2010/main" val="25771754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4294967295"/>
          </p:nvPr>
        </p:nvSpPr>
        <p:spPr>
          <a:xfrm>
            <a:off x="84138" y="6343650"/>
            <a:ext cx="587375" cy="488950"/>
          </a:xfrm>
          <a:prstGeom prst="rect">
            <a:avLst/>
          </a:prstGeom>
        </p:spPr>
        <p:txBody>
          <a:bodyPr/>
          <a:lstStyle/>
          <a:p>
            <a:fld id="{CDF77DA3-BBB4-494F-9A82-14D5A7B4C0EF}" type="slidenum">
              <a:rPr lang="en-GB"/>
              <a:pPr/>
              <a:t>64</a:t>
            </a:fld>
            <a:endParaRPr lang="en-GB"/>
          </a:p>
        </p:txBody>
      </p:sp>
      <p:sp>
        <p:nvSpPr>
          <p:cNvPr id="38914" name="Rectangle 2"/>
          <p:cNvSpPr>
            <a:spLocks noGrp="1" noChangeArrowheads="1"/>
          </p:cNvSpPr>
          <p:nvPr>
            <p:ph type="title"/>
          </p:nvPr>
        </p:nvSpPr>
        <p:spPr>
          <a:xfrm>
            <a:off x="493713" y="609600"/>
            <a:ext cx="8229600" cy="1143000"/>
          </a:xfrm>
        </p:spPr>
        <p:txBody>
          <a:bodyPr/>
          <a:lstStyle/>
          <a:p>
            <a:r>
              <a:rPr lang="en-GB" dirty="0"/>
              <a:t>Relationships: constraints</a:t>
            </a:r>
          </a:p>
        </p:txBody>
      </p:sp>
      <p:sp>
        <p:nvSpPr>
          <p:cNvPr id="38915" name="Rectangle 3"/>
          <p:cNvSpPr>
            <a:spLocks noGrp="1" noChangeArrowheads="1"/>
          </p:cNvSpPr>
          <p:nvPr>
            <p:ph type="body" idx="1"/>
          </p:nvPr>
        </p:nvSpPr>
        <p:spPr>
          <a:xfrm>
            <a:off x="542008" y="1752600"/>
            <a:ext cx="7772400" cy="4648200"/>
          </a:xfrm>
        </p:spPr>
        <p:txBody>
          <a:bodyPr/>
          <a:lstStyle/>
          <a:p>
            <a:r>
              <a:rPr lang="en-GB" sz="2000" dirty="0"/>
              <a:t>The </a:t>
            </a:r>
            <a:r>
              <a:rPr lang="en-GB" sz="2000" b="1" i="1" dirty="0"/>
              <a:t>degree</a:t>
            </a:r>
            <a:r>
              <a:rPr lang="en-GB" sz="2000" dirty="0"/>
              <a:t> of a relationship type</a:t>
            </a:r>
          </a:p>
          <a:p>
            <a:pPr lvl="1">
              <a:lnSpc>
                <a:spcPct val="80000"/>
              </a:lnSpc>
            </a:pPr>
            <a:r>
              <a:rPr lang="en-GB" sz="1800" dirty="0"/>
              <a:t>binary (connects 2 entity types)</a:t>
            </a:r>
          </a:p>
          <a:p>
            <a:pPr lvl="1">
              <a:lnSpc>
                <a:spcPct val="80000"/>
              </a:lnSpc>
            </a:pPr>
            <a:r>
              <a:rPr lang="en-GB" sz="1800" dirty="0"/>
              <a:t>unary/ recursive (connects 1 entity type with itself)</a:t>
            </a:r>
          </a:p>
          <a:p>
            <a:pPr lvl="1">
              <a:lnSpc>
                <a:spcPct val="80000"/>
              </a:lnSpc>
            </a:pPr>
            <a:r>
              <a:rPr lang="en-GB" sz="1800" dirty="0"/>
              <a:t>complex (connects 3 or more entity types)</a:t>
            </a:r>
          </a:p>
          <a:p>
            <a:pPr lvl="2">
              <a:lnSpc>
                <a:spcPct val="80000"/>
              </a:lnSpc>
            </a:pPr>
            <a:r>
              <a:rPr lang="en-GB" sz="1600" dirty="0"/>
              <a:t>Ternary (connects 3)</a:t>
            </a:r>
          </a:p>
          <a:p>
            <a:pPr lvl="2">
              <a:lnSpc>
                <a:spcPct val="80000"/>
              </a:lnSpc>
            </a:pPr>
            <a:endParaRPr lang="en-GB" sz="1600" dirty="0"/>
          </a:p>
          <a:p>
            <a:r>
              <a:rPr lang="en-GB" sz="2000" dirty="0"/>
              <a:t>Relationship constraints - </a:t>
            </a:r>
            <a:r>
              <a:rPr lang="en-GB" sz="2000" b="1" i="1" dirty="0"/>
              <a:t>cardinality</a:t>
            </a:r>
            <a:r>
              <a:rPr lang="en-GB" sz="2000" dirty="0"/>
              <a:t> </a:t>
            </a:r>
          </a:p>
          <a:p>
            <a:pPr lvl="1">
              <a:lnSpc>
                <a:spcPct val="70000"/>
              </a:lnSpc>
            </a:pPr>
            <a:r>
              <a:rPr lang="en-GB" sz="1800" dirty="0"/>
              <a:t>one to one (1:1)</a:t>
            </a:r>
          </a:p>
          <a:p>
            <a:pPr lvl="1">
              <a:lnSpc>
                <a:spcPct val="70000"/>
              </a:lnSpc>
            </a:pPr>
            <a:r>
              <a:rPr lang="en-GB" sz="1800" dirty="0"/>
              <a:t>one to many (1:m)</a:t>
            </a:r>
          </a:p>
          <a:p>
            <a:pPr lvl="1">
              <a:lnSpc>
                <a:spcPct val="70000"/>
              </a:lnSpc>
            </a:pPr>
            <a:r>
              <a:rPr lang="en-GB" sz="1800" dirty="0"/>
              <a:t>many to many (</a:t>
            </a:r>
            <a:r>
              <a:rPr lang="en-GB" sz="1800" dirty="0" err="1"/>
              <a:t>m:n</a:t>
            </a:r>
            <a:r>
              <a:rPr lang="en-GB" sz="1800" dirty="0"/>
              <a:t>)</a:t>
            </a:r>
          </a:p>
          <a:p>
            <a:r>
              <a:rPr lang="en-GB" sz="2000" dirty="0"/>
              <a:t>Relationship constraints – </a:t>
            </a:r>
            <a:r>
              <a:rPr lang="en-GB" sz="2000" b="1" i="1" dirty="0"/>
              <a:t>participation</a:t>
            </a:r>
          </a:p>
          <a:p>
            <a:pPr lvl="1"/>
            <a:r>
              <a:rPr lang="en-GB" sz="1800" dirty="0"/>
              <a:t>full/mandatory</a:t>
            </a:r>
          </a:p>
          <a:p>
            <a:pPr lvl="1"/>
            <a:r>
              <a:rPr lang="en-GB" sz="1800" dirty="0"/>
              <a:t>or partial/optional </a:t>
            </a:r>
          </a:p>
        </p:txBody>
      </p:sp>
      <p:grpSp>
        <p:nvGrpSpPr>
          <p:cNvPr id="2" name="Group 4"/>
          <p:cNvGrpSpPr>
            <a:grpSpLocks/>
          </p:cNvGrpSpPr>
          <p:nvPr/>
        </p:nvGrpSpPr>
        <p:grpSpPr bwMode="auto">
          <a:xfrm>
            <a:off x="7391400" y="1752600"/>
            <a:ext cx="1482725" cy="1143000"/>
            <a:chOff x="4296" y="1896"/>
            <a:chExt cx="934" cy="720"/>
          </a:xfrm>
        </p:grpSpPr>
        <p:sp>
          <p:nvSpPr>
            <p:cNvPr id="38917" name="AutoShape 5"/>
            <p:cNvSpPr>
              <a:spLocks/>
            </p:cNvSpPr>
            <p:nvPr/>
          </p:nvSpPr>
          <p:spPr bwMode="auto">
            <a:xfrm>
              <a:off x="4296" y="1896"/>
              <a:ext cx="192" cy="720"/>
            </a:xfrm>
            <a:prstGeom prst="rightBrace">
              <a:avLst>
                <a:gd name="adj1" fmla="val 31250"/>
                <a:gd name="adj2" fmla="val 50000"/>
              </a:avLst>
            </a:prstGeom>
            <a:noFill/>
            <a:ln w="9525">
              <a:solidFill>
                <a:schemeClr val="tx1"/>
              </a:solidFill>
              <a:round/>
              <a:headEnd type="none" w="sm" len="sm"/>
              <a:tailEnd type="none" w="lg"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18" name="Text Box 6"/>
            <p:cNvSpPr txBox="1">
              <a:spLocks noChangeArrowheads="1"/>
            </p:cNvSpPr>
            <p:nvPr/>
          </p:nvSpPr>
          <p:spPr bwMode="auto">
            <a:xfrm>
              <a:off x="4560" y="2112"/>
              <a:ext cx="67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lg"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GB"/>
                <a:t>Degree</a:t>
              </a:r>
            </a:p>
          </p:txBody>
        </p:sp>
      </p:grpSp>
      <p:grpSp>
        <p:nvGrpSpPr>
          <p:cNvPr id="3" name="Group 7"/>
          <p:cNvGrpSpPr>
            <a:grpSpLocks/>
          </p:cNvGrpSpPr>
          <p:nvPr/>
        </p:nvGrpSpPr>
        <p:grpSpPr bwMode="auto">
          <a:xfrm>
            <a:off x="6781800" y="3657600"/>
            <a:ext cx="1941513" cy="2438400"/>
            <a:chOff x="4296" y="2904"/>
            <a:chExt cx="1223" cy="720"/>
          </a:xfrm>
        </p:grpSpPr>
        <p:sp>
          <p:nvSpPr>
            <p:cNvPr id="38920" name="AutoShape 8"/>
            <p:cNvSpPr>
              <a:spLocks/>
            </p:cNvSpPr>
            <p:nvPr/>
          </p:nvSpPr>
          <p:spPr bwMode="auto">
            <a:xfrm>
              <a:off x="4296" y="2904"/>
              <a:ext cx="192" cy="720"/>
            </a:xfrm>
            <a:prstGeom prst="rightBrace">
              <a:avLst>
                <a:gd name="adj1" fmla="val 31250"/>
                <a:gd name="adj2" fmla="val 50000"/>
              </a:avLst>
            </a:prstGeom>
            <a:noFill/>
            <a:ln w="9525">
              <a:solidFill>
                <a:schemeClr val="tx1"/>
              </a:solidFill>
              <a:round/>
              <a:headEnd type="none" w="sm" len="sm"/>
              <a:tailEnd type="none" w="lg"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21" name="Text Box 9"/>
            <p:cNvSpPr txBox="1">
              <a:spLocks noChangeArrowheads="1"/>
            </p:cNvSpPr>
            <p:nvPr/>
          </p:nvSpPr>
          <p:spPr bwMode="auto">
            <a:xfrm>
              <a:off x="4488" y="3197"/>
              <a:ext cx="1031" cy="1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type="none" w="sm" len="sm"/>
                  <a:tailEnd type="none" w="lg"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GB"/>
                <a:t>Multiplicity</a:t>
              </a:r>
            </a:p>
          </p:txBody>
        </p:sp>
      </p:grpSp>
    </p:spTree>
    <p:extLst>
      <p:ext uri="{BB962C8B-B14F-4D97-AF65-F5344CB8AC3E}">
        <p14:creationId xmlns="" xmlns:p14="http://schemas.microsoft.com/office/powerpoint/2010/main" val="25118127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4294967295"/>
          </p:nvPr>
        </p:nvSpPr>
        <p:spPr>
          <a:xfrm>
            <a:off x="84138" y="6343650"/>
            <a:ext cx="587375" cy="488950"/>
          </a:xfrm>
          <a:prstGeom prst="rect">
            <a:avLst/>
          </a:prstGeom>
        </p:spPr>
        <p:txBody>
          <a:bodyPr/>
          <a:lstStyle/>
          <a:p>
            <a:fld id="{4674D879-25C9-42B5-98A2-4E058AADBDE5}" type="slidenum">
              <a:rPr lang="en-GB"/>
              <a:pPr/>
              <a:t>65</a:t>
            </a:fld>
            <a:endParaRPr lang="en-GB"/>
          </a:p>
        </p:txBody>
      </p:sp>
      <p:pic>
        <p:nvPicPr>
          <p:cNvPr id="39939"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2800" y="4343400"/>
            <a:ext cx="5527675" cy="2324100"/>
          </a:xfrm>
          <a:prstGeom prst="rect">
            <a:avLst/>
          </a:prstGeom>
          <a:solidFill>
            <a:srgbClr val="CCFFCC"/>
          </a:solidFill>
          <a:ln>
            <a:noFill/>
          </a:ln>
          <a:effectLst/>
          <a:extLst>
            <a:ext uri="{91240B29-F687-4F45-9708-019B960494DF}">
              <a14:hiddenLine xmlns="" xmlns:a14="http://schemas.microsoft.com/office/drawing/2010/main" w="9525">
                <a:solidFill>
                  <a:schemeClr val="tx1"/>
                </a:solidFill>
                <a:miter lim="800000"/>
                <a:headEnd type="none" w="sm" len="sm"/>
                <a:tailEnd type="none" w="lg"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9938" name="Rectangle 2"/>
          <p:cNvSpPr>
            <a:spLocks noGrp="1" noChangeArrowheads="1"/>
          </p:cNvSpPr>
          <p:nvPr>
            <p:ph type="title"/>
          </p:nvPr>
        </p:nvSpPr>
        <p:spPr>
          <a:xfrm>
            <a:off x="551645" y="457200"/>
            <a:ext cx="8229600" cy="1143000"/>
          </a:xfrm>
        </p:spPr>
        <p:txBody>
          <a:bodyPr/>
          <a:lstStyle/>
          <a:p>
            <a:r>
              <a:rPr lang="en-GB" dirty="0"/>
              <a:t>Relationships: Degree</a:t>
            </a:r>
          </a:p>
        </p:txBody>
      </p:sp>
      <p:pic>
        <p:nvPicPr>
          <p:cNvPr id="39940"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267200" y="1600200"/>
            <a:ext cx="4613275" cy="984250"/>
          </a:xfrm>
          <a:prstGeom prst="rect">
            <a:avLst/>
          </a:prstGeom>
          <a:solidFill>
            <a:srgbClr val="CCFFCC"/>
          </a:solidFill>
          <a:ln>
            <a:noFill/>
          </a:ln>
          <a:effectLst/>
          <a:extLst>
            <a:ext uri="{91240B29-F687-4F45-9708-019B960494DF}">
              <a14:hiddenLine xmlns="" xmlns:a14="http://schemas.microsoft.com/office/drawing/2010/main" w="9525">
                <a:solidFill>
                  <a:schemeClr val="tx1"/>
                </a:solidFill>
                <a:miter lim="800000"/>
                <a:headEnd type="none" w="sm" len="sm"/>
                <a:tailEnd type="none" w="lg"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9941"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09600" y="2735263"/>
            <a:ext cx="2859088" cy="1387475"/>
          </a:xfrm>
          <a:prstGeom prst="rect">
            <a:avLst/>
          </a:prstGeom>
          <a:solidFill>
            <a:srgbClr val="CCFFCC"/>
          </a:solidFill>
          <a:ln>
            <a:noFill/>
          </a:ln>
          <a:effectLst/>
          <a:extLst>
            <a:ext uri="{91240B29-F687-4F45-9708-019B960494DF}">
              <a14:hiddenLine xmlns="" xmlns:a14="http://schemas.microsoft.com/office/drawing/2010/main" w="9525">
                <a:solidFill>
                  <a:schemeClr val="tx1"/>
                </a:solidFill>
                <a:miter lim="800000"/>
                <a:headEnd type="none" w="sm" len="sm"/>
                <a:tailEnd type="none" w="lg"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9942" name="Text Box 6"/>
          <p:cNvSpPr txBox="1">
            <a:spLocks noChangeArrowheads="1"/>
          </p:cNvSpPr>
          <p:nvPr/>
        </p:nvSpPr>
        <p:spPr bwMode="auto">
          <a:xfrm>
            <a:off x="1524000" y="1828800"/>
            <a:ext cx="25908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sz="2000">
                <a:solidFill>
                  <a:schemeClr val="accent2"/>
                </a:solidFill>
                <a:latin typeface="Comic Sans MS" pitchFamily="66" charset="0"/>
              </a:rPr>
              <a:t>Binary relationship</a:t>
            </a:r>
          </a:p>
        </p:txBody>
      </p:sp>
      <p:sp>
        <p:nvSpPr>
          <p:cNvPr id="39943" name="Text Box 7"/>
          <p:cNvSpPr txBox="1">
            <a:spLocks noChangeArrowheads="1"/>
          </p:cNvSpPr>
          <p:nvPr/>
        </p:nvSpPr>
        <p:spPr bwMode="auto">
          <a:xfrm>
            <a:off x="762000" y="5257800"/>
            <a:ext cx="30480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sz="2000">
                <a:solidFill>
                  <a:schemeClr val="accent2"/>
                </a:solidFill>
                <a:latin typeface="Comic Sans MS" pitchFamily="66" charset="0"/>
              </a:rPr>
              <a:t>Complex relationship –</a:t>
            </a:r>
          </a:p>
          <a:p>
            <a:pPr eaLnBrk="0" hangingPunct="0"/>
            <a:r>
              <a:rPr lang="en-GB" sz="2000">
                <a:solidFill>
                  <a:schemeClr val="accent2"/>
                </a:solidFill>
                <a:latin typeface="Comic Sans MS" pitchFamily="66" charset="0"/>
              </a:rPr>
              <a:t>here ternary</a:t>
            </a:r>
          </a:p>
        </p:txBody>
      </p:sp>
      <p:sp>
        <p:nvSpPr>
          <p:cNvPr id="39944" name="Text Box 8"/>
          <p:cNvSpPr txBox="1">
            <a:spLocks noChangeArrowheads="1"/>
          </p:cNvSpPr>
          <p:nvPr/>
        </p:nvSpPr>
        <p:spPr bwMode="auto">
          <a:xfrm>
            <a:off x="3733800" y="3078163"/>
            <a:ext cx="419100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GB" sz="2000">
                <a:solidFill>
                  <a:schemeClr val="accent2"/>
                </a:solidFill>
                <a:latin typeface="Comic Sans MS" pitchFamily="66" charset="0"/>
              </a:rPr>
              <a:t>Recursive (Unary) relationship - example</a:t>
            </a:r>
          </a:p>
        </p:txBody>
      </p:sp>
    </p:spTree>
    <p:extLst>
      <p:ext uri="{BB962C8B-B14F-4D97-AF65-F5344CB8AC3E}">
        <p14:creationId xmlns="" xmlns:p14="http://schemas.microsoft.com/office/powerpoint/2010/main" val="26578451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610600" cy="1143000"/>
          </a:xfrm>
        </p:spPr>
        <p:txBody>
          <a:bodyPr/>
          <a:lstStyle/>
          <a:p>
            <a:r>
              <a:rPr lang="en-US" dirty="0" smtClean="0"/>
              <a:t>Relationships: Mapping Cardinalities</a:t>
            </a:r>
            <a:endParaRPr lang="en-GB" dirty="0"/>
          </a:p>
        </p:txBody>
      </p:sp>
      <p:sp>
        <p:nvSpPr>
          <p:cNvPr id="3" name="Slide Number Placeholder 2"/>
          <p:cNvSpPr>
            <a:spLocks noGrp="1"/>
          </p:cNvSpPr>
          <p:nvPr>
            <p:ph type="sldNum" sz="quarter" idx="10"/>
          </p:nvPr>
        </p:nvSpPr>
        <p:spPr/>
        <p:txBody>
          <a:bodyPr/>
          <a:lstStyle/>
          <a:p>
            <a:pPr>
              <a:defRPr/>
            </a:pPr>
            <a:fld id="{F3F60C30-2350-4873-A9DD-7C9409234909}" type="slidenum">
              <a:rPr lang="en-US" smtClean="0"/>
              <a:pPr>
                <a:defRPr/>
              </a:pPr>
              <a:t>66</a:t>
            </a:fld>
            <a:endParaRPr lang="en-US"/>
          </a:p>
        </p:txBody>
      </p:sp>
      <p:sp>
        <p:nvSpPr>
          <p:cNvPr id="4" name="Rectangle 3"/>
          <p:cNvSpPr/>
          <p:nvPr/>
        </p:nvSpPr>
        <p:spPr>
          <a:xfrm>
            <a:off x="609600" y="2459624"/>
            <a:ext cx="7924800" cy="3785652"/>
          </a:xfrm>
          <a:prstGeom prst="rect">
            <a:avLst/>
          </a:prstGeom>
        </p:spPr>
        <p:txBody>
          <a:bodyPr wrap="square">
            <a:spAutoFit/>
          </a:bodyPr>
          <a:lstStyle/>
          <a:p>
            <a:pPr algn="just"/>
            <a:r>
              <a:rPr lang="en-US" sz="2400" dirty="0"/>
              <a:t>Cardinality defines the number of entities in one entity set, which can be associated with the number of entities of other set via relationship set</a:t>
            </a:r>
            <a:r>
              <a:rPr lang="en-US" sz="2400" dirty="0" smtClean="0"/>
              <a:t>.</a:t>
            </a:r>
          </a:p>
          <a:p>
            <a:pPr algn="just"/>
            <a:endParaRPr lang="en-US" sz="2400" dirty="0"/>
          </a:p>
          <a:p>
            <a:pPr algn="just"/>
            <a:r>
              <a:rPr lang="en-US" sz="2400" dirty="0" smtClean="0"/>
              <a:t>These are of four types:</a:t>
            </a:r>
          </a:p>
          <a:p>
            <a:pPr algn="just"/>
            <a:endParaRPr lang="en-US" sz="2400" dirty="0"/>
          </a:p>
          <a:p>
            <a:pPr marL="457200" indent="-457200" algn="just">
              <a:buAutoNum type="arabicPeriod"/>
            </a:pPr>
            <a:r>
              <a:rPr lang="en-US" sz="2400" dirty="0" smtClean="0"/>
              <a:t>One to One</a:t>
            </a:r>
          </a:p>
          <a:p>
            <a:pPr marL="457200" indent="-457200" algn="just">
              <a:buAutoNum type="arabicPeriod"/>
            </a:pPr>
            <a:r>
              <a:rPr lang="en-US" sz="2400" dirty="0" smtClean="0"/>
              <a:t>One to Many</a:t>
            </a:r>
          </a:p>
          <a:p>
            <a:pPr marL="457200" indent="-457200" algn="just">
              <a:buAutoNum type="arabicPeriod"/>
            </a:pPr>
            <a:r>
              <a:rPr lang="en-US" sz="2400" dirty="0" smtClean="0"/>
              <a:t>Many to One</a:t>
            </a:r>
          </a:p>
          <a:p>
            <a:pPr marL="457200" indent="-457200" algn="just">
              <a:buAutoNum type="arabicPeriod"/>
            </a:pPr>
            <a:r>
              <a:rPr lang="en-US" sz="2400" dirty="0" smtClean="0"/>
              <a:t>Many to Many</a:t>
            </a:r>
            <a:endParaRPr lang="en-GB" sz="2400" dirty="0"/>
          </a:p>
        </p:txBody>
      </p:sp>
    </p:spTree>
    <p:extLst>
      <p:ext uri="{BB962C8B-B14F-4D97-AF65-F5344CB8AC3E}">
        <p14:creationId xmlns="" xmlns:p14="http://schemas.microsoft.com/office/powerpoint/2010/main" val="42542302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lstStyle/>
          <a:p>
            <a:r>
              <a:rPr lang="en-US" dirty="0" smtClean="0"/>
              <a:t>One to One</a:t>
            </a:r>
            <a:endParaRPr lang="en-GB" dirty="0"/>
          </a:p>
        </p:txBody>
      </p:sp>
      <p:sp>
        <p:nvSpPr>
          <p:cNvPr id="3" name="Slide Number Placeholder 2"/>
          <p:cNvSpPr>
            <a:spLocks noGrp="1"/>
          </p:cNvSpPr>
          <p:nvPr>
            <p:ph type="sldNum" sz="quarter" idx="10"/>
          </p:nvPr>
        </p:nvSpPr>
        <p:spPr/>
        <p:txBody>
          <a:bodyPr/>
          <a:lstStyle/>
          <a:p>
            <a:pPr>
              <a:defRPr/>
            </a:pPr>
            <a:fld id="{F3F60C30-2350-4873-A9DD-7C9409234909}" type="slidenum">
              <a:rPr lang="en-US" smtClean="0"/>
              <a:pPr>
                <a:defRPr/>
              </a:pPr>
              <a:t>67</a:t>
            </a:fld>
            <a:endParaRPr lang="en-US"/>
          </a:p>
        </p:txBody>
      </p:sp>
      <p:sp>
        <p:nvSpPr>
          <p:cNvPr id="4" name="Rectangle 3"/>
          <p:cNvSpPr/>
          <p:nvPr/>
        </p:nvSpPr>
        <p:spPr>
          <a:xfrm>
            <a:off x="762000" y="1905000"/>
            <a:ext cx="7848600" cy="1846659"/>
          </a:xfrm>
          <a:prstGeom prst="rect">
            <a:avLst/>
          </a:prstGeom>
        </p:spPr>
        <p:txBody>
          <a:bodyPr wrap="square">
            <a:spAutoFit/>
          </a:bodyPr>
          <a:lstStyle/>
          <a:p>
            <a:pPr algn="just"/>
            <a:r>
              <a:rPr lang="en-US" sz="2400" b="1" dirty="0"/>
              <a:t>One-to-one</a:t>
            </a:r>
            <a:r>
              <a:rPr lang="en-US" sz="2400" dirty="0"/>
              <a:t> − One entity from entity set A can be associated with at most one entity of entity set B and vice versa.</a:t>
            </a:r>
          </a:p>
          <a:p>
            <a:pPr algn="just"/>
            <a:endParaRPr lang="en-US" sz="2400" dirty="0"/>
          </a:p>
          <a:p>
            <a:pPr algn="just"/>
            <a:r>
              <a:rPr lang="en-US" dirty="0"/>
              <a:t>One-to-one relation</a:t>
            </a:r>
            <a:endParaRPr lang="en-GB" dirty="0"/>
          </a:p>
        </p:txBody>
      </p:sp>
      <p:pic>
        <p:nvPicPr>
          <p:cNvPr id="6148" name="Picture 4" descr="One-to-one relati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5611" y="4038600"/>
            <a:ext cx="2133600" cy="154457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3800475" y="4349220"/>
            <a:ext cx="4572000" cy="646331"/>
          </a:xfrm>
          <a:prstGeom prst="rect">
            <a:avLst/>
          </a:prstGeom>
        </p:spPr>
        <p:txBody>
          <a:bodyPr>
            <a:spAutoFit/>
          </a:bodyPr>
          <a:lstStyle/>
          <a:p>
            <a:r>
              <a:rPr lang="en-US" dirty="0"/>
              <a:t>E.g. A teacher teaches a student. Only one teacher is teaching only one student. </a:t>
            </a:r>
            <a:endParaRPr lang="en-GB" dirty="0"/>
          </a:p>
        </p:txBody>
      </p:sp>
      <p:pic>
        <p:nvPicPr>
          <p:cNvPr id="6152" name="Picture 8" descr="http://www.eazynotes.com/images/one-to-one.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919211" y="2996828"/>
            <a:ext cx="5911403" cy="105787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312619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lstStyle/>
          <a:p>
            <a:r>
              <a:rPr lang="en-US" dirty="0" smtClean="0"/>
              <a:t>One to Many</a:t>
            </a:r>
            <a:endParaRPr lang="en-GB" dirty="0"/>
          </a:p>
        </p:txBody>
      </p:sp>
      <p:sp>
        <p:nvSpPr>
          <p:cNvPr id="3" name="Slide Number Placeholder 2"/>
          <p:cNvSpPr>
            <a:spLocks noGrp="1"/>
          </p:cNvSpPr>
          <p:nvPr>
            <p:ph type="sldNum" sz="quarter" idx="10"/>
          </p:nvPr>
        </p:nvSpPr>
        <p:spPr/>
        <p:txBody>
          <a:bodyPr/>
          <a:lstStyle/>
          <a:p>
            <a:pPr>
              <a:defRPr/>
            </a:pPr>
            <a:fld id="{F3F60C30-2350-4873-A9DD-7C9409234909}" type="slidenum">
              <a:rPr lang="en-US" smtClean="0"/>
              <a:pPr>
                <a:defRPr/>
              </a:pPr>
              <a:t>68</a:t>
            </a:fld>
            <a:endParaRPr lang="en-US"/>
          </a:p>
        </p:txBody>
      </p:sp>
      <p:sp>
        <p:nvSpPr>
          <p:cNvPr id="4" name="Rectangle 3"/>
          <p:cNvSpPr/>
          <p:nvPr/>
        </p:nvSpPr>
        <p:spPr>
          <a:xfrm>
            <a:off x="762000" y="1905000"/>
            <a:ext cx="7848600" cy="2215991"/>
          </a:xfrm>
          <a:prstGeom prst="rect">
            <a:avLst/>
          </a:prstGeom>
        </p:spPr>
        <p:txBody>
          <a:bodyPr wrap="square">
            <a:spAutoFit/>
          </a:bodyPr>
          <a:lstStyle/>
          <a:p>
            <a:pPr algn="just"/>
            <a:r>
              <a:rPr lang="en-US" sz="2400" b="1" dirty="0" smtClean="0"/>
              <a:t>One-to-many</a:t>
            </a:r>
            <a:r>
              <a:rPr lang="en-US" sz="2400" dirty="0" smtClean="0"/>
              <a:t> </a:t>
            </a:r>
            <a:r>
              <a:rPr lang="en-US" sz="2400" dirty="0"/>
              <a:t>− One entity from entity set A can be associated with more than one entities of entity set B however an entity from entity set B, can be associated with at most one entity</a:t>
            </a:r>
            <a:r>
              <a:rPr lang="en-US" sz="2400" dirty="0" smtClean="0"/>
              <a:t>.</a:t>
            </a:r>
          </a:p>
          <a:p>
            <a:pPr algn="just"/>
            <a:endParaRPr lang="en-US" sz="2400" dirty="0"/>
          </a:p>
          <a:p>
            <a:pPr algn="just"/>
            <a:r>
              <a:rPr lang="en-US" dirty="0" smtClean="0"/>
              <a:t>One-to-many </a:t>
            </a:r>
            <a:r>
              <a:rPr lang="en-US" dirty="0"/>
              <a:t>relation</a:t>
            </a:r>
            <a:endParaRPr lang="en-GB" dirty="0"/>
          </a:p>
        </p:txBody>
      </p:sp>
      <p:pic>
        <p:nvPicPr>
          <p:cNvPr id="7170" name="Picture 2" descr="One-to-many relati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1318" y="4419600"/>
            <a:ext cx="2438400" cy="176522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3635503" y="5269468"/>
            <a:ext cx="4801314" cy="646331"/>
          </a:xfrm>
          <a:prstGeom prst="rect">
            <a:avLst/>
          </a:prstGeom>
        </p:spPr>
        <p:txBody>
          <a:bodyPr wrap="none">
            <a:spAutoFit/>
          </a:bodyPr>
          <a:lstStyle/>
          <a:p>
            <a:r>
              <a:rPr lang="en-US" dirty="0"/>
              <a:t>E.g. A teacher teaches students. </a:t>
            </a:r>
            <a:endParaRPr lang="en-US" dirty="0" smtClean="0"/>
          </a:p>
          <a:p>
            <a:r>
              <a:rPr lang="en-US" dirty="0" smtClean="0"/>
              <a:t>Only </a:t>
            </a:r>
            <a:r>
              <a:rPr lang="en-US" dirty="0"/>
              <a:t>one teacher is teaching many students. </a:t>
            </a:r>
            <a:endParaRPr lang="en-GB" dirty="0"/>
          </a:p>
        </p:txBody>
      </p:sp>
      <p:pic>
        <p:nvPicPr>
          <p:cNvPr id="7173"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19718" y="3933111"/>
            <a:ext cx="5722430" cy="9729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8594585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lstStyle/>
          <a:p>
            <a:r>
              <a:rPr lang="en-US" dirty="0" smtClean="0"/>
              <a:t>Many to One</a:t>
            </a:r>
            <a:endParaRPr lang="en-GB" dirty="0"/>
          </a:p>
        </p:txBody>
      </p:sp>
      <p:sp>
        <p:nvSpPr>
          <p:cNvPr id="3" name="Slide Number Placeholder 2"/>
          <p:cNvSpPr>
            <a:spLocks noGrp="1"/>
          </p:cNvSpPr>
          <p:nvPr>
            <p:ph type="sldNum" sz="quarter" idx="10"/>
          </p:nvPr>
        </p:nvSpPr>
        <p:spPr/>
        <p:txBody>
          <a:bodyPr/>
          <a:lstStyle/>
          <a:p>
            <a:pPr>
              <a:defRPr/>
            </a:pPr>
            <a:fld id="{F3F60C30-2350-4873-A9DD-7C9409234909}" type="slidenum">
              <a:rPr lang="en-US" smtClean="0"/>
              <a:pPr>
                <a:defRPr/>
              </a:pPr>
              <a:t>69</a:t>
            </a:fld>
            <a:endParaRPr lang="en-US"/>
          </a:p>
        </p:txBody>
      </p:sp>
      <p:sp>
        <p:nvSpPr>
          <p:cNvPr id="4" name="Rectangle 3"/>
          <p:cNvSpPr/>
          <p:nvPr/>
        </p:nvSpPr>
        <p:spPr>
          <a:xfrm>
            <a:off x="762000" y="1905000"/>
            <a:ext cx="7848600" cy="2554545"/>
          </a:xfrm>
          <a:prstGeom prst="rect">
            <a:avLst/>
          </a:prstGeom>
        </p:spPr>
        <p:txBody>
          <a:bodyPr wrap="square">
            <a:spAutoFit/>
          </a:bodyPr>
          <a:lstStyle/>
          <a:p>
            <a:pPr algn="just"/>
            <a:r>
              <a:rPr lang="en-US" sz="2400" b="1" dirty="0" smtClean="0"/>
              <a:t>Many-to-one</a:t>
            </a:r>
            <a:r>
              <a:rPr lang="en-US" sz="2400" dirty="0" smtClean="0"/>
              <a:t> </a:t>
            </a:r>
            <a:r>
              <a:rPr lang="en-US" sz="2400" dirty="0"/>
              <a:t>− More than one entities from entity set A can be associated with at most one entity of entity set B, however an entity from entity set B can be associated with more than one entity from entity set A</a:t>
            </a:r>
            <a:r>
              <a:rPr lang="en-US" sz="2400" dirty="0" smtClean="0"/>
              <a:t>.</a:t>
            </a:r>
          </a:p>
          <a:p>
            <a:pPr algn="just"/>
            <a:endParaRPr lang="en-US" sz="2400" dirty="0"/>
          </a:p>
          <a:p>
            <a:pPr algn="just"/>
            <a:endParaRPr lang="en-US" dirty="0"/>
          </a:p>
          <a:p>
            <a:pPr algn="just"/>
            <a:r>
              <a:rPr lang="en-US" dirty="0" smtClean="0"/>
              <a:t>Many-to-one </a:t>
            </a:r>
            <a:r>
              <a:rPr lang="en-US" dirty="0"/>
              <a:t>relation</a:t>
            </a:r>
            <a:endParaRPr lang="en-GB" dirty="0"/>
          </a:p>
        </p:txBody>
      </p:sp>
      <p:pic>
        <p:nvPicPr>
          <p:cNvPr id="8196" name="Picture 4" descr="Many-to-one relati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7315" y="4620219"/>
            <a:ext cx="2438400" cy="175982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3733800" y="5257800"/>
            <a:ext cx="4572000" cy="646331"/>
          </a:xfrm>
          <a:prstGeom prst="rect">
            <a:avLst/>
          </a:prstGeom>
        </p:spPr>
        <p:txBody>
          <a:bodyPr>
            <a:spAutoFit/>
          </a:bodyPr>
          <a:lstStyle/>
          <a:p>
            <a:r>
              <a:rPr lang="en-US" dirty="0"/>
              <a:t>E.g. Teachers teach a student. Many teachers are teaching only one student.</a:t>
            </a:r>
            <a:endParaRPr lang="en-GB" dirty="0"/>
          </a:p>
        </p:txBody>
      </p:sp>
      <p:pic>
        <p:nvPicPr>
          <p:cNvPr id="8197" name="Picture 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75715" y="3890426"/>
            <a:ext cx="5760884" cy="113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1401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143000"/>
          </a:xfrm>
        </p:spPr>
        <p:txBody>
          <a:bodyPr/>
          <a:lstStyle/>
          <a:p>
            <a:r>
              <a:rPr lang="en-US" dirty="0" smtClean="0"/>
              <a:t>more</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7</a:t>
            </a:fld>
            <a:endParaRPr lang="en-US"/>
          </a:p>
        </p:txBody>
      </p:sp>
      <p:sp>
        <p:nvSpPr>
          <p:cNvPr id="5" name="Content Placeholder 4"/>
          <p:cNvSpPr>
            <a:spLocks noGrp="1" noChangeArrowheads="1"/>
          </p:cNvSpPr>
          <p:nvPr>
            <p:ph idx="1"/>
          </p:nvPr>
        </p:nvSpPr>
        <p:spPr bwMode="auto">
          <a:xfrm>
            <a:off x="381000" y="1219200"/>
            <a:ext cx="8229600" cy="495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chemeClr val="tx2"/>
              </a:buClr>
              <a:buSzPct val="90000"/>
              <a:buFont typeface="Monotype Sorts" charset="2"/>
              <a:buChar char="n"/>
              <a:defRPr kumimoji="1">
                <a:solidFill>
                  <a:schemeClr val="tx1"/>
                </a:solidFill>
                <a:latin typeface="+mn-lt"/>
                <a:ea typeface="MS PGothic" pitchFamily="34" charset="-128"/>
                <a:cs typeface="+mn-cs"/>
              </a:defRPr>
            </a:lvl1pPr>
            <a:lvl2pPr marL="742950" indent="-285750" algn="l" rtl="0" eaLnBrk="0" fontAlgn="base" hangingPunct="0">
              <a:spcBef>
                <a:spcPct val="35000"/>
              </a:spcBef>
              <a:spcAft>
                <a:spcPct val="0"/>
              </a:spcAft>
              <a:buClr>
                <a:schemeClr val="folHlink"/>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Font typeface="Times New Roman" pitchFamily="18" charset="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a:buFont typeface="Monotype Sorts" charset="2"/>
              <a:buNone/>
            </a:pPr>
            <a:endParaRPr lang="en-US" sz="1600" dirty="0" smtClean="0"/>
          </a:p>
          <a:p>
            <a:pPr lvl="1"/>
            <a:r>
              <a:rPr lang="en-US" sz="1800" dirty="0" smtClean="0"/>
              <a:t>Atomicity of updates</a:t>
            </a:r>
          </a:p>
          <a:p>
            <a:pPr lvl="2"/>
            <a:r>
              <a:rPr lang="en-US" sz="1600" dirty="0" smtClean="0"/>
              <a:t>Failures may leave database in an inconsistent state with partial updates carried out</a:t>
            </a:r>
          </a:p>
          <a:p>
            <a:pPr lvl="2"/>
            <a:r>
              <a:rPr lang="en-US" sz="1600" dirty="0" smtClean="0"/>
              <a:t>Example: Transfer of funds from one account to another should either complete or not happen at all</a:t>
            </a:r>
          </a:p>
          <a:p>
            <a:pPr lvl="1"/>
            <a:r>
              <a:rPr lang="en-US" sz="1800" dirty="0" smtClean="0"/>
              <a:t>Concurrent access by multiple users</a:t>
            </a:r>
          </a:p>
          <a:p>
            <a:pPr lvl="2"/>
            <a:r>
              <a:rPr lang="en-US" sz="1600" dirty="0" smtClean="0"/>
              <a:t>Concurrent access needed for performance</a:t>
            </a:r>
          </a:p>
          <a:p>
            <a:pPr lvl="2"/>
            <a:r>
              <a:rPr lang="en-US" sz="1600" dirty="0" smtClean="0"/>
              <a:t>Uncontrolled concurrent accesses can lead to inconsistencies</a:t>
            </a:r>
          </a:p>
          <a:p>
            <a:pPr lvl="3"/>
            <a:r>
              <a:rPr lang="en-US" sz="1600" dirty="0" smtClean="0"/>
              <a:t>Example: Two people reading a balance (say 100) and updating it by withdrawing money (say 50 each) at the same time</a:t>
            </a:r>
          </a:p>
          <a:p>
            <a:pPr lvl="1"/>
            <a:r>
              <a:rPr lang="en-US" sz="1800" dirty="0" smtClean="0"/>
              <a:t>Security problems</a:t>
            </a:r>
          </a:p>
          <a:p>
            <a:pPr lvl="2"/>
            <a:r>
              <a:rPr lang="en-US" sz="1600" dirty="0" smtClean="0"/>
              <a:t>Hard to provide user access to some, but not all, data</a:t>
            </a:r>
          </a:p>
          <a:p>
            <a:pPr lvl="2">
              <a:buFont typeface="Webdings" pitchFamily="18" charset="2"/>
              <a:buNone/>
            </a:pPr>
            <a:endParaRPr lang="en-US" sz="1600" dirty="0" smtClean="0"/>
          </a:p>
          <a:p>
            <a:pPr>
              <a:buFont typeface="Monotype Sorts" charset="2"/>
              <a:buNone/>
            </a:pPr>
            <a:r>
              <a:rPr lang="en-US" sz="2000" b="1" dirty="0" smtClean="0">
                <a:solidFill>
                  <a:srgbClr val="FF0000"/>
                </a:solidFill>
              </a:rPr>
              <a:t>Database systems offer solutions to all the above problems</a:t>
            </a:r>
          </a:p>
        </p:txBody>
      </p:sp>
    </p:spTree>
    <p:extLst>
      <p:ext uri="{BB962C8B-B14F-4D97-AF65-F5344CB8AC3E}">
        <p14:creationId xmlns="" xmlns:p14="http://schemas.microsoft.com/office/powerpoint/2010/main" val="38210759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1143000"/>
          </a:xfrm>
        </p:spPr>
        <p:txBody>
          <a:bodyPr/>
          <a:lstStyle/>
          <a:p>
            <a:r>
              <a:rPr lang="en-US" dirty="0" smtClean="0"/>
              <a:t>Many to Many</a:t>
            </a:r>
            <a:endParaRPr lang="en-GB" dirty="0"/>
          </a:p>
        </p:txBody>
      </p:sp>
      <p:sp>
        <p:nvSpPr>
          <p:cNvPr id="3" name="Slide Number Placeholder 2"/>
          <p:cNvSpPr>
            <a:spLocks noGrp="1"/>
          </p:cNvSpPr>
          <p:nvPr>
            <p:ph type="sldNum" sz="quarter" idx="10"/>
          </p:nvPr>
        </p:nvSpPr>
        <p:spPr/>
        <p:txBody>
          <a:bodyPr/>
          <a:lstStyle/>
          <a:p>
            <a:pPr>
              <a:defRPr/>
            </a:pPr>
            <a:fld id="{F3F60C30-2350-4873-A9DD-7C9409234909}" type="slidenum">
              <a:rPr lang="en-US" smtClean="0"/>
              <a:pPr>
                <a:defRPr/>
              </a:pPr>
              <a:t>70</a:t>
            </a:fld>
            <a:endParaRPr lang="en-US"/>
          </a:p>
        </p:txBody>
      </p:sp>
      <p:sp>
        <p:nvSpPr>
          <p:cNvPr id="4" name="Rectangle 3"/>
          <p:cNvSpPr/>
          <p:nvPr/>
        </p:nvSpPr>
        <p:spPr>
          <a:xfrm>
            <a:off x="762000" y="1905000"/>
            <a:ext cx="7848600" cy="1508105"/>
          </a:xfrm>
          <a:prstGeom prst="rect">
            <a:avLst/>
          </a:prstGeom>
        </p:spPr>
        <p:txBody>
          <a:bodyPr wrap="square">
            <a:spAutoFit/>
          </a:bodyPr>
          <a:lstStyle/>
          <a:p>
            <a:pPr algn="just"/>
            <a:r>
              <a:rPr lang="en-US" sz="2400" b="1" dirty="0" smtClean="0"/>
              <a:t>Many-to-many</a:t>
            </a:r>
            <a:r>
              <a:rPr lang="en-US" sz="2400" dirty="0" smtClean="0"/>
              <a:t> </a:t>
            </a:r>
            <a:r>
              <a:rPr lang="en-US" sz="2400" dirty="0"/>
              <a:t>− One entity from A can be associated with more than one entity from B and vice versa.</a:t>
            </a:r>
          </a:p>
          <a:p>
            <a:pPr algn="just"/>
            <a:endParaRPr lang="en-US" sz="2400" dirty="0"/>
          </a:p>
          <a:p>
            <a:pPr algn="just"/>
            <a:r>
              <a:rPr lang="en-US" dirty="0" smtClean="0"/>
              <a:t>Many-to-many </a:t>
            </a:r>
            <a:r>
              <a:rPr lang="en-US" dirty="0"/>
              <a:t>relation</a:t>
            </a:r>
            <a:endParaRPr lang="en-GB" dirty="0"/>
          </a:p>
        </p:txBody>
      </p:sp>
      <p:pic>
        <p:nvPicPr>
          <p:cNvPr id="9218" name="Picture 2" descr="Many-to-many relati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2000" y="3708885"/>
            <a:ext cx="2271468" cy="163934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3429000" y="4848896"/>
            <a:ext cx="5353318" cy="1200329"/>
          </a:xfrm>
          <a:prstGeom prst="rect">
            <a:avLst/>
          </a:prstGeom>
        </p:spPr>
        <p:txBody>
          <a:bodyPr wrap="square">
            <a:spAutoFit/>
          </a:bodyPr>
          <a:lstStyle/>
          <a:p>
            <a:r>
              <a:rPr lang="en-US" dirty="0"/>
              <a:t>E.g. Teachers teach students. </a:t>
            </a:r>
            <a:endParaRPr lang="en-US" dirty="0" smtClean="0"/>
          </a:p>
          <a:p>
            <a:r>
              <a:rPr lang="en-US" dirty="0" smtClean="0"/>
              <a:t>In </a:t>
            </a:r>
            <a:r>
              <a:rPr lang="en-US" dirty="0"/>
              <a:t>any school or college many teachers are teaching many students. This can be considered as a two way one-to-many relationship. </a:t>
            </a:r>
            <a:endParaRPr lang="en-GB" dirty="0"/>
          </a:p>
        </p:txBody>
      </p:sp>
      <p:pic>
        <p:nvPicPr>
          <p:cNvPr id="9219"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184866" y="3630344"/>
            <a:ext cx="5597452" cy="9763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849795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229600" cy="1143000"/>
          </a:xfrm>
        </p:spPr>
        <p:txBody>
          <a:bodyPr/>
          <a:lstStyle/>
          <a:p>
            <a:r>
              <a:rPr lang="en-US" dirty="0" smtClean="0"/>
              <a:t>Relationships: Participation</a:t>
            </a:r>
            <a:endParaRPr lang="en-GB" dirty="0"/>
          </a:p>
        </p:txBody>
      </p:sp>
      <p:sp>
        <p:nvSpPr>
          <p:cNvPr id="3" name="Slide Number Placeholder 2"/>
          <p:cNvSpPr>
            <a:spLocks noGrp="1"/>
          </p:cNvSpPr>
          <p:nvPr>
            <p:ph type="sldNum" sz="quarter" idx="10"/>
          </p:nvPr>
        </p:nvSpPr>
        <p:spPr/>
        <p:txBody>
          <a:bodyPr/>
          <a:lstStyle/>
          <a:p>
            <a:pPr>
              <a:defRPr/>
            </a:pPr>
            <a:fld id="{F3F60C30-2350-4873-A9DD-7C9409234909}" type="slidenum">
              <a:rPr lang="en-US" smtClean="0"/>
              <a:pPr>
                <a:defRPr/>
              </a:pPr>
              <a:t>71</a:t>
            </a:fld>
            <a:endParaRPr lang="en-US"/>
          </a:p>
        </p:txBody>
      </p:sp>
      <p:pic>
        <p:nvPicPr>
          <p:cNvPr id="11266" name="Picture 2" descr="Participation Constraint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2600" y="4495800"/>
            <a:ext cx="5267325" cy="146685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396025" y="1818144"/>
            <a:ext cx="8229600" cy="2677656"/>
          </a:xfrm>
          <a:prstGeom prst="rect">
            <a:avLst/>
          </a:prstGeom>
        </p:spPr>
        <p:txBody>
          <a:bodyPr wrap="square">
            <a:spAutoFit/>
          </a:bodyPr>
          <a:lstStyle/>
          <a:p>
            <a:pPr algn="just"/>
            <a:r>
              <a:rPr lang="en-US" sz="2400" dirty="0">
                <a:solidFill>
                  <a:srgbClr val="000000"/>
                </a:solidFill>
                <a:latin typeface="Open Sans"/>
              </a:rPr>
              <a:t>Participation Constraints</a:t>
            </a:r>
          </a:p>
          <a:p>
            <a:pPr algn="just">
              <a:buFont typeface="Arial"/>
              <a:buChar char="•"/>
            </a:pPr>
            <a:r>
              <a:rPr lang="en-US" sz="2400" b="1" dirty="0">
                <a:solidFill>
                  <a:srgbClr val="000000"/>
                </a:solidFill>
                <a:latin typeface="Open Sans"/>
              </a:rPr>
              <a:t>Total Participation</a:t>
            </a:r>
            <a:r>
              <a:rPr lang="en-US" sz="2400" dirty="0">
                <a:solidFill>
                  <a:srgbClr val="000000"/>
                </a:solidFill>
                <a:latin typeface="Open Sans"/>
              </a:rPr>
              <a:t> − Each entity is involved in the relationship. Total participation is represented by double lines.</a:t>
            </a:r>
          </a:p>
          <a:p>
            <a:pPr algn="just">
              <a:buFont typeface="Arial"/>
              <a:buChar char="•"/>
            </a:pPr>
            <a:r>
              <a:rPr lang="en-US" sz="2400" b="1" dirty="0">
                <a:solidFill>
                  <a:srgbClr val="000000"/>
                </a:solidFill>
                <a:latin typeface="Open Sans"/>
              </a:rPr>
              <a:t>Partial participation</a:t>
            </a:r>
            <a:r>
              <a:rPr lang="en-US" sz="2400" dirty="0">
                <a:solidFill>
                  <a:srgbClr val="000000"/>
                </a:solidFill>
                <a:latin typeface="Open Sans"/>
              </a:rPr>
              <a:t> − Not all entities are involved in the relationship. Partial participation is represented by single lines.</a:t>
            </a:r>
          </a:p>
        </p:txBody>
      </p:sp>
    </p:spTree>
    <p:extLst>
      <p:ext uri="{BB962C8B-B14F-4D97-AF65-F5344CB8AC3E}">
        <p14:creationId xmlns="" xmlns:p14="http://schemas.microsoft.com/office/powerpoint/2010/main" val="1716406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normAutofit fontScale="90000"/>
          </a:bodyPr>
          <a:lstStyle/>
          <a:p>
            <a:r>
              <a:rPr lang="en-US" dirty="0"/>
              <a:t>Entity Relationship(E-R) Diagram in DBMS</a:t>
            </a:r>
            <a:endParaRPr lang="en-GB" dirty="0"/>
          </a:p>
        </p:txBody>
      </p:sp>
      <p:sp>
        <p:nvSpPr>
          <p:cNvPr id="3" name="Content Placeholder 2"/>
          <p:cNvSpPr>
            <a:spLocks noGrp="1"/>
          </p:cNvSpPr>
          <p:nvPr>
            <p:ph idx="1"/>
          </p:nvPr>
        </p:nvSpPr>
        <p:spPr>
          <a:xfrm>
            <a:off x="304800" y="2209800"/>
            <a:ext cx="8229600" cy="4525963"/>
          </a:xfrm>
        </p:spPr>
        <p:txBody>
          <a:bodyPr/>
          <a:lstStyle/>
          <a:p>
            <a:pPr algn="just"/>
            <a:r>
              <a:rPr lang="en-US" sz="2000" dirty="0"/>
              <a:t>A graphical representation of the entities and the relationships between them</a:t>
            </a:r>
            <a:r>
              <a:rPr lang="en-US" sz="2000" dirty="0" smtClean="0"/>
              <a:t>.</a:t>
            </a:r>
          </a:p>
          <a:p>
            <a:pPr algn="just"/>
            <a:endParaRPr lang="en-US" sz="2000" dirty="0"/>
          </a:p>
          <a:p>
            <a:pPr algn="just"/>
            <a:r>
              <a:rPr lang="en-US" sz="2000" dirty="0" smtClean="0"/>
              <a:t> </a:t>
            </a:r>
            <a:r>
              <a:rPr lang="en-US" sz="2000" dirty="0"/>
              <a:t>Entity relationship diagrams are a useful medium to achieve a common understanding of data among users and application developers</a:t>
            </a:r>
            <a:r>
              <a:rPr lang="en-US" sz="2000" dirty="0" smtClean="0"/>
              <a:t>.</a:t>
            </a:r>
          </a:p>
          <a:p>
            <a:pPr algn="just"/>
            <a:endParaRPr lang="en-US" sz="2000" dirty="0"/>
          </a:p>
          <a:p>
            <a:pPr algn="just"/>
            <a:r>
              <a:rPr lang="en-US" sz="2000" dirty="0"/>
              <a:t>In data modeling, an entity-relationship model (ERM) is a representation of structured data; entity-relationship modeling is the process of generating these models. The end-product of the modeling process is an entity-relationship diagram (ERD), a type of Conceptual Data Model or Semantic Data Model.</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72</a:t>
            </a:fld>
            <a:endParaRPr lang="en-US"/>
          </a:p>
        </p:txBody>
      </p:sp>
    </p:spTree>
    <p:extLst>
      <p:ext uri="{BB962C8B-B14F-4D97-AF65-F5344CB8AC3E}">
        <p14:creationId xmlns="" xmlns:p14="http://schemas.microsoft.com/office/powerpoint/2010/main" val="36884080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1143000"/>
          </a:xfrm>
        </p:spPr>
        <p:txBody>
          <a:bodyPr/>
          <a:lstStyle/>
          <a:p>
            <a:r>
              <a:rPr lang="en-US" dirty="0" smtClean="0"/>
              <a:t>ER Diagram</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73</a:t>
            </a:fld>
            <a:endParaRPr lang="en-US"/>
          </a:p>
        </p:txBody>
      </p:sp>
      <p:pic>
        <p:nvPicPr>
          <p:cNvPr id="5" name="Content Placeholder 4"/>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l="389" t="31169" r="389" b="31688"/>
          <a:stretch>
            <a:fillRect/>
          </a:stretch>
        </p:blipFill>
        <p:spPr bwMode="auto">
          <a:xfrm>
            <a:off x="457200" y="2707924"/>
            <a:ext cx="8229600" cy="2310515"/>
          </a:xfrm>
          <a:prstGeom prst="rect">
            <a:avLst/>
          </a:prstGeom>
          <a:noFill/>
          <a:ln w="38100" cmpd="dbl">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200" y="2121932"/>
            <a:ext cx="8077200" cy="369332"/>
          </a:xfrm>
          <a:prstGeom prst="rect">
            <a:avLst/>
          </a:prstGeom>
        </p:spPr>
        <p:txBody>
          <a:bodyPr wrap="square">
            <a:spAutoFit/>
          </a:bodyPr>
          <a:lstStyle/>
          <a:p>
            <a:r>
              <a:rPr lang="en-US" dirty="0"/>
              <a:t>Represented diagrammatically by an </a:t>
            </a:r>
            <a:r>
              <a:rPr lang="en-US" i="1" dirty="0"/>
              <a:t>entity-relationship diagram:</a:t>
            </a:r>
            <a:endParaRPr lang="en-US" dirty="0"/>
          </a:p>
        </p:txBody>
      </p:sp>
    </p:spTree>
    <p:extLst>
      <p:ext uri="{BB962C8B-B14F-4D97-AF65-F5344CB8AC3E}">
        <p14:creationId xmlns="" xmlns:p14="http://schemas.microsoft.com/office/powerpoint/2010/main" val="3026624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8229600" cy="1143000"/>
          </a:xfrm>
        </p:spPr>
        <p:txBody>
          <a:bodyPr/>
          <a:lstStyle/>
          <a:p>
            <a:r>
              <a:rPr lang="en-US" dirty="0" smtClean="0"/>
              <a:t>Design of E-R Model </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74</a:t>
            </a:fld>
            <a:endParaRPr lang="en-US"/>
          </a:p>
        </p:txBody>
      </p:sp>
    </p:spTree>
    <p:extLst>
      <p:ext uri="{BB962C8B-B14F-4D97-AF65-F5344CB8AC3E}">
        <p14:creationId xmlns="" xmlns:p14="http://schemas.microsoft.com/office/powerpoint/2010/main" val="7533802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1143000"/>
          </a:xfrm>
        </p:spPr>
        <p:txBody>
          <a:bodyPr/>
          <a:lstStyle/>
          <a:p>
            <a:r>
              <a:rPr lang="en-US" dirty="0" smtClean="0"/>
              <a:t>Exercise</a:t>
            </a:r>
            <a:endParaRPr lang="en-GB" dirty="0"/>
          </a:p>
        </p:txBody>
      </p:sp>
      <p:sp>
        <p:nvSpPr>
          <p:cNvPr id="3" name="Content Placeholder 2"/>
          <p:cNvSpPr>
            <a:spLocks noGrp="1"/>
          </p:cNvSpPr>
          <p:nvPr>
            <p:ph idx="1"/>
          </p:nvPr>
        </p:nvSpPr>
        <p:spPr>
          <a:xfrm>
            <a:off x="457200" y="2297693"/>
            <a:ext cx="8229600" cy="4525963"/>
          </a:xfrm>
        </p:spPr>
        <p:txBody>
          <a:bodyPr/>
          <a:lstStyle/>
          <a:p>
            <a:pPr marL="0" indent="0" algn="ctr">
              <a:buNone/>
            </a:pPr>
            <a:r>
              <a:rPr lang="en-US" sz="2800" dirty="0" smtClean="0"/>
              <a:t>To </a:t>
            </a:r>
            <a:r>
              <a:rPr lang="en-US" sz="2800" dirty="0"/>
              <a:t>design an Entity Relationship (ER) model for a </a:t>
            </a:r>
            <a:endParaRPr lang="en-US" sz="2800" dirty="0" smtClean="0"/>
          </a:p>
          <a:p>
            <a:pPr marL="0" indent="0" algn="ctr">
              <a:buNone/>
            </a:pPr>
            <a:r>
              <a:rPr lang="en-US" sz="4000" b="1" dirty="0" smtClean="0"/>
              <a:t>college </a:t>
            </a:r>
            <a:r>
              <a:rPr lang="en-US" sz="4000" b="1" dirty="0"/>
              <a:t>database</a:t>
            </a:r>
            <a:endParaRPr lang="en-GB" sz="4000" b="1"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75</a:t>
            </a:fld>
            <a:endParaRPr lang="en-US"/>
          </a:p>
        </p:txBody>
      </p:sp>
    </p:spTree>
    <p:extLst>
      <p:ext uri="{BB962C8B-B14F-4D97-AF65-F5344CB8AC3E}">
        <p14:creationId xmlns="" xmlns:p14="http://schemas.microsoft.com/office/powerpoint/2010/main" val="31173180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000" dirty="0"/>
              <a:t>Say we have the following statements</a:t>
            </a:r>
            <a:r>
              <a:rPr lang="en-US" sz="2000" dirty="0" smtClean="0"/>
              <a:t>.</a:t>
            </a:r>
          </a:p>
          <a:p>
            <a:pPr marL="0" indent="0">
              <a:buNone/>
            </a:pPr>
            <a:endParaRPr lang="en-US" sz="600" dirty="0"/>
          </a:p>
          <a:p>
            <a:r>
              <a:rPr lang="en-US" sz="2000" dirty="0" smtClean="0"/>
              <a:t>A </a:t>
            </a:r>
            <a:r>
              <a:rPr lang="en-US" sz="2000" dirty="0"/>
              <a:t>college contains many </a:t>
            </a:r>
            <a:r>
              <a:rPr lang="en-US" sz="2000" dirty="0" smtClean="0"/>
              <a:t>departments</a:t>
            </a:r>
            <a:endParaRPr lang="en-US" sz="2000" dirty="0"/>
          </a:p>
          <a:p>
            <a:pPr algn="just"/>
            <a:r>
              <a:rPr lang="en-US" sz="2000" dirty="0"/>
              <a:t>Each department can offer any number of </a:t>
            </a:r>
            <a:r>
              <a:rPr lang="en-US" sz="2000" dirty="0" smtClean="0"/>
              <a:t>courses</a:t>
            </a:r>
            <a:endParaRPr lang="en-US" sz="2000" dirty="0"/>
          </a:p>
          <a:p>
            <a:r>
              <a:rPr lang="en-US" sz="2000" dirty="0"/>
              <a:t>Many instructors can work in a </a:t>
            </a:r>
            <a:r>
              <a:rPr lang="en-US" sz="2000" dirty="0" smtClean="0"/>
              <a:t>department</a:t>
            </a:r>
            <a:endParaRPr lang="en-US" sz="2000" dirty="0"/>
          </a:p>
          <a:p>
            <a:r>
              <a:rPr lang="en-US" sz="2000" dirty="0"/>
              <a:t>An instructor can work only in one </a:t>
            </a:r>
            <a:r>
              <a:rPr lang="en-US" sz="2000" dirty="0" smtClean="0"/>
              <a:t>department</a:t>
            </a:r>
            <a:endParaRPr lang="en-US" sz="2000" dirty="0"/>
          </a:p>
          <a:p>
            <a:r>
              <a:rPr lang="en-US" sz="2000" dirty="0"/>
              <a:t>For each department there is a </a:t>
            </a:r>
            <a:r>
              <a:rPr lang="en-US" sz="2000" dirty="0" smtClean="0"/>
              <a:t>Head</a:t>
            </a:r>
            <a:endParaRPr lang="en-US" sz="2000" dirty="0"/>
          </a:p>
          <a:p>
            <a:r>
              <a:rPr lang="en-US" sz="2000" dirty="0"/>
              <a:t>An instructor can be head of only one </a:t>
            </a:r>
            <a:r>
              <a:rPr lang="en-US" sz="2000" dirty="0" smtClean="0"/>
              <a:t>department</a:t>
            </a:r>
            <a:endParaRPr lang="en-US" sz="2000" dirty="0"/>
          </a:p>
          <a:p>
            <a:r>
              <a:rPr lang="en-US" sz="2000" dirty="0"/>
              <a:t>Each instructor can take any number of </a:t>
            </a:r>
            <a:r>
              <a:rPr lang="en-US" sz="2000" dirty="0" smtClean="0"/>
              <a:t>courses</a:t>
            </a:r>
            <a:endParaRPr lang="en-US" sz="2000" dirty="0"/>
          </a:p>
          <a:p>
            <a:r>
              <a:rPr lang="en-US" sz="2000" dirty="0"/>
              <a:t>A course can be taken by only one </a:t>
            </a:r>
            <a:r>
              <a:rPr lang="en-US" sz="2000" dirty="0" smtClean="0"/>
              <a:t>instructor</a:t>
            </a:r>
            <a:endParaRPr lang="en-US" sz="2000" dirty="0"/>
          </a:p>
          <a:p>
            <a:r>
              <a:rPr lang="en-US" sz="2000" dirty="0"/>
              <a:t>A student can enroll for any number of </a:t>
            </a:r>
            <a:r>
              <a:rPr lang="en-US" sz="2000" dirty="0" smtClean="0"/>
              <a:t>courses</a:t>
            </a:r>
            <a:endParaRPr lang="en-US" sz="2000" dirty="0"/>
          </a:p>
          <a:p>
            <a:r>
              <a:rPr lang="en-US" sz="2000" dirty="0"/>
              <a:t>Each course can have any number of students </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76</a:t>
            </a:fld>
            <a:endParaRPr lang="en-US"/>
          </a:p>
        </p:txBody>
      </p:sp>
    </p:spTree>
    <p:extLst>
      <p:ext uri="{BB962C8B-B14F-4D97-AF65-F5344CB8AC3E}">
        <p14:creationId xmlns="" xmlns:p14="http://schemas.microsoft.com/office/powerpoint/2010/main" val="8231058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lstStyle/>
          <a:p>
            <a:r>
              <a:rPr lang="en-GB" dirty="0"/>
              <a:t>Let's start our design</a:t>
            </a:r>
          </a:p>
        </p:txBody>
      </p:sp>
      <p:sp>
        <p:nvSpPr>
          <p:cNvPr id="3" name="Content Placeholder 2"/>
          <p:cNvSpPr>
            <a:spLocks noGrp="1"/>
          </p:cNvSpPr>
          <p:nvPr>
            <p:ph idx="1"/>
          </p:nvPr>
        </p:nvSpPr>
        <p:spPr>
          <a:xfrm>
            <a:off x="381000" y="1905000"/>
            <a:ext cx="8229600" cy="4525963"/>
          </a:xfrm>
        </p:spPr>
        <p:txBody>
          <a:bodyPr/>
          <a:lstStyle/>
          <a:p>
            <a:pPr marL="0" indent="0">
              <a:buNone/>
            </a:pPr>
            <a:r>
              <a:rPr lang="en-US" sz="2400" b="1" dirty="0">
                <a:solidFill>
                  <a:srgbClr val="000000"/>
                </a:solidFill>
                <a:latin typeface="Verdana"/>
              </a:rPr>
              <a:t>Step 1 : Identify the </a:t>
            </a:r>
            <a:r>
              <a:rPr lang="en-US" sz="2400" b="1" dirty="0" smtClean="0">
                <a:solidFill>
                  <a:srgbClr val="000000"/>
                </a:solidFill>
                <a:latin typeface="Verdana"/>
              </a:rPr>
              <a:t>Entities</a:t>
            </a:r>
          </a:p>
          <a:p>
            <a:r>
              <a:rPr lang="en-US" sz="2400" dirty="0" smtClean="0">
                <a:solidFill>
                  <a:srgbClr val="000000"/>
                </a:solidFill>
                <a:latin typeface="Verdana"/>
              </a:rPr>
              <a:t>What </a:t>
            </a:r>
            <a:r>
              <a:rPr lang="en-US" sz="2400" dirty="0">
                <a:solidFill>
                  <a:srgbClr val="000000"/>
                </a:solidFill>
                <a:latin typeface="Verdana"/>
              </a:rPr>
              <a:t>are the entities here</a:t>
            </a:r>
            <a:r>
              <a:rPr lang="en-US" sz="2400" dirty="0" smtClean="0">
                <a:solidFill>
                  <a:srgbClr val="000000"/>
                </a:solidFill>
                <a:latin typeface="Verdana"/>
              </a:rPr>
              <a:t>?</a:t>
            </a:r>
          </a:p>
          <a:p>
            <a:endParaRPr lang="en-US" sz="2400" dirty="0">
              <a:solidFill>
                <a:srgbClr val="000000"/>
              </a:solidFill>
              <a:latin typeface="Verdana"/>
            </a:endParaRPr>
          </a:p>
          <a:p>
            <a:r>
              <a:rPr lang="en-US" sz="2400" dirty="0">
                <a:solidFill>
                  <a:srgbClr val="000000"/>
                </a:solidFill>
                <a:latin typeface="Verdana"/>
              </a:rPr>
              <a:t>From the statements given, the entities are</a:t>
            </a:r>
          </a:p>
          <a:p>
            <a:pPr>
              <a:buFont typeface="+mj-lt"/>
              <a:buAutoNum type="arabicPeriod"/>
            </a:pPr>
            <a:r>
              <a:rPr lang="en-US" sz="2400" dirty="0">
                <a:solidFill>
                  <a:srgbClr val="000000"/>
                </a:solidFill>
                <a:latin typeface="Verdana"/>
              </a:rPr>
              <a:t>Department</a:t>
            </a:r>
          </a:p>
          <a:p>
            <a:pPr>
              <a:buFont typeface="+mj-lt"/>
              <a:buAutoNum type="arabicPeriod"/>
            </a:pPr>
            <a:r>
              <a:rPr lang="en-US" sz="2400" dirty="0">
                <a:solidFill>
                  <a:srgbClr val="000000"/>
                </a:solidFill>
                <a:latin typeface="Verdana"/>
              </a:rPr>
              <a:t>Course</a:t>
            </a:r>
          </a:p>
          <a:p>
            <a:pPr>
              <a:buFont typeface="+mj-lt"/>
              <a:buAutoNum type="arabicPeriod"/>
            </a:pPr>
            <a:r>
              <a:rPr lang="en-US" sz="2400" dirty="0">
                <a:solidFill>
                  <a:srgbClr val="000000"/>
                </a:solidFill>
                <a:latin typeface="Verdana"/>
              </a:rPr>
              <a:t>Instructor</a:t>
            </a:r>
          </a:p>
          <a:p>
            <a:pPr>
              <a:buFont typeface="+mj-lt"/>
              <a:buAutoNum type="arabicPeriod"/>
            </a:pPr>
            <a:r>
              <a:rPr lang="en-US" sz="2400" dirty="0">
                <a:solidFill>
                  <a:srgbClr val="000000"/>
                </a:solidFill>
                <a:latin typeface="Verdana"/>
              </a:rPr>
              <a:t>Student</a:t>
            </a:r>
          </a:p>
          <a:p>
            <a:endParaRPr lang="en-GB" sz="2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77</a:t>
            </a:fld>
            <a:endParaRPr lang="en-US"/>
          </a:p>
        </p:txBody>
      </p:sp>
    </p:spTree>
    <p:extLst>
      <p:ext uri="{BB962C8B-B14F-4D97-AF65-F5344CB8AC3E}">
        <p14:creationId xmlns="" xmlns:p14="http://schemas.microsoft.com/office/powerpoint/2010/main" val="34753351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686800" cy="4525963"/>
          </a:xfrm>
        </p:spPr>
        <p:txBody>
          <a:bodyPr>
            <a:normAutofit fontScale="92500" lnSpcReduction="20000"/>
          </a:bodyPr>
          <a:lstStyle/>
          <a:p>
            <a:pPr marL="0" indent="0" algn="just">
              <a:buNone/>
            </a:pPr>
            <a:r>
              <a:rPr lang="en-US" sz="2800" b="1" dirty="0" smtClean="0">
                <a:solidFill>
                  <a:srgbClr val="000000"/>
                </a:solidFill>
                <a:latin typeface="Verdana"/>
              </a:rPr>
              <a:t>Step </a:t>
            </a:r>
            <a:r>
              <a:rPr lang="en-US" sz="2800" b="1" dirty="0">
                <a:solidFill>
                  <a:srgbClr val="000000"/>
                </a:solidFill>
                <a:latin typeface="Verdana"/>
              </a:rPr>
              <a:t>2 : Identify the </a:t>
            </a:r>
            <a:r>
              <a:rPr lang="en-US" sz="2800" b="1" dirty="0" smtClean="0">
                <a:solidFill>
                  <a:srgbClr val="000000"/>
                </a:solidFill>
                <a:latin typeface="Verdana"/>
              </a:rPr>
              <a:t>relationships</a:t>
            </a:r>
          </a:p>
          <a:p>
            <a:pPr algn="just"/>
            <a:endParaRPr lang="en-US" sz="2000" b="1" dirty="0">
              <a:solidFill>
                <a:srgbClr val="000000"/>
              </a:solidFill>
              <a:latin typeface="Verdana"/>
            </a:endParaRPr>
          </a:p>
          <a:p>
            <a:pPr algn="just">
              <a:buFont typeface="+mj-lt"/>
              <a:buAutoNum type="arabicPeriod"/>
            </a:pPr>
            <a:r>
              <a:rPr lang="en-US" sz="2000" dirty="0">
                <a:solidFill>
                  <a:srgbClr val="000000"/>
                </a:solidFill>
                <a:latin typeface="Verdana"/>
              </a:rPr>
              <a:t>One department offers many courses. But one particular course can be offered by only one department. hence the cardinality between department and course is One to Many (1:N</a:t>
            </a:r>
            <a:r>
              <a:rPr lang="en-US" sz="2000" dirty="0" smtClean="0">
                <a:solidFill>
                  <a:srgbClr val="000000"/>
                </a:solidFill>
                <a:latin typeface="Verdana"/>
              </a:rPr>
              <a:t>)</a:t>
            </a:r>
          </a:p>
          <a:p>
            <a:pPr algn="just">
              <a:buFont typeface="+mj-lt"/>
              <a:buAutoNum type="arabicPeriod"/>
            </a:pPr>
            <a:r>
              <a:rPr lang="en-US" sz="2000" dirty="0" smtClean="0">
                <a:solidFill>
                  <a:srgbClr val="000000"/>
                </a:solidFill>
                <a:latin typeface="Verdana"/>
              </a:rPr>
              <a:t>One </a:t>
            </a:r>
            <a:r>
              <a:rPr lang="en-US" sz="2000" dirty="0">
                <a:solidFill>
                  <a:srgbClr val="000000"/>
                </a:solidFill>
                <a:latin typeface="Verdana"/>
              </a:rPr>
              <a:t>department has multiple instructors . But instructor belongs to only one department. Hence the cardinality between department and instructor is One to Many (1:N)</a:t>
            </a:r>
          </a:p>
          <a:p>
            <a:pPr algn="just">
              <a:buFont typeface="+mj-lt"/>
              <a:buAutoNum type="arabicPeriod"/>
            </a:pPr>
            <a:r>
              <a:rPr lang="en-US" sz="2000" dirty="0">
                <a:solidFill>
                  <a:srgbClr val="000000"/>
                </a:solidFill>
                <a:latin typeface="Verdana"/>
              </a:rPr>
              <a:t>One department has only one head and one head can be the head of only one department. Hence the cardinality is one to one. (1:1)</a:t>
            </a:r>
          </a:p>
          <a:p>
            <a:pPr algn="just">
              <a:buFont typeface="+mj-lt"/>
              <a:buAutoNum type="arabicPeriod"/>
            </a:pPr>
            <a:r>
              <a:rPr lang="en-US" sz="2000" dirty="0">
                <a:solidFill>
                  <a:srgbClr val="000000"/>
                </a:solidFill>
                <a:latin typeface="Verdana"/>
              </a:rPr>
              <a:t>One course can be enrolled by many students and one student can enroll for many courses. Hence the cardinality between course and student is Many to Many (M:N)</a:t>
            </a:r>
          </a:p>
          <a:p>
            <a:pPr algn="just">
              <a:buFont typeface="+mj-lt"/>
              <a:buAutoNum type="arabicPeriod"/>
            </a:pPr>
            <a:r>
              <a:rPr lang="en-US" sz="2000" dirty="0">
                <a:solidFill>
                  <a:srgbClr val="000000"/>
                </a:solidFill>
                <a:latin typeface="Verdana"/>
              </a:rPr>
              <a:t>One course is taught by only one instructor. But one instructor teaches many courses. Hence the cardinality between course and instructor is Many to One (N :1)</a:t>
            </a: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78</a:t>
            </a:fld>
            <a:endParaRPr lang="en-US"/>
          </a:p>
        </p:txBody>
      </p:sp>
    </p:spTree>
    <p:extLst>
      <p:ext uri="{BB962C8B-B14F-4D97-AF65-F5344CB8AC3E}">
        <p14:creationId xmlns="" xmlns:p14="http://schemas.microsoft.com/office/powerpoint/2010/main" val="25935678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lstStyle/>
          <a:p>
            <a:pPr marL="0" indent="0">
              <a:buNone/>
            </a:pPr>
            <a:r>
              <a:rPr lang="en-US" sz="2400" b="1" dirty="0">
                <a:solidFill>
                  <a:srgbClr val="000000"/>
                </a:solidFill>
                <a:latin typeface="Verdana"/>
              </a:rPr>
              <a:t>Step 3: Identify the key </a:t>
            </a:r>
            <a:r>
              <a:rPr lang="en-US" sz="2400" b="1" dirty="0" smtClean="0">
                <a:solidFill>
                  <a:srgbClr val="000000"/>
                </a:solidFill>
                <a:latin typeface="Verdana"/>
              </a:rPr>
              <a:t>attributes</a:t>
            </a:r>
          </a:p>
          <a:p>
            <a:endParaRPr lang="en-US" sz="2400" b="1" dirty="0">
              <a:solidFill>
                <a:srgbClr val="000000"/>
              </a:solidFill>
              <a:latin typeface="Verdana"/>
            </a:endParaRPr>
          </a:p>
          <a:p>
            <a:pPr>
              <a:buFont typeface="Arial"/>
              <a:buChar char="•"/>
            </a:pPr>
            <a:r>
              <a:rPr lang="en-US" sz="2400" dirty="0">
                <a:solidFill>
                  <a:srgbClr val="000000"/>
                </a:solidFill>
                <a:latin typeface="Verdana"/>
              </a:rPr>
              <a:t>"</a:t>
            </a:r>
            <a:r>
              <a:rPr lang="en-US" sz="2400" dirty="0" err="1" smtClean="0">
                <a:solidFill>
                  <a:srgbClr val="000000"/>
                </a:solidFill>
                <a:latin typeface="Verdana"/>
              </a:rPr>
              <a:t>Department_Name</a:t>
            </a:r>
            <a:r>
              <a:rPr lang="en-US" sz="2400" dirty="0">
                <a:solidFill>
                  <a:srgbClr val="000000"/>
                </a:solidFill>
                <a:latin typeface="Verdana"/>
              </a:rPr>
              <a:t>" can identify a department uniquely. Hence </a:t>
            </a:r>
            <a:r>
              <a:rPr lang="en-US" sz="2400" dirty="0" err="1">
                <a:solidFill>
                  <a:srgbClr val="000000"/>
                </a:solidFill>
                <a:latin typeface="Verdana"/>
              </a:rPr>
              <a:t>Department_Name</a:t>
            </a:r>
            <a:r>
              <a:rPr lang="en-US" sz="2400" dirty="0">
                <a:solidFill>
                  <a:srgbClr val="000000"/>
                </a:solidFill>
                <a:latin typeface="Verdana"/>
              </a:rPr>
              <a:t> is the key attribute for the Entity "Department</a:t>
            </a:r>
            <a:r>
              <a:rPr lang="en-US" sz="2400" dirty="0" smtClean="0">
                <a:solidFill>
                  <a:srgbClr val="000000"/>
                </a:solidFill>
                <a:latin typeface="Verdana"/>
              </a:rPr>
              <a:t>".</a:t>
            </a:r>
            <a:endParaRPr lang="en-US" sz="2400" dirty="0">
              <a:solidFill>
                <a:srgbClr val="000000"/>
              </a:solidFill>
              <a:latin typeface="Verdana"/>
            </a:endParaRPr>
          </a:p>
          <a:p>
            <a:pPr>
              <a:buFont typeface="Arial"/>
              <a:buChar char="•"/>
            </a:pPr>
            <a:r>
              <a:rPr lang="en-US" sz="2400" dirty="0" err="1">
                <a:solidFill>
                  <a:srgbClr val="000000"/>
                </a:solidFill>
                <a:latin typeface="Verdana"/>
              </a:rPr>
              <a:t>Course_ID</a:t>
            </a:r>
            <a:r>
              <a:rPr lang="en-US" sz="2400" dirty="0">
                <a:solidFill>
                  <a:srgbClr val="000000"/>
                </a:solidFill>
                <a:latin typeface="Verdana"/>
              </a:rPr>
              <a:t> is the key attribute for "Course" Entity.</a:t>
            </a:r>
          </a:p>
          <a:p>
            <a:pPr>
              <a:buFont typeface="Arial"/>
              <a:buChar char="•"/>
            </a:pPr>
            <a:r>
              <a:rPr lang="en-US" sz="2400" dirty="0" err="1">
                <a:solidFill>
                  <a:srgbClr val="000000"/>
                </a:solidFill>
                <a:latin typeface="Verdana"/>
              </a:rPr>
              <a:t>Student_ID</a:t>
            </a:r>
            <a:r>
              <a:rPr lang="en-US" sz="2400" dirty="0">
                <a:solidFill>
                  <a:srgbClr val="000000"/>
                </a:solidFill>
                <a:latin typeface="Verdana"/>
              </a:rPr>
              <a:t> is the key attribute for "Student" Entity.</a:t>
            </a:r>
          </a:p>
          <a:p>
            <a:pPr>
              <a:buFont typeface="Arial"/>
              <a:buChar char="•"/>
            </a:pPr>
            <a:r>
              <a:rPr lang="en-US" sz="2400" dirty="0" err="1">
                <a:solidFill>
                  <a:srgbClr val="000000"/>
                </a:solidFill>
                <a:latin typeface="Verdana"/>
              </a:rPr>
              <a:t>Instructor_ID</a:t>
            </a:r>
            <a:r>
              <a:rPr lang="en-US" sz="2400" dirty="0">
                <a:solidFill>
                  <a:srgbClr val="000000"/>
                </a:solidFill>
                <a:latin typeface="Verdana"/>
              </a:rPr>
              <a:t> is the key attribute for "Instructor" Entity.</a:t>
            </a:r>
          </a:p>
          <a:p>
            <a:endParaRPr lang="en-GB" sz="2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79</a:t>
            </a:fld>
            <a:endParaRPr lang="en-US"/>
          </a:p>
        </p:txBody>
      </p:sp>
    </p:spTree>
    <p:extLst>
      <p:ext uri="{BB962C8B-B14F-4D97-AF65-F5344CB8AC3E}">
        <p14:creationId xmlns="" xmlns:p14="http://schemas.microsoft.com/office/powerpoint/2010/main" val="195871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lstStyle/>
          <a:p>
            <a:r>
              <a:rPr lang="en-US" dirty="0"/>
              <a:t>Purpose of Database System</a:t>
            </a:r>
            <a:endParaRPr lang="en-GB" dirty="0"/>
          </a:p>
        </p:txBody>
      </p:sp>
      <p:sp>
        <p:nvSpPr>
          <p:cNvPr id="3" name="Content Placeholder 2"/>
          <p:cNvSpPr>
            <a:spLocks noGrp="1"/>
          </p:cNvSpPr>
          <p:nvPr>
            <p:ph idx="1"/>
          </p:nvPr>
        </p:nvSpPr>
        <p:spPr>
          <a:xfrm>
            <a:off x="609600" y="2133600"/>
            <a:ext cx="8229600" cy="4525963"/>
          </a:xfrm>
        </p:spPr>
        <p:txBody>
          <a:bodyPr/>
          <a:lstStyle/>
          <a:p>
            <a:pPr algn="just"/>
            <a:r>
              <a:rPr lang="en-US" sz="2800" b="1" dirty="0"/>
              <a:t>Database </a:t>
            </a:r>
            <a:r>
              <a:rPr lang="en-US" sz="2800" b="1" dirty="0" smtClean="0"/>
              <a:t>Management Systems </a:t>
            </a:r>
            <a:r>
              <a:rPr lang="en-US" sz="2800" dirty="0"/>
              <a:t>were developed to handle the following difﬁculties of typical ﬁle-processing systems supported </a:t>
            </a:r>
            <a:r>
              <a:rPr lang="en-US" sz="2800" dirty="0" smtClean="0"/>
              <a:t>by conventional </a:t>
            </a:r>
            <a:r>
              <a:rPr lang="en-US" sz="2800" dirty="0"/>
              <a:t>operating systems.</a:t>
            </a:r>
          </a:p>
          <a:p>
            <a:pPr algn="just"/>
            <a:endParaRPr lang="en-GB" sz="2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8</a:t>
            </a:fld>
            <a:endParaRPr lang="en-US"/>
          </a:p>
        </p:txBody>
      </p:sp>
    </p:spTree>
    <p:extLst>
      <p:ext uri="{BB962C8B-B14F-4D97-AF65-F5344CB8AC3E}">
        <p14:creationId xmlns="" xmlns:p14="http://schemas.microsoft.com/office/powerpoint/2010/main" val="21269430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4525963"/>
          </a:xfrm>
        </p:spPr>
        <p:txBody>
          <a:bodyPr>
            <a:normAutofit lnSpcReduction="10000"/>
          </a:bodyPr>
          <a:lstStyle/>
          <a:p>
            <a:pPr marL="0" indent="0">
              <a:buNone/>
            </a:pPr>
            <a:r>
              <a:rPr lang="en-US" sz="2800" b="1" dirty="0">
                <a:solidFill>
                  <a:srgbClr val="000000"/>
                </a:solidFill>
                <a:latin typeface="Verdana"/>
              </a:rPr>
              <a:t>Step 4: Identify other relevant </a:t>
            </a:r>
            <a:r>
              <a:rPr lang="en-US" sz="2800" b="1" dirty="0" smtClean="0">
                <a:solidFill>
                  <a:srgbClr val="000000"/>
                </a:solidFill>
                <a:latin typeface="Verdana"/>
              </a:rPr>
              <a:t>attributes</a:t>
            </a:r>
          </a:p>
          <a:p>
            <a:pPr marL="0" indent="0">
              <a:buNone/>
            </a:pPr>
            <a:endParaRPr lang="en-US" sz="2800" b="1" dirty="0">
              <a:solidFill>
                <a:srgbClr val="000000"/>
              </a:solidFill>
              <a:latin typeface="Verdana"/>
            </a:endParaRPr>
          </a:p>
          <a:p>
            <a:pPr>
              <a:buFont typeface="Arial"/>
              <a:buChar char="•"/>
            </a:pPr>
            <a:r>
              <a:rPr lang="en-US" sz="2800" dirty="0">
                <a:solidFill>
                  <a:srgbClr val="000000"/>
                </a:solidFill>
                <a:latin typeface="Verdana"/>
              </a:rPr>
              <a:t>For the department entity, other attributes are location</a:t>
            </a:r>
          </a:p>
          <a:p>
            <a:pPr>
              <a:buFont typeface="Arial"/>
              <a:buChar char="•"/>
            </a:pPr>
            <a:r>
              <a:rPr lang="en-US" sz="2800" dirty="0">
                <a:solidFill>
                  <a:srgbClr val="000000"/>
                </a:solidFill>
                <a:latin typeface="Verdana"/>
              </a:rPr>
              <a:t>For course entity, other attributes are </a:t>
            </a:r>
            <a:r>
              <a:rPr lang="en-US" sz="2800" dirty="0" err="1">
                <a:solidFill>
                  <a:srgbClr val="000000"/>
                </a:solidFill>
                <a:latin typeface="Verdana"/>
              </a:rPr>
              <a:t>course_name,duration</a:t>
            </a:r>
            <a:endParaRPr lang="en-US" sz="2800" dirty="0">
              <a:solidFill>
                <a:srgbClr val="000000"/>
              </a:solidFill>
              <a:latin typeface="Verdana"/>
            </a:endParaRPr>
          </a:p>
          <a:p>
            <a:pPr>
              <a:buFont typeface="Arial"/>
              <a:buChar char="•"/>
            </a:pPr>
            <a:r>
              <a:rPr lang="en-US" sz="2800" dirty="0">
                <a:solidFill>
                  <a:srgbClr val="000000"/>
                </a:solidFill>
                <a:latin typeface="Verdana"/>
              </a:rPr>
              <a:t>For instructor entity, other attributes are </a:t>
            </a:r>
            <a:r>
              <a:rPr lang="en-US" sz="2800" dirty="0" err="1">
                <a:solidFill>
                  <a:srgbClr val="000000"/>
                </a:solidFill>
                <a:latin typeface="Verdana"/>
              </a:rPr>
              <a:t>first_name</a:t>
            </a:r>
            <a:r>
              <a:rPr lang="en-US" sz="2800" dirty="0">
                <a:solidFill>
                  <a:srgbClr val="000000"/>
                </a:solidFill>
                <a:latin typeface="Verdana"/>
              </a:rPr>
              <a:t>, </a:t>
            </a:r>
            <a:r>
              <a:rPr lang="en-US" sz="2800" dirty="0" err="1">
                <a:solidFill>
                  <a:srgbClr val="000000"/>
                </a:solidFill>
                <a:latin typeface="Verdana"/>
              </a:rPr>
              <a:t>last_name</a:t>
            </a:r>
            <a:r>
              <a:rPr lang="en-US" sz="2800" dirty="0">
                <a:solidFill>
                  <a:srgbClr val="000000"/>
                </a:solidFill>
                <a:latin typeface="Verdana"/>
              </a:rPr>
              <a:t>, phone</a:t>
            </a:r>
          </a:p>
          <a:p>
            <a:pPr>
              <a:buFont typeface="Arial"/>
              <a:buChar char="•"/>
            </a:pPr>
            <a:r>
              <a:rPr lang="en-US" sz="2800" dirty="0">
                <a:solidFill>
                  <a:srgbClr val="000000"/>
                </a:solidFill>
                <a:latin typeface="Verdana"/>
              </a:rPr>
              <a:t>For student entity, </a:t>
            </a:r>
            <a:r>
              <a:rPr lang="en-US" sz="2800" dirty="0" err="1">
                <a:solidFill>
                  <a:srgbClr val="000000"/>
                </a:solidFill>
                <a:latin typeface="Verdana"/>
              </a:rPr>
              <a:t>first_name</a:t>
            </a:r>
            <a:r>
              <a:rPr lang="en-US" sz="2800" dirty="0">
                <a:solidFill>
                  <a:srgbClr val="000000"/>
                </a:solidFill>
                <a:latin typeface="Verdana"/>
              </a:rPr>
              <a:t>, </a:t>
            </a:r>
            <a:r>
              <a:rPr lang="en-US" sz="2800" dirty="0" err="1">
                <a:solidFill>
                  <a:srgbClr val="000000"/>
                </a:solidFill>
                <a:latin typeface="Verdana"/>
              </a:rPr>
              <a:t>last_name</a:t>
            </a:r>
            <a:r>
              <a:rPr lang="en-US" sz="2800" dirty="0">
                <a:solidFill>
                  <a:srgbClr val="000000"/>
                </a:solidFill>
                <a:latin typeface="Verdana"/>
              </a:rPr>
              <a:t>, phone</a:t>
            </a:r>
          </a:p>
          <a:p>
            <a:endParaRPr lang="en-GB" sz="28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80</a:t>
            </a:fld>
            <a:endParaRPr lang="en-US"/>
          </a:p>
        </p:txBody>
      </p:sp>
    </p:spTree>
    <p:extLst>
      <p:ext uri="{BB962C8B-B14F-4D97-AF65-F5344CB8AC3E}">
        <p14:creationId xmlns="" xmlns:p14="http://schemas.microsoft.com/office/powerpoint/2010/main" val="5256747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4525963"/>
          </a:xfrm>
        </p:spPr>
        <p:txBody>
          <a:bodyPr/>
          <a:lstStyle/>
          <a:p>
            <a:pPr marL="0" indent="0">
              <a:buNone/>
            </a:pPr>
            <a:r>
              <a:rPr lang="en-US" sz="2800" b="1" dirty="0">
                <a:solidFill>
                  <a:srgbClr val="000000"/>
                </a:solidFill>
                <a:latin typeface="Verdana"/>
              </a:rPr>
              <a:t>Step </a:t>
            </a:r>
            <a:r>
              <a:rPr lang="en-US" sz="2800" b="1" dirty="0" smtClean="0">
                <a:solidFill>
                  <a:srgbClr val="000000"/>
                </a:solidFill>
                <a:latin typeface="Verdana"/>
              </a:rPr>
              <a:t>5: </a:t>
            </a:r>
            <a:r>
              <a:rPr lang="en-US" sz="2800" b="1" dirty="0">
                <a:solidFill>
                  <a:srgbClr val="000000"/>
                </a:solidFill>
                <a:latin typeface="Verdana"/>
              </a:rPr>
              <a:t>Draw complete ER diagram</a:t>
            </a:r>
          </a:p>
          <a:p>
            <a:endParaRPr lang="en-US" sz="2800" dirty="0" smtClean="0">
              <a:solidFill>
                <a:srgbClr val="000000"/>
              </a:solidFill>
              <a:latin typeface="Verdana"/>
            </a:endParaRPr>
          </a:p>
          <a:p>
            <a:endParaRPr lang="en-US" sz="2800" dirty="0">
              <a:solidFill>
                <a:srgbClr val="000000"/>
              </a:solidFill>
              <a:latin typeface="Verdana"/>
            </a:endParaRPr>
          </a:p>
          <a:p>
            <a:r>
              <a:rPr lang="en-US" sz="2800" dirty="0" smtClean="0">
                <a:solidFill>
                  <a:srgbClr val="000000"/>
                </a:solidFill>
                <a:latin typeface="Verdana"/>
              </a:rPr>
              <a:t>By </a:t>
            </a:r>
            <a:r>
              <a:rPr lang="en-US" sz="2800" dirty="0">
                <a:solidFill>
                  <a:srgbClr val="000000"/>
                </a:solidFill>
                <a:latin typeface="Verdana"/>
              </a:rPr>
              <a:t>connecting all these details, we can now draw ER diagram as </a:t>
            </a:r>
            <a:r>
              <a:rPr lang="en-US" sz="2800" dirty="0" smtClean="0">
                <a:solidFill>
                  <a:srgbClr val="000000"/>
                </a:solidFill>
                <a:latin typeface="Verdana"/>
              </a:rPr>
              <a:t>shown in next slide.</a:t>
            </a:r>
            <a:endParaRPr lang="en-US" sz="2800" dirty="0">
              <a:solidFill>
                <a:srgbClr val="000000"/>
              </a:solidFill>
              <a:latin typeface="Verdana"/>
            </a:endParaRPr>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81</a:t>
            </a:fld>
            <a:endParaRPr lang="en-US"/>
          </a:p>
        </p:txBody>
      </p:sp>
    </p:spTree>
    <p:extLst>
      <p:ext uri="{BB962C8B-B14F-4D97-AF65-F5344CB8AC3E}">
        <p14:creationId xmlns="" xmlns:p14="http://schemas.microsoft.com/office/powerpoint/2010/main" val="10196831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82</a:t>
            </a:fld>
            <a:endParaRPr lang="en-US"/>
          </a:p>
        </p:txBody>
      </p:sp>
      <p:pic>
        <p:nvPicPr>
          <p:cNvPr id="10242" name="Picture 2" descr="ER diagram "/>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762000"/>
            <a:ext cx="8229600" cy="58892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596082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8229600" cy="1143000"/>
          </a:xfrm>
        </p:spPr>
        <p:txBody>
          <a:bodyPr>
            <a:normAutofit fontScale="90000"/>
          </a:bodyPr>
          <a:lstStyle/>
          <a:p>
            <a:r>
              <a:rPr lang="en-US" dirty="0"/>
              <a:t>Advantages and Disadvantages of ER Modeling ( Merits and Demerits of ER Modeling )</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83</a:t>
            </a:fld>
            <a:endParaRPr lang="en-US"/>
          </a:p>
        </p:txBody>
      </p:sp>
    </p:spTree>
    <p:extLst>
      <p:ext uri="{BB962C8B-B14F-4D97-AF65-F5344CB8AC3E}">
        <p14:creationId xmlns="" xmlns:p14="http://schemas.microsoft.com/office/powerpoint/2010/main" val="24822871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lstStyle/>
          <a:p>
            <a:r>
              <a:rPr lang="en-US" b="1" dirty="0" smtClean="0">
                <a:solidFill>
                  <a:srgbClr val="000000"/>
                </a:solidFill>
                <a:latin typeface="Verdana"/>
              </a:rPr>
              <a:t>Advantages</a:t>
            </a:r>
          </a:p>
          <a:p>
            <a:endParaRPr lang="en-US" dirty="0">
              <a:solidFill>
                <a:srgbClr val="000000"/>
              </a:solidFill>
              <a:latin typeface="Verdana"/>
            </a:endParaRPr>
          </a:p>
          <a:p>
            <a:pPr algn="just">
              <a:buFont typeface="+mj-lt"/>
              <a:buAutoNum type="arabicPeriod"/>
            </a:pPr>
            <a:r>
              <a:rPr lang="en-US" sz="2400" dirty="0">
                <a:solidFill>
                  <a:srgbClr val="000000"/>
                </a:solidFill>
                <a:latin typeface="Verdana"/>
              </a:rPr>
              <a:t>ER Modeling is simple and easily understandable. It is represented in business users language and it can be understood by non-technical specialist</a:t>
            </a:r>
            <a:r>
              <a:rPr lang="en-US" sz="2400" dirty="0" smtClean="0">
                <a:solidFill>
                  <a:srgbClr val="000000"/>
                </a:solidFill>
                <a:latin typeface="Verdana"/>
              </a:rPr>
              <a:t>.</a:t>
            </a:r>
            <a:endParaRPr lang="en-US" sz="2400" dirty="0">
              <a:solidFill>
                <a:srgbClr val="000000"/>
              </a:solidFill>
              <a:latin typeface="Verdana"/>
            </a:endParaRPr>
          </a:p>
          <a:p>
            <a:pPr algn="just">
              <a:buFont typeface="+mj-lt"/>
              <a:buAutoNum type="arabicPeriod"/>
            </a:pPr>
            <a:r>
              <a:rPr lang="en-US" sz="2400" dirty="0">
                <a:solidFill>
                  <a:srgbClr val="000000"/>
                </a:solidFill>
                <a:latin typeface="Verdana"/>
              </a:rPr>
              <a:t>Intuitive and helps in Physical Database creation</a:t>
            </a:r>
            <a:r>
              <a:rPr lang="en-US" sz="2400" dirty="0" smtClean="0">
                <a:solidFill>
                  <a:srgbClr val="000000"/>
                </a:solidFill>
                <a:latin typeface="Verdana"/>
              </a:rPr>
              <a:t>.</a:t>
            </a:r>
            <a:endParaRPr lang="en-US" sz="2400" dirty="0">
              <a:solidFill>
                <a:srgbClr val="000000"/>
              </a:solidFill>
              <a:latin typeface="Verdana"/>
            </a:endParaRPr>
          </a:p>
          <a:p>
            <a:pPr algn="just">
              <a:buFont typeface="+mj-lt"/>
              <a:buAutoNum type="arabicPeriod"/>
            </a:pPr>
            <a:r>
              <a:rPr lang="en-US" sz="2400" dirty="0">
                <a:solidFill>
                  <a:srgbClr val="000000"/>
                </a:solidFill>
                <a:latin typeface="Verdana"/>
              </a:rPr>
              <a:t>Can be generalized and specialized based on needs</a:t>
            </a:r>
            <a:r>
              <a:rPr lang="en-US" sz="2400" dirty="0" smtClean="0">
                <a:solidFill>
                  <a:srgbClr val="000000"/>
                </a:solidFill>
                <a:latin typeface="Verdana"/>
              </a:rPr>
              <a:t>.</a:t>
            </a:r>
            <a:endParaRPr lang="en-US" sz="2400" dirty="0">
              <a:solidFill>
                <a:srgbClr val="000000"/>
              </a:solidFill>
              <a:latin typeface="Verdana"/>
            </a:endParaRPr>
          </a:p>
          <a:p>
            <a:pPr algn="just">
              <a:buFont typeface="+mj-lt"/>
              <a:buAutoNum type="arabicPeriod"/>
            </a:pPr>
            <a:r>
              <a:rPr lang="en-US" sz="2400" dirty="0">
                <a:solidFill>
                  <a:srgbClr val="000000"/>
                </a:solidFill>
                <a:latin typeface="Verdana"/>
              </a:rPr>
              <a:t>Can help in database design.</a:t>
            </a:r>
          </a:p>
          <a:p>
            <a:pPr algn="just">
              <a:buFont typeface="+mj-lt"/>
              <a:buAutoNum type="arabicPeriod"/>
            </a:pPr>
            <a:r>
              <a:rPr lang="en-US" sz="2400" dirty="0">
                <a:solidFill>
                  <a:srgbClr val="000000"/>
                </a:solidFill>
                <a:latin typeface="Verdana"/>
              </a:rPr>
              <a:t>Gives a higher level description of the system.</a:t>
            </a:r>
          </a:p>
          <a:p>
            <a:pPr algn="just"/>
            <a:endParaRPr lang="en-GB" sz="2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84</a:t>
            </a:fld>
            <a:endParaRPr lang="en-US"/>
          </a:p>
        </p:txBody>
      </p:sp>
    </p:spTree>
    <p:extLst>
      <p:ext uri="{BB962C8B-B14F-4D97-AF65-F5344CB8AC3E}">
        <p14:creationId xmlns="" xmlns:p14="http://schemas.microsoft.com/office/powerpoint/2010/main" val="39261453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85</a:t>
            </a:fld>
            <a:endParaRPr lang="en-US"/>
          </a:p>
        </p:txBody>
      </p:sp>
      <p:sp>
        <p:nvSpPr>
          <p:cNvPr id="5" name="Content Placeholder 2"/>
          <p:cNvSpPr>
            <a:spLocks noGrp="1"/>
          </p:cNvSpPr>
          <p:nvPr>
            <p:ph idx="1"/>
          </p:nvPr>
        </p:nvSpPr>
        <p:spPr/>
        <p:txBody>
          <a:bodyPr/>
          <a:lstStyle/>
          <a:p>
            <a:r>
              <a:rPr lang="en-US" b="1" dirty="0" smtClean="0">
                <a:solidFill>
                  <a:srgbClr val="000000"/>
                </a:solidFill>
                <a:latin typeface="Verdana"/>
              </a:rPr>
              <a:t>Disadvantages</a:t>
            </a:r>
          </a:p>
          <a:p>
            <a:endParaRPr lang="en-US" dirty="0">
              <a:solidFill>
                <a:srgbClr val="000000"/>
              </a:solidFill>
              <a:latin typeface="Verdana"/>
            </a:endParaRPr>
          </a:p>
          <a:p>
            <a:pPr algn="just">
              <a:buFont typeface="+mj-lt"/>
              <a:buAutoNum type="arabicPeriod"/>
            </a:pPr>
            <a:r>
              <a:rPr lang="en-US" sz="2800" dirty="0">
                <a:solidFill>
                  <a:srgbClr val="000000"/>
                </a:solidFill>
                <a:latin typeface="Verdana"/>
              </a:rPr>
              <a:t>Physical design derived from E-R Model may have some amount of ambiguities or inconsistency.</a:t>
            </a:r>
          </a:p>
          <a:p>
            <a:pPr algn="just">
              <a:buFont typeface="+mj-lt"/>
              <a:buAutoNum type="arabicPeriod"/>
            </a:pPr>
            <a:r>
              <a:rPr lang="en-US" sz="2800" dirty="0">
                <a:solidFill>
                  <a:srgbClr val="000000"/>
                </a:solidFill>
                <a:latin typeface="Verdana"/>
              </a:rPr>
              <a:t>Sometime diagrams may lead to misinterpretations </a:t>
            </a:r>
          </a:p>
          <a:p>
            <a:endParaRPr lang="en-GB" dirty="0"/>
          </a:p>
        </p:txBody>
      </p:sp>
    </p:spTree>
    <p:extLst>
      <p:ext uri="{BB962C8B-B14F-4D97-AF65-F5344CB8AC3E}">
        <p14:creationId xmlns="" xmlns:p14="http://schemas.microsoft.com/office/powerpoint/2010/main" val="26535571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Generalization</a:t>
            </a:r>
            <a:endParaRPr lang="en-GB" dirty="0"/>
          </a:p>
        </p:txBody>
      </p:sp>
      <p:sp>
        <p:nvSpPr>
          <p:cNvPr id="3" name="Content Placeholder 2"/>
          <p:cNvSpPr>
            <a:spLocks noGrp="1"/>
          </p:cNvSpPr>
          <p:nvPr>
            <p:ph idx="1"/>
          </p:nvPr>
        </p:nvSpPr>
        <p:spPr>
          <a:xfrm>
            <a:off x="304800" y="1752600"/>
            <a:ext cx="8229600" cy="4525963"/>
          </a:xfrm>
        </p:spPr>
        <p:txBody>
          <a:bodyPr/>
          <a:lstStyle/>
          <a:p>
            <a:pPr algn="just"/>
            <a:r>
              <a:rPr lang="en-US" sz="2000" b="1" dirty="0">
                <a:solidFill>
                  <a:srgbClr val="000000"/>
                </a:solidFill>
              </a:rPr>
              <a:t>Generalization</a:t>
            </a:r>
            <a:r>
              <a:rPr lang="en-US" sz="2000" dirty="0">
                <a:solidFill>
                  <a:srgbClr val="000000"/>
                </a:solidFill>
              </a:rPr>
              <a:t> is a bottom-up approach in which two lower level entities combine to form a higher level entity. In generalization, the higher level entity can also combine with other lower level entity to make further higher level entity.</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86</a:t>
            </a:fld>
            <a:endParaRPr lang="en-US"/>
          </a:p>
        </p:txBody>
      </p:sp>
      <p:pic>
        <p:nvPicPr>
          <p:cNvPr id="13314" name="Picture 2" descr="generalizati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05200" y="3200400"/>
            <a:ext cx="5048250" cy="30765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24813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Specialization</a:t>
            </a:r>
            <a:endParaRPr lang="en-GB" dirty="0"/>
          </a:p>
        </p:txBody>
      </p:sp>
      <p:sp>
        <p:nvSpPr>
          <p:cNvPr id="3" name="Content Placeholder 2"/>
          <p:cNvSpPr>
            <a:spLocks noGrp="1"/>
          </p:cNvSpPr>
          <p:nvPr>
            <p:ph idx="1"/>
          </p:nvPr>
        </p:nvSpPr>
        <p:spPr>
          <a:xfrm>
            <a:off x="304800" y="1752600"/>
            <a:ext cx="8229600" cy="4525963"/>
          </a:xfrm>
        </p:spPr>
        <p:txBody>
          <a:bodyPr/>
          <a:lstStyle/>
          <a:p>
            <a:pPr algn="just"/>
            <a:r>
              <a:rPr lang="en-US" sz="2000" b="1" dirty="0">
                <a:solidFill>
                  <a:srgbClr val="000000"/>
                </a:solidFill>
              </a:rPr>
              <a:t>Specialization</a:t>
            </a:r>
            <a:r>
              <a:rPr lang="en-US" sz="2000" dirty="0">
                <a:solidFill>
                  <a:srgbClr val="000000"/>
                </a:solidFill>
              </a:rPr>
              <a:t> is opposite to Generalization. It is a top-down approach in which one higher level entity can be broken down into two lower level entity. In specialization, some higher level entities may not have lower-level entity sets at all.</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87</a:t>
            </a:fld>
            <a:endParaRPr lang="en-US"/>
          </a:p>
        </p:txBody>
      </p:sp>
      <p:pic>
        <p:nvPicPr>
          <p:cNvPr id="14338" name="Picture 2" descr="Specializati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00400" y="3200400"/>
            <a:ext cx="5048250" cy="30765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024030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t>Aggregation</a:t>
            </a:r>
            <a:endParaRPr lang="en-GB" dirty="0"/>
          </a:p>
        </p:txBody>
      </p:sp>
      <p:sp>
        <p:nvSpPr>
          <p:cNvPr id="3" name="Content Placeholder 2"/>
          <p:cNvSpPr>
            <a:spLocks noGrp="1"/>
          </p:cNvSpPr>
          <p:nvPr>
            <p:ph idx="1"/>
          </p:nvPr>
        </p:nvSpPr>
        <p:spPr>
          <a:xfrm>
            <a:off x="304800" y="1752600"/>
            <a:ext cx="8229600" cy="4525963"/>
          </a:xfrm>
        </p:spPr>
        <p:txBody>
          <a:bodyPr/>
          <a:lstStyle/>
          <a:p>
            <a:pPr algn="just"/>
            <a:r>
              <a:rPr lang="en-US" sz="2000" b="1" dirty="0" smtClean="0">
                <a:solidFill>
                  <a:srgbClr val="000000"/>
                </a:solidFill>
              </a:rPr>
              <a:t>Aggregation</a:t>
            </a:r>
            <a:r>
              <a:rPr lang="en-US" sz="2000" dirty="0" smtClean="0">
                <a:solidFill>
                  <a:srgbClr val="000000"/>
                </a:solidFill>
              </a:rPr>
              <a:t> </a:t>
            </a:r>
            <a:r>
              <a:rPr lang="en-US" sz="2000" dirty="0">
                <a:solidFill>
                  <a:srgbClr val="000000"/>
                </a:solidFill>
              </a:rPr>
              <a:t>is a process when relation between two entity is treated as a single entity. Here the relation between Center and Course, is acting as an Entity in relation with Visitor.</a:t>
            </a:r>
            <a:endParaRPr lang="en-GB" sz="20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88</a:t>
            </a:fld>
            <a:endParaRPr lang="en-US"/>
          </a:p>
        </p:txBody>
      </p:sp>
      <p:pic>
        <p:nvPicPr>
          <p:cNvPr id="15362" name="Picture 2" descr="aggregration"/>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505200" y="2819400"/>
            <a:ext cx="5048250" cy="3810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682824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609600"/>
            <a:ext cx="8229600" cy="1143000"/>
          </a:xfrm>
        </p:spPr>
        <p:txBody>
          <a:bodyPr/>
          <a:lstStyle/>
          <a:p>
            <a:r>
              <a:rPr lang="en-US" dirty="0"/>
              <a:t>The Network Model</a:t>
            </a:r>
          </a:p>
        </p:txBody>
      </p:sp>
      <p:sp>
        <p:nvSpPr>
          <p:cNvPr id="36867" name="Rectangle 3"/>
          <p:cNvSpPr>
            <a:spLocks noGrp="1" noChangeArrowheads="1"/>
          </p:cNvSpPr>
          <p:nvPr>
            <p:ph type="body" idx="1"/>
          </p:nvPr>
        </p:nvSpPr>
        <p:spPr>
          <a:xfrm>
            <a:off x="685800" y="1828800"/>
            <a:ext cx="7772400" cy="4114800"/>
          </a:xfrm>
        </p:spPr>
        <p:txBody>
          <a:bodyPr>
            <a:normAutofit lnSpcReduction="10000"/>
          </a:bodyPr>
          <a:lstStyle/>
          <a:p>
            <a:r>
              <a:rPr lang="en-US"/>
              <a:t>Created to </a:t>
            </a:r>
          </a:p>
          <a:p>
            <a:pPr lvl="1"/>
            <a:r>
              <a:rPr lang="en-US"/>
              <a:t>Represent complex data relationships more effectively </a:t>
            </a:r>
          </a:p>
          <a:p>
            <a:pPr lvl="1"/>
            <a:r>
              <a:rPr lang="en-US"/>
              <a:t>Improve database performance</a:t>
            </a:r>
          </a:p>
          <a:p>
            <a:pPr lvl="1"/>
            <a:r>
              <a:rPr lang="en-US"/>
              <a:t>Impose a database standard</a:t>
            </a:r>
          </a:p>
          <a:p>
            <a:r>
              <a:rPr lang="en-US"/>
              <a:t>Conference on Data Systems Languages (CODASYL) </a:t>
            </a:r>
          </a:p>
          <a:p>
            <a:r>
              <a:rPr lang="en-US"/>
              <a:t>Database Task Group (DBTG)</a:t>
            </a:r>
          </a:p>
        </p:txBody>
      </p:sp>
    </p:spTree>
    <p:extLst>
      <p:ext uri="{BB962C8B-B14F-4D97-AF65-F5344CB8AC3E}">
        <p14:creationId xmlns="" xmlns:p14="http://schemas.microsoft.com/office/powerpoint/2010/main" val="2493092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143000"/>
          </a:xfrm>
        </p:spPr>
        <p:txBody>
          <a:bodyPr/>
          <a:lstStyle/>
          <a:p>
            <a:r>
              <a:rPr lang="en-US" dirty="0" smtClean="0"/>
              <a:t>Purpose &amp; Goals of DBMS</a:t>
            </a:r>
            <a:endParaRPr lang="en-GB"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9</a:t>
            </a:fld>
            <a:endParaRPr lang="en-US"/>
          </a:p>
        </p:txBody>
      </p:sp>
      <p:sp>
        <p:nvSpPr>
          <p:cNvPr id="5" name="Content Placeholder 4"/>
          <p:cNvSpPr>
            <a:spLocks noGrp="1" noChangeArrowheads="1"/>
          </p:cNvSpPr>
          <p:nvPr>
            <p:ph idx="1"/>
          </p:nvPr>
        </p:nvSpPr>
        <p:spPr bwMode="auto">
          <a:xfrm>
            <a:off x="381000" y="1550193"/>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1"/>
              </a:buClr>
              <a:buSzPct val="75000"/>
              <a:buFont typeface="Wingdings" pitchFamily="2" charset="2"/>
              <a:buChar char="l"/>
              <a:defRPr kumimoji="1"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fontAlgn="base">
              <a:spcBef>
                <a:spcPct val="20000"/>
              </a:spcBef>
              <a:spcAft>
                <a:spcPct val="0"/>
              </a:spcAft>
              <a:buClr>
                <a:schemeClr val="tx1"/>
              </a:buClr>
              <a:buSzPct val="75000"/>
              <a:buFont typeface="Wingdings" pitchFamily="2" charset="2"/>
              <a:buChar char="l"/>
              <a:defRPr kumimoji="1" sz="2000">
                <a:solidFill>
                  <a:schemeClr val="tx1"/>
                </a:solidFill>
                <a:latin typeface="+mn-lt"/>
                <a:ea typeface="+mn-ea"/>
              </a:defRPr>
            </a:lvl3pPr>
            <a:lvl4pPr marL="1600200" indent="-228600" algn="l" rtl="0" fontAlgn="base">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itchFamily="2" charset="2"/>
              <a:buChar char="l"/>
              <a:defRPr kumimoji="1">
                <a:solidFill>
                  <a:schemeClr val="tx1"/>
                </a:solidFill>
                <a:latin typeface="+mn-lt"/>
                <a:ea typeface="+mn-ea"/>
              </a:defRPr>
            </a:lvl9pPr>
          </a:lstStyle>
          <a:p>
            <a:pPr algn="just">
              <a:buFont typeface="cajcd fnta6" pitchFamily="18" charset="2"/>
              <a:buNone/>
            </a:pPr>
            <a:endParaRPr lang="en-US" altLang="zh-CN" sz="1800" b="1" dirty="0" smtClean="0"/>
          </a:p>
          <a:p>
            <a:pPr algn="just">
              <a:buFont typeface="cajcd fnta6" pitchFamily="18" charset="2"/>
              <a:buNone/>
            </a:pPr>
            <a:r>
              <a:rPr lang="en-US" altLang="zh-CN" sz="1800" b="1" dirty="0" smtClean="0"/>
              <a:t>Benefits </a:t>
            </a:r>
            <a:r>
              <a:rPr lang="en-US" altLang="zh-CN" sz="1800" b="1" dirty="0"/>
              <a:t>of the database approach:</a:t>
            </a:r>
            <a:endParaRPr lang="en-US" altLang="zh-CN" sz="1800" b="1" i="1" dirty="0">
              <a:solidFill>
                <a:srgbClr val="3333FF"/>
              </a:solidFill>
            </a:endParaRPr>
          </a:p>
        </p:txBody>
      </p:sp>
      <p:sp>
        <p:nvSpPr>
          <p:cNvPr id="6" name="Text Box 5"/>
          <p:cNvSpPr txBox="1">
            <a:spLocks noChangeArrowheads="1"/>
          </p:cNvSpPr>
          <p:nvPr/>
        </p:nvSpPr>
        <p:spPr bwMode="auto">
          <a:xfrm>
            <a:off x="908050" y="2939256"/>
            <a:ext cx="7924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spcBef>
                <a:spcPct val="20000"/>
              </a:spcBef>
              <a:buClr>
                <a:schemeClr val="tx1"/>
              </a:buClr>
              <a:buSzPct val="75000"/>
              <a:buFont typeface="cajcd fnta6" pitchFamily="18" charset="2"/>
              <a:buNone/>
            </a:pPr>
            <a:r>
              <a:rPr lang="en-US" altLang="zh-CN" i="1" dirty="0">
                <a:latin typeface="Arial" charset="0"/>
              </a:rPr>
              <a:t>2. </a:t>
            </a:r>
            <a:r>
              <a:rPr lang="en-US" altLang="zh-CN" b="1" i="1" dirty="0">
                <a:solidFill>
                  <a:srgbClr val="FF0000"/>
                </a:solidFill>
                <a:latin typeface="Arial" charset="0"/>
              </a:rPr>
              <a:t>Redundancy</a:t>
            </a:r>
            <a:r>
              <a:rPr lang="en-US" altLang="zh-CN" i="1" dirty="0">
                <a:latin typeface="Arial" charset="0"/>
              </a:rPr>
              <a:t> can be </a:t>
            </a:r>
            <a:r>
              <a:rPr lang="en-US" altLang="zh-CN" i="1" dirty="0" smtClean="0">
                <a:latin typeface="Arial" charset="0"/>
              </a:rPr>
              <a:t>reduced.</a:t>
            </a:r>
            <a:endParaRPr lang="zh-CN" altLang="en-US" dirty="0"/>
          </a:p>
        </p:txBody>
      </p:sp>
      <p:sp>
        <p:nvSpPr>
          <p:cNvPr id="7" name="Text Box 6"/>
          <p:cNvSpPr txBox="1">
            <a:spLocks noChangeArrowheads="1"/>
          </p:cNvSpPr>
          <p:nvPr/>
        </p:nvSpPr>
        <p:spPr bwMode="auto">
          <a:xfrm>
            <a:off x="908050" y="3396456"/>
            <a:ext cx="74549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spcBef>
                <a:spcPct val="20000"/>
              </a:spcBef>
              <a:buClr>
                <a:schemeClr val="tx1"/>
              </a:buClr>
              <a:buSzPct val="75000"/>
              <a:buFont typeface="cajcd fnta6" pitchFamily="18" charset="2"/>
              <a:buNone/>
            </a:pPr>
            <a:r>
              <a:rPr lang="en-US" altLang="zh-CN" i="1" dirty="0">
                <a:latin typeface="Arial" charset="0"/>
              </a:rPr>
              <a:t>3. </a:t>
            </a:r>
            <a:r>
              <a:rPr lang="en-US" altLang="zh-CN" b="1" i="1" dirty="0">
                <a:solidFill>
                  <a:srgbClr val="FF0000"/>
                </a:solidFill>
                <a:latin typeface="Arial" charset="0"/>
              </a:rPr>
              <a:t>Inconsistency</a:t>
            </a:r>
            <a:r>
              <a:rPr lang="en-US" altLang="zh-CN" i="1" dirty="0">
                <a:solidFill>
                  <a:srgbClr val="FF0000"/>
                </a:solidFill>
                <a:latin typeface="Arial" charset="0"/>
              </a:rPr>
              <a:t> </a:t>
            </a:r>
            <a:r>
              <a:rPr lang="en-US" altLang="zh-CN" i="1" dirty="0">
                <a:latin typeface="Arial" charset="0"/>
              </a:rPr>
              <a:t>can be avoided (to some extent</a:t>
            </a:r>
            <a:r>
              <a:rPr lang="en-US" altLang="zh-CN" i="1" dirty="0" smtClean="0">
                <a:latin typeface="Arial" charset="0"/>
              </a:rPr>
              <a:t>).</a:t>
            </a:r>
            <a:endParaRPr lang="zh-CN" altLang="en-US" dirty="0"/>
          </a:p>
        </p:txBody>
      </p:sp>
      <p:sp>
        <p:nvSpPr>
          <p:cNvPr id="8" name="Text Box 7"/>
          <p:cNvSpPr txBox="1">
            <a:spLocks noChangeArrowheads="1"/>
          </p:cNvSpPr>
          <p:nvPr/>
        </p:nvSpPr>
        <p:spPr bwMode="auto">
          <a:xfrm>
            <a:off x="920750" y="3853656"/>
            <a:ext cx="69342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spcBef>
                <a:spcPct val="20000"/>
              </a:spcBef>
              <a:buClr>
                <a:schemeClr val="tx1"/>
              </a:buClr>
              <a:buSzPct val="75000"/>
              <a:buFont typeface="cajcd fnta6" pitchFamily="18" charset="2"/>
              <a:buNone/>
            </a:pPr>
            <a:r>
              <a:rPr lang="en-US" altLang="zh-CN" i="1" dirty="0">
                <a:latin typeface="Arial" charset="0"/>
              </a:rPr>
              <a:t>4. Transaction support can be provided.</a:t>
            </a:r>
          </a:p>
        </p:txBody>
      </p:sp>
      <p:sp>
        <p:nvSpPr>
          <p:cNvPr id="9" name="Text Box 8"/>
          <p:cNvSpPr txBox="1">
            <a:spLocks noChangeArrowheads="1"/>
          </p:cNvSpPr>
          <p:nvPr/>
        </p:nvSpPr>
        <p:spPr bwMode="auto">
          <a:xfrm>
            <a:off x="920750" y="4310856"/>
            <a:ext cx="678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spcBef>
                <a:spcPct val="20000"/>
              </a:spcBef>
              <a:buClr>
                <a:schemeClr val="tx1"/>
              </a:buClr>
              <a:buSzPct val="75000"/>
              <a:buFont typeface="cajcd fnta6" pitchFamily="18" charset="2"/>
              <a:buNone/>
            </a:pPr>
            <a:r>
              <a:rPr lang="en-US" altLang="zh-CN" i="1" dirty="0">
                <a:latin typeface="Arial" charset="0"/>
              </a:rPr>
              <a:t>5. </a:t>
            </a:r>
            <a:r>
              <a:rPr lang="en-US" altLang="zh-CN" b="1" i="1" dirty="0">
                <a:solidFill>
                  <a:srgbClr val="FF0000"/>
                </a:solidFill>
                <a:latin typeface="Arial" charset="0"/>
              </a:rPr>
              <a:t>Integrity</a:t>
            </a:r>
            <a:r>
              <a:rPr lang="en-US" altLang="zh-CN" i="1" dirty="0">
                <a:solidFill>
                  <a:srgbClr val="FF0000"/>
                </a:solidFill>
                <a:latin typeface="Arial" charset="0"/>
              </a:rPr>
              <a:t> </a:t>
            </a:r>
            <a:r>
              <a:rPr lang="en-US" altLang="zh-CN" i="1" dirty="0">
                <a:latin typeface="Arial" charset="0"/>
              </a:rPr>
              <a:t>can be </a:t>
            </a:r>
            <a:r>
              <a:rPr lang="en-US" altLang="zh-CN" i="1" dirty="0" smtClean="0">
                <a:latin typeface="Arial" charset="0"/>
              </a:rPr>
              <a:t>maintained.</a:t>
            </a:r>
            <a:endParaRPr lang="zh-CN" altLang="en-US" dirty="0"/>
          </a:p>
        </p:txBody>
      </p:sp>
      <p:sp>
        <p:nvSpPr>
          <p:cNvPr id="10" name="Text Box 9"/>
          <p:cNvSpPr txBox="1">
            <a:spLocks noChangeArrowheads="1"/>
          </p:cNvSpPr>
          <p:nvPr/>
        </p:nvSpPr>
        <p:spPr bwMode="auto">
          <a:xfrm>
            <a:off x="895350" y="4704556"/>
            <a:ext cx="6858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spcBef>
                <a:spcPct val="20000"/>
              </a:spcBef>
              <a:buClr>
                <a:schemeClr val="tx1"/>
              </a:buClr>
              <a:buSzPct val="75000"/>
              <a:buFont typeface="cajcd fnta6" pitchFamily="18" charset="2"/>
              <a:buNone/>
            </a:pPr>
            <a:r>
              <a:rPr lang="en-US" altLang="zh-CN" i="1" dirty="0">
                <a:latin typeface="Arial" charset="0"/>
              </a:rPr>
              <a:t>6. </a:t>
            </a:r>
            <a:r>
              <a:rPr lang="en-US" altLang="zh-CN" b="1" i="1" dirty="0">
                <a:solidFill>
                  <a:srgbClr val="FF0000"/>
                </a:solidFill>
                <a:latin typeface="Arial" charset="0"/>
              </a:rPr>
              <a:t>Security</a:t>
            </a:r>
            <a:r>
              <a:rPr lang="en-US" altLang="zh-CN" i="1" dirty="0">
                <a:solidFill>
                  <a:srgbClr val="FF0000"/>
                </a:solidFill>
                <a:latin typeface="Arial" charset="0"/>
              </a:rPr>
              <a:t> </a:t>
            </a:r>
            <a:r>
              <a:rPr lang="en-US" altLang="zh-CN" i="1" dirty="0">
                <a:latin typeface="Arial" charset="0"/>
              </a:rPr>
              <a:t>can be </a:t>
            </a:r>
            <a:r>
              <a:rPr lang="en-US" altLang="zh-CN" i="1" dirty="0" smtClean="0">
                <a:latin typeface="Arial" charset="0"/>
              </a:rPr>
              <a:t>enforced.</a:t>
            </a:r>
            <a:endParaRPr lang="en-US" altLang="zh-CN" i="1" dirty="0">
              <a:latin typeface="Arial" charset="0"/>
            </a:endParaRPr>
          </a:p>
        </p:txBody>
      </p:sp>
      <p:sp>
        <p:nvSpPr>
          <p:cNvPr id="11" name="Text Box 10"/>
          <p:cNvSpPr txBox="1">
            <a:spLocks noChangeArrowheads="1"/>
          </p:cNvSpPr>
          <p:nvPr/>
        </p:nvSpPr>
        <p:spPr bwMode="auto">
          <a:xfrm>
            <a:off x="920750" y="5149056"/>
            <a:ext cx="67056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spcBef>
                <a:spcPct val="20000"/>
              </a:spcBef>
              <a:buClr>
                <a:schemeClr val="tx1"/>
              </a:buClr>
              <a:buSzPct val="75000"/>
              <a:buFont typeface="cajcd fnta6" pitchFamily="18" charset="2"/>
              <a:buNone/>
            </a:pPr>
            <a:r>
              <a:rPr lang="en-US" altLang="zh-CN" i="1" dirty="0">
                <a:latin typeface="Arial" charset="0"/>
              </a:rPr>
              <a:t>7. Conflicting requirements can be </a:t>
            </a:r>
            <a:r>
              <a:rPr lang="en-US" altLang="zh-CN" i="1" dirty="0" smtClean="0">
                <a:latin typeface="Arial" charset="0"/>
              </a:rPr>
              <a:t>balanced.</a:t>
            </a:r>
            <a:endParaRPr lang="zh-CN" altLang="en-US" dirty="0"/>
          </a:p>
        </p:txBody>
      </p:sp>
      <p:sp>
        <p:nvSpPr>
          <p:cNvPr id="12" name="Text Box 11"/>
          <p:cNvSpPr txBox="1">
            <a:spLocks noChangeArrowheads="1"/>
          </p:cNvSpPr>
          <p:nvPr/>
        </p:nvSpPr>
        <p:spPr bwMode="auto">
          <a:xfrm>
            <a:off x="933450" y="5618956"/>
            <a:ext cx="6858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spcBef>
                <a:spcPct val="20000"/>
              </a:spcBef>
              <a:buClr>
                <a:schemeClr val="tx1"/>
              </a:buClr>
              <a:buSzPct val="75000"/>
              <a:buFont typeface="cajcd fnta6" pitchFamily="18" charset="2"/>
              <a:buNone/>
            </a:pPr>
            <a:r>
              <a:rPr lang="en-US" altLang="zh-CN" i="1" dirty="0">
                <a:latin typeface="Arial" charset="0"/>
              </a:rPr>
              <a:t>8. Standards can be </a:t>
            </a:r>
            <a:r>
              <a:rPr lang="en-US" altLang="zh-CN" i="1" dirty="0" smtClean="0">
                <a:latin typeface="Arial" charset="0"/>
              </a:rPr>
              <a:t>enforced.</a:t>
            </a:r>
            <a:endParaRPr lang="zh-CN" altLang="en-US" dirty="0"/>
          </a:p>
        </p:txBody>
      </p:sp>
      <p:sp>
        <p:nvSpPr>
          <p:cNvPr id="13" name="Text Box 12"/>
          <p:cNvSpPr txBox="1">
            <a:spLocks noChangeArrowheads="1"/>
          </p:cNvSpPr>
          <p:nvPr/>
        </p:nvSpPr>
        <p:spPr bwMode="auto">
          <a:xfrm>
            <a:off x="914400" y="2524919"/>
            <a:ext cx="5638800" cy="4206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nSpc>
                <a:spcPct val="90000"/>
              </a:lnSpc>
              <a:spcBef>
                <a:spcPct val="20000"/>
              </a:spcBef>
              <a:buClr>
                <a:schemeClr val="tx1"/>
              </a:buClr>
              <a:buSzPct val="75000"/>
              <a:buFont typeface="cajcd fnta6" pitchFamily="18" charset="2"/>
              <a:buNone/>
            </a:pPr>
            <a:r>
              <a:rPr lang="en-US" altLang="zh-CN" i="1" dirty="0">
                <a:latin typeface="Arial" charset="0"/>
              </a:rPr>
              <a:t>1. The data can be </a:t>
            </a:r>
            <a:r>
              <a:rPr lang="en-US" altLang="zh-CN" b="1" i="1" dirty="0" smtClean="0">
                <a:solidFill>
                  <a:srgbClr val="FF0000"/>
                </a:solidFill>
                <a:latin typeface="Arial" charset="0"/>
              </a:rPr>
              <a:t>shared.</a:t>
            </a:r>
            <a:endParaRPr lang="zh-CN" altLang="en-US" b="1" dirty="0">
              <a:solidFill>
                <a:srgbClr val="FF0000"/>
              </a:solidFill>
            </a:endParaRPr>
          </a:p>
        </p:txBody>
      </p:sp>
    </p:spTree>
    <p:extLst>
      <p:ext uri="{BB962C8B-B14F-4D97-AF65-F5344CB8AC3E}">
        <p14:creationId xmlns="" xmlns:p14="http://schemas.microsoft.com/office/powerpoint/2010/main" val="3712587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762000"/>
            <a:ext cx="8229600" cy="1143000"/>
          </a:xfrm>
        </p:spPr>
        <p:txBody>
          <a:bodyPr/>
          <a:lstStyle/>
          <a:p>
            <a:r>
              <a:rPr lang="en-US" dirty="0"/>
              <a:t>The Network Model (continued)</a:t>
            </a:r>
          </a:p>
        </p:txBody>
      </p:sp>
      <p:sp>
        <p:nvSpPr>
          <p:cNvPr id="38915" name="Rectangle 3"/>
          <p:cNvSpPr>
            <a:spLocks noGrp="1" noChangeArrowheads="1"/>
          </p:cNvSpPr>
          <p:nvPr>
            <p:ph type="body" idx="1"/>
          </p:nvPr>
        </p:nvSpPr>
        <p:spPr>
          <a:xfrm>
            <a:off x="609600" y="1600200"/>
            <a:ext cx="7772400" cy="4114800"/>
          </a:xfrm>
        </p:spPr>
        <p:txBody>
          <a:bodyPr>
            <a:normAutofit lnSpcReduction="10000"/>
          </a:bodyPr>
          <a:lstStyle/>
          <a:p>
            <a:r>
              <a:rPr lang="en-US" sz="2800" dirty="0"/>
              <a:t>Schema</a:t>
            </a:r>
          </a:p>
          <a:p>
            <a:pPr lvl="1"/>
            <a:r>
              <a:rPr lang="en-US" sz="2400" dirty="0"/>
              <a:t>Conceptual organization of entire database as viewed by the database administrator</a:t>
            </a:r>
          </a:p>
          <a:p>
            <a:r>
              <a:rPr lang="en-US" sz="2800" dirty="0"/>
              <a:t>Subschema</a:t>
            </a:r>
          </a:p>
          <a:p>
            <a:pPr lvl="1"/>
            <a:r>
              <a:rPr lang="en-US" sz="2400" dirty="0"/>
              <a:t>Defines database portion “seen” by the application programs that actually produce the desired information from data contained within the database </a:t>
            </a:r>
          </a:p>
          <a:p>
            <a:r>
              <a:rPr lang="en-US" sz="2800" dirty="0"/>
              <a:t>Data Management Language (DML) </a:t>
            </a:r>
          </a:p>
          <a:p>
            <a:pPr lvl="1"/>
            <a:r>
              <a:rPr lang="en-US" sz="2400" dirty="0"/>
              <a:t>Defines the environment in which data can be managed</a:t>
            </a:r>
          </a:p>
        </p:txBody>
      </p:sp>
    </p:spTree>
    <p:extLst>
      <p:ext uri="{BB962C8B-B14F-4D97-AF65-F5344CB8AC3E}">
        <p14:creationId xmlns="" xmlns:p14="http://schemas.microsoft.com/office/powerpoint/2010/main" val="366052586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533400"/>
            <a:ext cx="8229600" cy="1143000"/>
          </a:xfrm>
        </p:spPr>
        <p:txBody>
          <a:bodyPr/>
          <a:lstStyle/>
          <a:p>
            <a:r>
              <a:rPr lang="en-US" dirty="0"/>
              <a:t>The Network Model (continued)</a:t>
            </a:r>
          </a:p>
        </p:txBody>
      </p:sp>
      <p:sp>
        <p:nvSpPr>
          <p:cNvPr id="40963" name="Rectangle 3"/>
          <p:cNvSpPr>
            <a:spLocks noGrp="1" noChangeArrowheads="1"/>
          </p:cNvSpPr>
          <p:nvPr>
            <p:ph type="body" idx="1"/>
          </p:nvPr>
        </p:nvSpPr>
        <p:spPr>
          <a:xfrm>
            <a:off x="762000" y="1676400"/>
            <a:ext cx="7772400" cy="4114800"/>
          </a:xfrm>
        </p:spPr>
        <p:txBody>
          <a:bodyPr>
            <a:normAutofit lnSpcReduction="10000"/>
          </a:bodyPr>
          <a:lstStyle/>
          <a:p>
            <a:r>
              <a:rPr lang="en-US" dirty="0"/>
              <a:t>Schema Data Definition Language (DDL)</a:t>
            </a:r>
          </a:p>
          <a:p>
            <a:pPr lvl="1"/>
            <a:r>
              <a:rPr lang="en-US" dirty="0"/>
              <a:t>Enables database administrator to define schema components</a:t>
            </a:r>
          </a:p>
          <a:p>
            <a:r>
              <a:rPr lang="en-US" dirty="0"/>
              <a:t>Subschema DDL</a:t>
            </a:r>
          </a:p>
          <a:p>
            <a:pPr lvl="1"/>
            <a:r>
              <a:rPr lang="en-US" dirty="0"/>
              <a:t>Allows application programs to define database components that will be used</a:t>
            </a:r>
          </a:p>
          <a:p>
            <a:r>
              <a:rPr lang="en-US" dirty="0"/>
              <a:t>DML </a:t>
            </a:r>
          </a:p>
          <a:p>
            <a:pPr lvl="1"/>
            <a:r>
              <a:rPr lang="en-US" dirty="0"/>
              <a:t>Works with the data in the database</a:t>
            </a:r>
          </a:p>
        </p:txBody>
      </p:sp>
    </p:spTree>
    <p:extLst>
      <p:ext uri="{BB962C8B-B14F-4D97-AF65-F5344CB8AC3E}">
        <p14:creationId xmlns="" xmlns:p14="http://schemas.microsoft.com/office/powerpoint/2010/main" val="7091712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762000"/>
            <a:ext cx="8229600" cy="1143000"/>
          </a:xfrm>
        </p:spPr>
        <p:txBody>
          <a:bodyPr/>
          <a:lstStyle/>
          <a:p>
            <a:r>
              <a:rPr lang="en-US" dirty="0"/>
              <a:t>The Network Model (continued)</a:t>
            </a:r>
          </a:p>
        </p:txBody>
      </p:sp>
      <p:sp>
        <p:nvSpPr>
          <p:cNvPr id="43011" name="Rectangle 3"/>
          <p:cNvSpPr>
            <a:spLocks noGrp="1" noChangeArrowheads="1"/>
          </p:cNvSpPr>
          <p:nvPr>
            <p:ph type="body" idx="1"/>
          </p:nvPr>
        </p:nvSpPr>
        <p:spPr>
          <a:xfrm>
            <a:off x="685800" y="1828800"/>
            <a:ext cx="7772400" cy="4114800"/>
          </a:xfrm>
        </p:spPr>
        <p:txBody>
          <a:bodyPr/>
          <a:lstStyle/>
          <a:p>
            <a:pPr>
              <a:lnSpc>
                <a:spcPct val="90000"/>
              </a:lnSpc>
            </a:pPr>
            <a:r>
              <a:rPr lang="en-US"/>
              <a:t>Resembles hierarchical model</a:t>
            </a:r>
          </a:p>
          <a:p>
            <a:pPr>
              <a:lnSpc>
                <a:spcPct val="90000"/>
              </a:lnSpc>
            </a:pPr>
            <a:r>
              <a:rPr lang="en-US"/>
              <a:t>Collection of records in 1:M relationships</a:t>
            </a:r>
          </a:p>
          <a:p>
            <a:pPr>
              <a:lnSpc>
                <a:spcPct val="90000"/>
              </a:lnSpc>
            </a:pPr>
            <a:r>
              <a:rPr lang="en-US"/>
              <a:t>Set</a:t>
            </a:r>
          </a:p>
          <a:p>
            <a:pPr lvl="1">
              <a:lnSpc>
                <a:spcPct val="90000"/>
              </a:lnSpc>
            </a:pPr>
            <a:r>
              <a:rPr lang="en-US"/>
              <a:t>Relationship</a:t>
            </a:r>
          </a:p>
          <a:p>
            <a:pPr lvl="1">
              <a:lnSpc>
                <a:spcPct val="90000"/>
              </a:lnSpc>
            </a:pPr>
            <a:r>
              <a:rPr lang="en-US"/>
              <a:t>Composed of at least two record types</a:t>
            </a:r>
          </a:p>
          <a:p>
            <a:pPr lvl="2">
              <a:lnSpc>
                <a:spcPct val="90000"/>
              </a:lnSpc>
            </a:pPr>
            <a:r>
              <a:rPr lang="en-US"/>
              <a:t>Owner </a:t>
            </a:r>
          </a:p>
          <a:p>
            <a:pPr lvl="3">
              <a:lnSpc>
                <a:spcPct val="90000"/>
              </a:lnSpc>
            </a:pPr>
            <a:r>
              <a:rPr lang="en-US"/>
              <a:t>Equivalent to the hierarchical model’s parent </a:t>
            </a:r>
          </a:p>
          <a:p>
            <a:pPr lvl="2">
              <a:lnSpc>
                <a:spcPct val="90000"/>
              </a:lnSpc>
            </a:pPr>
            <a:r>
              <a:rPr lang="en-US"/>
              <a:t>Member</a:t>
            </a:r>
          </a:p>
          <a:p>
            <a:pPr lvl="3">
              <a:lnSpc>
                <a:spcPct val="90000"/>
              </a:lnSpc>
            </a:pPr>
            <a:r>
              <a:rPr lang="en-US"/>
              <a:t>Equivalent to the hierarchical model’s child</a:t>
            </a:r>
          </a:p>
        </p:txBody>
      </p:sp>
    </p:spTree>
    <p:extLst>
      <p:ext uri="{BB962C8B-B14F-4D97-AF65-F5344CB8AC3E}">
        <p14:creationId xmlns="" xmlns:p14="http://schemas.microsoft.com/office/powerpoint/2010/main" val="337170756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40EEBF1-61AF-430F-BC72-31446AF33B7F}" type="slidenum">
              <a:rPr lang="en-US"/>
              <a:pPr/>
              <a:t>93</a:t>
            </a:fld>
            <a:endParaRPr lang="en-US"/>
          </a:p>
        </p:txBody>
      </p:sp>
      <p:sp>
        <p:nvSpPr>
          <p:cNvPr id="45058" name="Rectangle 2"/>
          <p:cNvSpPr>
            <a:spLocks noGrp="1" noChangeArrowheads="1"/>
          </p:cNvSpPr>
          <p:nvPr>
            <p:ph type="title"/>
          </p:nvPr>
        </p:nvSpPr>
        <p:spPr>
          <a:xfrm>
            <a:off x="457200" y="457200"/>
            <a:ext cx="8229600" cy="838200"/>
          </a:xfrm>
        </p:spPr>
        <p:txBody>
          <a:bodyPr/>
          <a:lstStyle/>
          <a:p>
            <a:r>
              <a:rPr lang="en-US" dirty="0"/>
              <a:t>The Network Model (continued)</a:t>
            </a:r>
          </a:p>
        </p:txBody>
      </p:sp>
      <p:pic>
        <p:nvPicPr>
          <p:cNvPr id="45059" name="Picture 3" descr="Fig02-02"/>
          <p:cNvPicPr>
            <a:picLocks noGrp="1" noChangeAspect="1" noChangeArrowheads="1"/>
          </p:cNvPicPr>
          <p:nvPr>
            <p:ph sz="half" idx="1"/>
          </p:nvPr>
        </p:nvPicPr>
        <p:blipFill>
          <a:blip r:embed="rId3" cstate="print">
            <a:extLst>
              <a:ext uri="{28A0092B-C50C-407E-A947-70E740481C1C}">
                <a14:useLocalDpi xmlns="" xmlns:a14="http://schemas.microsoft.com/office/drawing/2010/main" val="0"/>
              </a:ext>
            </a:extLst>
          </a:blip>
          <a:srcRect/>
          <a:stretch>
            <a:fillRect/>
          </a:stretch>
        </p:blipFill>
        <p:spPr>
          <a:xfrm>
            <a:off x="685800" y="1524000"/>
            <a:ext cx="7924800" cy="4419600"/>
          </a:xfrm>
        </p:spPr>
      </p:pic>
    </p:spTree>
    <p:extLst>
      <p:ext uri="{BB962C8B-B14F-4D97-AF65-F5344CB8AC3E}">
        <p14:creationId xmlns="" xmlns:p14="http://schemas.microsoft.com/office/powerpoint/2010/main" val="214717027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533400"/>
            <a:ext cx="7772400" cy="1143000"/>
          </a:xfrm>
        </p:spPr>
        <p:txBody>
          <a:bodyPr/>
          <a:lstStyle/>
          <a:p>
            <a:r>
              <a:rPr lang="en-US"/>
              <a:t>The Network Model (continued)</a:t>
            </a:r>
          </a:p>
        </p:txBody>
      </p:sp>
      <p:sp>
        <p:nvSpPr>
          <p:cNvPr id="47107" name="Rectangle 3"/>
          <p:cNvSpPr>
            <a:spLocks noGrp="1" noChangeArrowheads="1"/>
          </p:cNvSpPr>
          <p:nvPr>
            <p:ph type="body" idx="1"/>
          </p:nvPr>
        </p:nvSpPr>
        <p:spPr>
          <a:xfrm>
            <a:off x="685800" y="1828800"/>
            <a:ext cx="7848600" cy="4343400"/>
          </a:xfrm>
        </p:spPr>
        <p:txBody>
          <a:bodyPr/>
          <a:lstStyle/>
          <a:p>
            <a:r>
              <a:rPr lang="en-US"/>
              <a:t>Disadvantages</a:t>
            </a:r>
          </a:p>
          <a:p>
            <a:pPr lvl="1"/>
            <a:r>
              <a:rPr lang="en-US"/>
              <a:t>Too cumbersome</a:t>
            </a:r>
          </a:p>
          <a:p>
            <a:pPr lvl="1"/>
            <a:r>
              <a:rPr lang="en-US"/>
              <a:t>The lack of ad hoc query capability put heavy pressure on programmers</a:t>
            </a:r>
          </a:p>
          <a:p>
            <a:pPr lvl="1"/>
            <a:r>
              <a:rPr lang="en-US"/>
              <a:t>Any structural change in the database could produce havoc in all application programs that drew data from the database</a:t>
            </a:r>
          </a:p>
          <a:p>
            <a:pPr lvl="1"/>
            <a:r>
              <a:rPr lang="en-US"/>
              <a:t>Many database old-timers can recall the interminable information delays</a:t>
            </a:r>
          </a:p>
        </p:txBody>
      </p:sp>
    </p:spTree>
    <p:extLst>
      <p:ext uri="{BB962C8B-B14F-4D97-AF65-F5344CB8AC3E}">
        <p14:creationId xmlns="" xmlns:p14="http://schemas.microsoft.com/office/powerpoint/2010/main" val="31307735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19100" y="990600"/>
            <a:ext cx="8229600" cy="1143000"/>
          </a:xfrm>
        </p:spPr>
        <p:txBody>
          <a:bodyPr/>
          <a:lstStyle/>
          <a:p>
            <a:r>
              <a:rPr lang="en-US" dirty="0"/>
              <a:t>Network model </a:t>
            </a:r>
          </a:p>
        </p:txBody>
      </p:sp>
      <p:pic>
        <p:nvPicPr>
          <p:cNvPr id="96261" name="Picture 5" descr="Network"/>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0" y="2438400"/>
            <a:ext cx="5867400" cy="38242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122154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609600"/>
            <a:ext cx="8229600" cy="1143000"/>
          </a:xfrm>
        </p:spPr>
        <p:txBody>
          <a:bodyPr/>
          <a:lstStyle/>
          <a:p>
            <a:r>
              <a:rPr lang="en-US" dirty="0"/>
              <a:t>Network data model</a:t>
            </a:r>
          </a:p>
        </p:txBody>
      </p:sp>
      <p:sp>
        <p:nvSpPr>
          <p:cNvPr id="14377" name="Rectangle 41"/>
          <p:cNvSpPr>
            <a:spLocks noGrp="1" noChangeArrowheads="1"/>
          </p:cNvSpPr>
          <p:nvPr>
            <p:ph type="body" sz="half" idx="1"/>
          </p:nvPr>
        </p:nvSpPr>
        <p:spPr>
          <a:xfrm>
            <a:off x="304800" y="2514600"/>
            <a:ext cx="3810000" cy="4114800"/>
          </a:xfrm>
        </p:spPr>
        <p:txBody>
          <a:bodyPr/>
          <a:lstStyle/>
          <a:p>
            <a:pPr eaLnBrk="0" hangingPunct="0">
              <a:spcBef>
                <a:spcPct val="0"/>
              </a:spcBef>
              <a:buClrTx/>
              <a:buSzTx/>
              <a:buFontTx/>
              <a:buNone/>
            </a:pPr>
            <a:r>
              <a:rPr lang="en-US"/>
              <a:t>Relationships:</a:t>
            </a:r>
          </a:p>
          <a:p>
            <a:pPr eaLnBrk="0" hangingPunct="0">
              <a:spcBef>
                <a:spcPct val="0"/>
              </a:spcBef>
              <a:buClrTx/>
              <a:buSzTx/>
              <a:buFontTx/>
              <a:buChar char="•"/>
            </a:pPr>
            <a:r>
              <a:rPr lang="en-US"/>
              <a:t>one-to-one</a:t>
            </a:r>
          </a:p>
          <a:p>
            <a:pPr eaLnBrk="0" hangingPunct="0">
              <a:spcBef>
                <a:spcPct val="0"/>
              </a:spcBef>
              <a:buClrTx/>
              <a:buSzTx/>
              <a:buFontTx/>
              <a:buChar char="•"/>
            </a:pPr>
            <a:r>
              <a:rPr lang="en-US"/>
              <a:t>one-to-many</a:t>
            </a:r>
          </a:p>
          <a:p>
            <a:pPr eaLnBrk="0" hangingPunct="0">
              <a:spcBef>
                <a:spcPct val="0"/>
              </a:spcBef>
              <a:buClrTx/>
              <a:buSzTx/>
              <a:buFontTx/>
              <a:buChar char="•"/>
            </a:pPr>
            <a:r>
              <a:rPr lang="en-US"/>
              <a:t>many-to-one</a:t>
            </a:r>
          </a:p>
          <a:p>
            <a:pPr eaLnBrk="0" hangingPunct="0">
              <a:spcBef>
                <a:spcPct val="0"/>
              </a:spcBef>
              <a:buClrTx/>
              <a:buSzTx/>
              <a:buFontTx/>
              <a:buChar char="•"/>
            </a:pPr>
            <a:r>
              <a:rPr lang="en-US"/>
              <a:t>many-to-many</a:t>
            </a:r>
          </a:p>
          <a:p>
            <a:pPr eaLnBrk="0" hangingPunct="0">
              <a:spcBef>
                <a:spcPct val="50000"/>
              </a:spcBef>
              <a:buClrTx/>
              <a:buSzTx/>
              <a:buFontTx/>
              <a:buChar char="•"/>
            </a:pPr>
            <a:endParaRPr lang="en-US"/>
          </a:p>
          <a:p>
            <a:pPr eaLnBrk="0" hangingPunct="0">
              <a:spcBef>
                <a:spcPct val="50000"/>
              </a:spcBef>
              <a:buClrTx/>
              <a:buSzTx/>
              <a:buFontTx/>
              <a:buNone/>
            </a:pPr>
            <a:endParaRPr lang="en-US"/>
          </a:p>
          <a:p>
            <a:endParaRPr lang="en-US"/>
          </a:p>
        </p:txBody>
      </p:sp>
      <p:sp>
        <p:nvSpPr>
          <p:cNvPr id="14340" name="Text Box 4"/>
          <p:cNvSpPr txBox="1">
            <a:spLocks noChangeArrowheads="1"/>
          </p:cNvSpPr>
          <p:nvPr/>
        </p:nvSpPr>
        <p:spPr bwMode="auto">
          <a:xfrm>
            <a:off x="5257800" y="2133600"/>
            <a:ext cx="9906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Class</a:t>
            </a:r>
          </a:p>
        </p:txBody>
      </p:sp>
      <p:sp>
        <p:nvSpPr>
          <p:cNvPr id="14341" name="Text Box 5"/>
          <p:cNvSpPr txBox="1">
            <a:spLocks noChangeArrowheads="1"/>
          </p:cNvSpPr>
          <p:nvPr/>
        </p:nvSpPr>
        <p:spPr bwMode="auto">
          <a:xfrm>
            <a:off x="3886200" y="3505200"/>
            <a:ext cx="11430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Student</a:t>
            </a:r>
          </a:p>
        </p:txBody>
      </p:sp>
      <p:sp>
        <p:nvSpPr>
          <p:cNvPr id="14342" name="Text Box 6"/>
          <p:cNvSpPr txBox="1">
            <a:spLocks noChangeArrowheads="1"/>
          </p:cNvSpPr>
          <p:nvPr/>
        </p:nvSpPr>
        <p:spPr bwMode="auto">
          <a:xfrm>
            <a:off x="2971800" y="4953000"/>
            <a:ext cx="9906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Grade</a:t>
            </a:r>
          </a:p>
        </p:txBody>
      </p:sp>
      <p:sp>
        <p:nvSpPr>
          <p:cNvPr id="14343" name="Text Box 7"/>
          <p:cNvSpPr txBox="1">
            <a:spLocks noChangeArrowheads="1"/>
          </p:cNvSpPr>
          <p:nvPr/>
        </p:nvSpPr>
        <p:spPr bwMode="auto">
          <a:xfrm>
            <a:off x="6477000" y="3505200"/>
            <a:ext cx="15240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Instructor</a:t>
            </a:r>
          </a:p>
        </p:txBody>
      </p:sp>
      <p:sp>
        <p:nvSpPr>
          <p:cNvPr id="14344" name="Text Box 8"/>
          <p:cNvSpPr txBox="1">
            <a:spLocks noChangeArrowheads="1"/>
          </p:cNvSpPr>
          <p:nvPr/>
        </p:nvSpPr>
        <p:spPr bwMode="auto">
          <a:xfrm>
            <a:off x="4876800" y="4953000"/>
            <a:ext cx="6096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ID</a:t>
            </a:r>
          </a:p>
        </p:txBody>
      </p:sp>
      <p:sp>
        <p:nvSpPr>
          <p:cNvPr id="14345" name="Line 9"/>
          <p:cNvSpPr>
            <a:spLocks noChangeShapeType="1"/>
          </p:cNvSpPr>
          <p:nvPr/>
        </p:nvSpPr>
        <p:spPr bwMode="auto">
          <a:xfrm>
            <a:off x="5715000" y="25908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6" name="Line 10"/>
          <p:cNvSpPr>
            <a:spLocks noChangeShapeType="1"/>
          </p:cNvSpPr>
          <p:nvPr/>
        </p:nvSpPr>
        <p:spPr bwMode="auto">
          <a:xfrm>
            <a:off x="4495800" y="3048000"/>
            <a:ext cx="2667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7" name="Line 11"/>
          <p:cNvSpPr>
            <a:spLocks noChangeShapeType="1"/>
          </p:cNvSpPr>
          <p:nvPr/>
        </p:nvSpPr>
        <p:spPr bwMode="auto">
          <a:xfrm>
            <a:off x="4495800" y="3048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8" name="Line 12"/>
          <p:cNvSpPr>
            <a:spLocks noChangeShapeType="1"/>
          </p:cNvSpPr>
          <p:nvPr/>
        </p:nvSpPr>
        <p:spPr bwMode="auto">
          <a:xfrm>
            <a:off x="7162800" y="30480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49" name="Line 13"/>
          <p:cNvSpPr>
            <a:spLocks noChangeShapeType="1"/>
          </p:cNvSpPr>
          <p:nvPr/>
        </p:nvSpPr>
        <p:spPr bwMode="auto">
          <a:xfrm>
            <a:off x="4419600" y="3962400"/>
            <a:ext cx="0" cy="533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0" name="Line 14"/>
          <p:cNvSpPr>
            <a:spLocks noChangeShapeType="1"/>
          </p:cNvSpPr>
          <p:nvPr/>
        </p:nvSpPr>
        <p:spPr bwMode="auto">
          <a:xfrm>
            <a:off x="3505200" y="4495800"/>
            <a:ext cx="1676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1" name="Line 15"/>
          <p:cNvSpPr>
            <a:spLocks noChangeShapeType="1"/>
          </p:cNvSpPr>
          <p:nvPr/>
        </p:nvSpPr>
        <p:spPr bwMode="auto">
          <a:xfrm>
            <a:off x="3505200" y="44958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2" name="Line 16"/>
          <p:cNvSpPr>
            <a:spLocks noChangeShapeType="1"/>
          </p:cNvSpPr>
          <p:nvPr/>
        </p:nvSpPr>
        <p:spPr bwMode="auto">
          <a:xfrm>
            <a:off x="5181600" y="44958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4" name="Text Box 18"/>
          <p:cNvSpPr txBox="1">
            <a:spLocks noChangeArrowheads="1"/>
          </p:cNvSpPr>
          <p:nvPr/>
        </p:nvSpPr>
        <p:spPr bwMode="auto">
          <a:xfrm>
            <a:off x="6400800" y="4933950"/>
            <a:ext cx="1676400" cy="476250"/>
          </a:xfrm>
          <a:prstGeom prst="rect">
            <a:avLst/>
          </a:prstGeom>
          <a:noFill/>
          <a:ln w="1905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Department</a:t>
            </a:r>
          </a:p>
        </p:txBody>
      </p:sp>
      <p:sp>
        <p:nvSpPr>
          <p:cNvPr id="14355" name="Line 19"/>
          <p:cNvSpPr>
            <a:spLocks noChangeShapeType="1"/>
          </p:cNvSpPr>
          <p:nvPr/>
        </p:nvSpPr>
        <p:spPr bwMode="auto">
          <a:xfrm>
            <a:off x="7239000" y="3962400"/>
            <a:ext cx="0" cy="990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6" name="Line 20"/>
          <p:cNvSpPr>
            <a:spLocks noChangeShapeType="1"/>
          </p:cNvSpPr>
          <p:nvPr/>
        </p:nvSpPr>
        <p:spPr bwMode="auto">
          <a:xfrm>
            <a:off x="5029200" y="3733800"/>
            <a:ext cx="1447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7" name="Line 21"/>
          <p:cNvSpPr>
            <a:spLocks noChangeShapeType="1"/>
          </p:cNvSpPr>
          <p:nvPr/>
        </p:nvSpPr>
        <p:spPr bwMode="auto">
          <a:xfrm>
            <a:off x="3962400" y="5181600"/>
            <a:ext cx="914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59" name="Line 23"/>
          <p:cNvSpPr>
            <a:spLocks noChangeShapeType="1"/>
          </p:cNvSpPr>
          <p:nvPr/>
        </p:nvSpPr>
        <p:spPr bwMode="auto">
          <a:xfrm>
            <a:off x="3429000" y="5867400"/>
            <a:ext cx="3810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60" name="Line 24"/>
          <p:cNvSpPr>
            <a:spLocks noChangeShapeType="1"/>
          </p:cNvSpPr>
          <p:nvPr/>
        </p:nvSpPr>
        <p:spPr bwMode="auto">
          <a:xfrm flipV="1">
            <a:off x="3429000" y="54102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61" name="Line 25"/>
          <p:cNvSpPr>
            <a:spLocks noChangeShapeType="1"/>
          </p:cNvSpPr>
          <p:nvPr/>
        </p:nvSpPr>
        <p:spPr bwMode="auto">
          <a:xfrm flipV="1">
            <a:off x="7239000" y="54102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65" name="Line 29"/>
          <p:cNvSpPr>
            <a:spLocks noChangeShapeType="1"/>
          </p:cNvSpPr>
          <p:nvPr/>
        </p:nvSpPr>
        <p:spPr bwMode="auto">
          <a:xfrm>
            <a:off x="4800600" y="4191000"/>
            <a:ext cx="1981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66" name="Line 30"/>
          <p:cNvSpPr>
            <a:spLocks noChangeShapeType="1"/>
          </p:cNvSpPr>
          <p:nvPr/>
        </p:nvSpPr>
        <p:spPr bwMode="auto">
          <a:xfrm>
            <a:off x="6781800" y="4191000"/>
            <a:ext cx="0" cy="762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67" name="Line 31"/>
          <p:cNvSpPr>
            <a:spLocks noChangeShapeType="1"/>
          </p:cNvSpPr>
          <p:nvPr/>
        </p:nvSpPr>
        <p:spPr bwMode="auto">
          <a:xfrm flipV="1">
            <a:off x="4800600" y="3962400"/>
            <a:ext cx="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68" name="Line 32"/>
          <p:cNvSpPr>
            <a:spLocks noChangeShapeType="1"/>
          </p:cNvSpPr>
          <p:nvPr/>
        </p:nvSpPr>
        <p:spPr bwMode="auto">
          <a:xfrm>
            <a:off x="7010400" y="3962400"/>
            <a:ext cx="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69" name="Line 33"/>
          <p:cNvSpPr>
            <a:spLocks noChangeShapeType="1"/>
          </p:cNvSpPr>
          <p:nvPr/>
        </p:nvSpPr>
        <p:spPr bwMode="auto">
          <a:xfrm flipH="1">
            <a:off x="3810000" y="4343400"/>
            <a:ext cx="3200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0" name="Line 34"/>
          <p:cNvSpPr>
            <a:spLocks noChangeShapeType="1"/>
          </p:cNvSpPr>
          <p:nvPr/>
        </p:nvSpPr>
        <p:spPr bwMode="auto">
          <a:xfrm>
            <a:off x="3810000" y="4343400"/>
            <a:ext cx="0" cy="609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1" name="Line 35"/>
          <p:cNvSpPr>
            <a:spLocks noChangeShapeType="1"/>
          </p:cNvSpPr>
          <p:nvPr/>
        </p:nvSpPr>
        <p:spPr bwMode="auto">
          <a:xfrm>
            <a:off x="6248400" y="2362200"/>
            <a:ext cx="2133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2" name="Line 36"/>
          <p:cNvSpPr>
            <a:spLocks noChangeShapeType="1"/>
          </p:cNvSpPr>
          <p:nvPr/>
        </p:nvSpPr>
        <p:spPr bwMode="auto">
          <a:xfrm>
            <a:off x="8382000" y="2362200"/>
            <a:ext cx="0" cy="2895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3" name="Line 37"/>
          <p:cNvSpPr>
            <a:spLocks noChangeShapeType="1"/>
          </p:cNvSpPr>
          <p:nvPr/>
        </p:nvSpPr>
        <p:spPr bwMode="auto">
          <a:xfrm flipH="1">
            <a:off x="8077200" y="5257800"/>
            <a:ext cx="30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4" name="Line 38"/>
          <p:cNvSpPr>
            <a:spLocks noChangeShapeType="1"/>
          </p:cNvSpPr>
          <p:nvPr/>
        </p:nvSpPr>
        <p:spPr bwMode="auto">
          <a:xfrm>
            <a:off x="4114800" y="3962400"/>
            <a:ext cx="0" cy="685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5" name="Line 39"/>
          <p:cNvSpPr>
            <a:spLocks noChangeShapeType="1"/>
          </p:cNvSpPr>
          <p:nvPr/>
        </p:nvSpPr>
        <p:spPr bwMode="auto">
          <a:xfrm>
            <a:off x="4114800" y="4648200"/>
            <a:ext cx="3505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376" name="Line 40"/>
          <p:cNvSpPr>
            <a:spLocks noChangeShapeType="1"/>
          </p:cNvSpPr>
          <p:nvPr/>
        </p:nvSpPr>
        <p:spPr bwMode="auto">
          <a:xfrm>
            <a:off x="7620000" y="4648200"/>
            <a:ext cx="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 xmlns:p14="http://schemas.microsoft.com/office/powerpoint/2010/main" val="20595546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3400" y="685800"/>
            <a:ext cx="8229600" cy="1143000"/>
          </a:xfrm>
        </p:spPr>
        <p:txBody>
          <a:bodyPr/>
          <a:lstStyle/>
          <a:p>
            <a:r>
              <a:rPr lang="en-US" dirty="0"/>
              <a:t>Network data model</a:t>
            </a:r>
          </a:p>
        </p:txBody>
      </p:sp>
      <p:sp>
        <p:nvSpPr>
          <p:cNvPr id="119811" name="Rectangle 3"/>
          <p:cNvSpPr>
            <a:spLocks noGrp="1" noChangeArrowheads="1"/>
          </p:cNvSpPr>
          <p:nvPr>
            <p:ph type="body" idx="1"/>
          </p:nvPr>
        </p:nvSpPr>
        <p:spPr>
          <a:xfrm>
            <a:off x="533400" y="2438400"/>
            <a:ext cx="7772400" cy="4114800"/>
          </a:xfrm>
        </p:spPr>
        <p:txBody>
          <a:bodyPr/>
          <a:lstStyle/>
          <a:p>
            <a:r>
              <a:rPr lang="en-US" dirty="0"/>
              <a:t>Advantages</a:t>
            </a:r>
          </a:p>
          <a:p>
            <a:pPr lvl="1"/>
            <a:r>
              <a:rPr lang="en-US" dirty="0"/>
              <a:t>flexible, fast, efficient</a:t>
            </a:r>
          </a:p>
          <a:p>
            <a:r>
              <a:rPr lang="en-US" dirty="0"/>
              <a:t>Disadvantages</a:t>
            </a:r>
          </a:p>
          <a:p>
            <a:pPr lvl="1"/>
            <a:r>
              <a:rPr lang="en-US" dirty="0"/>
              <a:t>Complex</a:t>
            </a:r>
          </a:p>
          <a:p>
            <a:pPr lvl="1"/>
            <a:r>
              <a:rPr lang="en-US" dirty="0"/>
              <a:t>Restructuring can be difficult because of 	changing all the pointers</a:t>
            </a:r>
          </a:p>
          <a:p>
            <a:endParaRPr lang="en-US" dirty="0"/>
          </a:p>
        </p:txBody>
      </p:sp>
    </p:spTree>
    <p:extLst>
      <p:ext uri="{BB962C8B-B14F-4D97-AF65-F5344CB8AC3E}">
        <p14:creationId xmlns="" xmlns:p14="http://schemas.microsoft.com/office/powerpoint/2010/main" val="38953271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886619"/>
            <a:ext cx="8229600" cy="1143000"/>
          </a:xfrm>
        </p:spPr>
        <p:txBody>
          <a:bodyPr/>
          <a:lstStyle/>
          <a:p>
            <a:r>
              <a:rPr lang="en-US" dirty="0"/>
              <a:t>Summary</a:t>
            </a:r>
          </a:p>
        </p:txBody>
      </p:sp>
      <p:sp>
        <p:nvSpPr>
          <p:cNvPr id="18435" name="Rectangle 3"/>
          <p:cNvSpPr>
            <a:spLocks noGrp="1" noChangeArrowheads="1"/>
          </p:cNvSpPr>
          <p:nvPr>
            <p:ph type="body" idx="1"/>
          </p:nvPr>
        </p:nvSpPr>
        <p:spPr>
          <a:xfrm>
            <a:off x="1066800" y="2057400"/>
            <a:ext cx="7772400" cy="4114800"/>
          </a:xfrm>
        </p:spPr>
        <p:txBody>
          <a:bodyPr/>
          <a:lstStyle/>
          <a:p>
            <a:pPr>
              <a:lnSpc>
                <a:spcPct val="90000"/>
              </a:lnSpc>
            </a:pPr>
            <a:r>
              <a:rPr lang="en-US" sz="2800"/>
              <a:t>Hierarchical and network data models have generally been replaced by the relational data model</a:t>
            </a:r>
          </a:p>
          <a:p>
            <a:pPr>
              <a:lnSpc>
                <a:spcPct val="90000"/>
              </a:lnSpc>
            </a:pPr>
            <a:r>
              <a:rPr lang="en-US" sz="2800"/>
              <a:t>Relational databases dominate the database market</a:t>
            </a:r>
          </a:p>
          <a:p>
            <a:pPr lvl="1">
              <a:lnSpc>
                <a:spcPct val="90000"/>
              </a:lnSpc>
            </a:pPr>
            <a:r>
              <a:rPr lang="en-US" sz="2400"/>
              <a:t>Oracle</a:t>
            </a:r>
          </a:p>
          <a:p>
            <a:pPr lvl="1">
              <a:lnSpc>
                <a:spcPct val="90000"/>
              </a:lnSpc>
            </a:pPr>
            <a:r>
              <a:rPr lang="en-US" sz="2400"/>
              <a:t>Informix</a:t>
            </a:r>
          </a:p>
          <a:p>
            <a:pPr lvl="1">
              <a:lnSpc>
                <a:spcPct val="90000"/>
              </a:lnSpc>
            </a:pPr>
            <a:r>
              <a:rPr lang="en-US" sz="2400"/>
              <a:t>SQL Server</a:t>
            </a:r>
          </a:p>
          <a:p>
            <a:pPr lvl="1">
              <a:lnSpc>
                <a:spcPct val="90000"/>
              </a:lnSpc>
            </a:pPr>
            <a:r>
              <a:rPr lang="en-US" sz="2400"/>
              <a:t>DB2</a:t>
            </a:r>
          </a:p>
          <a:p>
            <a:pPr lvl="1">
              <a:lnSpc>
                <a:spcPct val="90000"/>
              </a:lnSpc>
            </a:pPr>
            <a:r>
              <a:rPr lang="en-US" sz="2400"/>
              <a:t>……..</a:t>
            </a:r>
          </a:p>
        </p:txBody>
      </p:sp>
    </p:spTree>
    <p:extLst>
      <p:ext uri="{BB962C8B-B14F-4D97-AF65-F5344CB8AC3E}">
        <p14:creationId xmlns="" xmlns:p14="http://schemas.microsoft.com/office/powerpoint/2010/main" val="33384294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n-US" dirty="0"/>
              <a:t>Object Oriented Model in DBMS</a:t>
            </a:r>
            <a:endParaRPr lang="en-GB" dirty="0"/>
          </a:p>
        </p:txBody>
      </p:sp>
      <p:sp>
        <p:nvSpPr>
          <p:cNvPr id="3" name="Content Placeholder 2"/>
          <p:cNvSpPr>
            <a:spLocks noGrp="1"/>
          </p:cNvSpPr>
          <p:nvPr>
            <p:ph idx="1"/>
          </p:nvPr>
        </p:nvSpPr>
        <p:spPr>
          <a:xfrm>
            <a:off x="381000" y="1676400"/>
            <a:ext cx="8229600" cy="4525963"/>
          </a:xfrm>
        </p:spPr>
        <p:txBody>
          <a:bodyPr/>
          <a:lstStyle/>
          <a:p>
            <a:pPr algn="just"/>
            <a:r>
              <a:rPr lang="en-US" sz="2400" dirty="0"/>
              <a:t>Object DBMSs add database functionality to object programming languages</a:t>
            </a:r>
            <a:r>
              <a:rPr lang="en-US" sz="2400" dirty="0" smtClean="0"/>
              <a:t>.</a:t>
            </a:r>
          </a:p>
          <a:p>
            <a:pPr algn="just"/>
            <a:endParaRPr lang="en-US" sz="2400" dirty="0"/>
          </a:p>
          <a:p>
            <a:pPr algn="just"/>
            <a:r>
              <a:rPr lang="en-US" sz="2400" dirty="0"/>
              <a:t>They bring much more than persistent storage of programming language objects</a:t>
            </a:r>
            <a:r>
              <a:rPr lang="en-US" sz="2400" dirty="0" smtClean="0"/>
              <a:t>.</a:t>
            </a:r>
          </a:p>
          <a:p>
            <a:pPr algn="just"/>
            <a:endParaRPr lang="en-US" sz="2400" dirty="0"/>
          </a:p>
          <a:p>
            <a:pPr algn="just"/>
            <a:r>
              <a:rPr lang="en-US" sz="2400" dirty="0"/>
              <a:t>A major benefit of this approach is the unification of the application and database development into a seamless data model and language environment. As a result, applications require less code, use more natural data modeling, and code bases are easier to maintain.</a:t>
            </a:r>
            <a:endParaRPr lang="en-GB" sz="2400" dirty="0"/>
          </a:p>
        </p:txBody>
      </p:sp>
      <p:sp>
        <p:nvSpPr>
          <p:cNvPr id="4" name="Slide Number Placeholder 3"/>
          <p:cNvSpPr>
            <a:spLocks noGrp="1"/>
          </p:cNvSpPr>
          <p:nvPr>
            <p:ph type="sldNum" sz="quarter" idx="10"/>
          </p:nvPr>
        </p:nvSpPr>
        <p:spPr/>
        <p:txBody>
          <a:bodyPr/>
          <a:lstStyle/>
          <a:p>
            <a:pPr>
              <a:defRPr/>
            </a:pPr>
            <a:fld id="{2C71BED2-AED3-4B0B-BE10-59642E30CED9}" type="slidenum">
              <a:rPr lang="en-US" smtClean="0"/>
              <a:pPr>
                <a:defRPr/>
              </a:pPr>
              <a:t>99</a:t>
            </a:fld>
            <a:endParaRPr lang="en-US"/>
          </a:p>
        </p:txBody>
      </p:sp>
    </p:spTree>
    <p:extLst>
      <p:ext uri="{BB962C8B-B14F-4D97-AF65-F5344CB8AC3E}">
        <p14:creationId xmlns="" xmlns:p14="http://schemas.microsoft.com/office/powerpoint/2010/main" val="1088966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8996</Words>
  <Application>Microsoft Office PowerPoint</Application>
  <PresentationFormat>On-screen Show (4:3)</PresentationFormat>
  <Paragraphs>1917</Paragraphs>
  <Slides>259</Slides>
  <Notes>18</Notes>
  <HiddenSlides>1</HiddenSlides>
  <MMClips>0</MMClips>
  <ScaleCrop>false</ScaleCrop>
  <HeadingPairs>
    <vt:vector size="4" baseType="variant">
      <vt:variant>
        <vt:lpstr>Theme</vt:lpstr>
      </vt:variant>
      <vt:variant>
        <vt:i4>1</vt:i4>
      </vt:variant>
      <vt:variant>
        <vt:lpstr>Slide Titles</vt:lpstr>
      </vt:variant>
      <vt:variant>
        <vt:i4>259</vt:i4>
      </vt:variant>
    </vt:vector>
  </HeadingPairs>
  <TitlesOfParts>
    <vt:vector size="260" baseType="lpstr">
      <vt:lpstr>Office Theme</vt:lpstr>
      <vt:lpstr>Slide 1</vt:lpstr>
      <vt:lpstr>Introduction to DBMS</vt:lpstr>
      <vt:lpstr>more</vt:lpstr>
      <vt:lpstr>Database Applications</vt:lpstr>
      <vt:lpstr>University Database Example</vt:lpstr>
      <vt:lpstr>Drawbacks of using file systems to store data</vt:lpstr>
      <vt:lpstr>more</vt:lpstr>
      <vt:lpstr>Purpose of Database System</vt:lpstr>
      <vt:lpstr>Purpose &amp; Goals of DBMS</vt:lpstr>
      <vt:lpstr>Database Languages</vt:lpstr>
      <vt:lpstr>DBMS Languages</vt:lpstr>
      <vt:lpstr>Data Definition Language (DDL) : </vt:lpstr>
      <vt:lpstr>Data Manipulation Language (DML) </vt:lpstr>
      <vt:lpstr>more</vt:lpstr>
      <vt:lpstr>Data Control Language (DCL) </vt:lpstr>
      <vt:lpstr>Transaction Control (TCL)</vt:lpstr>
      <vt:lpstr>DBMS Users and Abstraction</vt:lpstr>
      <vt:lpstr>Database Users</vt:lpstr>
      <vt:lpstr>Database Administrator</vt:lpstr>
      <vt:lpstr>Database Users and Administrators</vt:lpstr>
      <vt:lpstr>View of Data</vt:lpstr>
      <vt:lpstr>Levels of Abstraction</vt:lpstr>
      <vt:lpstr>Data Independence</vt:lpstr>
      <vt:lpstr>Data independence </vt:lpstr>
      <vt:lpstr>Instances and Schemas </vt:lpstr>
      <vt:lpstr>Slide 26</vt:lpstr>
      <vt:lpstr>DBMS Models</vt:lpstr>
      <vt:lpstr>Data Models </vt:lpstr>
      <vt:lpstr>Slide 29</vt:lpstr>
      <vt:lpstr>DBMS Data Models</vt:lpstr>
      <vt:lpstr>The Entity Relationship Model or E-R Model</vt:lpstr>
      <vt:lpstr>History of E-R Model</vt:lpstr>
      <vt:lpstr>Entity Relationship Model</vt:lpstr>
      <vt:lpstr>Entity</vt:lpstr>
      <vt:lpstr>Entity &amp; Entity Sets</vt:lpstr>
      <vt:lpstr>Strong vs. Weak Entity</vt:lpstr>
      <vt:lpstr>Example</vt:lpstr>
      <vt:lpstr>Attributes</vt:lpstr>
      <vt:lpstr>Types of Attributes</vt:lpstr>
      <vt:lpstr>Notation for attributes</vt:lpstr>
      <vt:lpstr>Definition: Types of Attributes</vt:lpstr>
      <vt:lpstr>more</vt:lpstr>
      <vt:lpstr>Slide 43</vt:lpstr>
      <vt:lpstr>Keys</vt:lpstr>
      <vt:lpstr>Keys: more</vt:lpstr>
      <vt:lpstr>Keys</vt:lpstr>
      <vt:lpstr>Types of Keys</vt:lpstr>
      <vt:lpstr>Candidate Key</vt:lpstr>
      <vt:lpstr>Candidate Key</vt:lpstr>
      <vt:lpstr>Candidate Key</vt:lpstr>
      <vt:lpstr>Slide 51</vt:lpstr>
      <vt:lpstr>Super Key</vt:lpstr>
      <vt:lpstr>More</vt:lpstr>
      <vt:lpstr>More</vt:lpstr>
      <vt:lpstr>More</vt:lpstr>
      <vt:lpstr>More</vt:lpstr>
      <vt:lpstr>Primary Key</vt:lpstr>
      <vt:lpstr>Primary Key</vt:lpstr>
      <vt:lpstr>Foreign Key</vt:lpstr>
      <vt:lpstr>Foreign Key</vt:lpstr>
      <vt:lpstr>Foreign Key</vt:lpstr>
      <vt:lpstr>Relationships</vt:lpstr>
      <vt:lpstr>Relationship sets </vt:lpstr>
      <vt:lpstr>Relationships: constraints</vt:lpstr>
      <vt:lpstr>Relationships: Degree</vt:lpstr>
      <vt:lpstr>Relationships: Mapping Cardinalities</vt:lpstr>
      <vt:lpstr>One to One</vt:lpstr>
      <vt:lpstr>One to Many</vt:lpstr>
      <vt:lpstr>Many to One</vt:lpstr>
      <vt:lpstr>Many to Many</vt:lpstr>
      <vt:lpstr>Relationships: Participation</vt:lpstr>
      <vt:lpstr>Entity Relationship(E-R) Diagram in DBMS</vt:lpstr>
      <vt:lpstr>ER Diagram</vt:lpstr>
      <vt:lpstr>Design of E-R Model </vt:lpstr>
      <vt:lpstr>Exercise</vt:lpstr>
      <vt:lpstr>Slide 76</vt:lpstr>
      <vt:lpstr>Let's start our design</vt:lpstr>
      <vt:lpstr>Slide 78</vt:lpstr>
      <vt:lpstr>Slide 79</vt:lpstr>
      <vt:lpstr>Slide 80</vt:lpstr>
      <vt:lpstr>Slide 81</vt:lpstr>
      <vt:lpstr>Slide 82</vt:lpstr>
      <vt:lpstr>Advantages and Disadvantages of ER Modeling ( Merits and Demerits of ER Modeling )</vt:lpstr>
      <vt:lpstr>Slide 84</vt:lpstr>
      <vt:lpstr>Slide 85</vt:lpstr>
      <vt:lpstr>Generalization</vt:lpstr>
      <vt:lpstr>Specialization</vt:lpstr>
      <vt:lpstr>Aggregation</vt:lpstr>
      <vt:lpstr>The Network Model</vt:lpstr>
      <vt:lpstr>The Network Model (continued)</vt:lpstr>
      <vt:lpstr>The Network Model (continued)</vt:lpstr>
      <vt:lpstr>The Network Model (continued)</vt:lpstr>
      <vt:lpstr>The Network Model (continued)</vt:lpstr>
      <vt:lpstr>The Network Model (continued)</vt:lpstr>
      <vt:lpstr>Network model </vt:lpstr>
      <vt:lpstr>Network data model</vt:lpstr>
      <vt:lpstr>Network data model</vt:lpstr>
      <vt:lpstr>Summary</vt:lpstr>
      <vt:lpstr>Object Oriented Model in DBMS</vt:lpstr>
      <vt:lpstr>Relationship Model in DBMS</vt:lpstr>
      <vt:lpstr>Relational Model</vt:lpstr>
      <vt:lpstr>A Sample Relational Database</vt:lpstr>
      <vt:lpstr>Network Model in DBMS</vt:lpstr>
      <vt:lpstr>DBMS Hierarchical Model</vt:lpstr>
      <vt:lpstr>Overall System Architecture</vt:lpstr>
      <vt:lpstr>Slide 106</vt:lpstr>
      <vt:lpstr>More</vt:lpstr>
      <vt:lpstr>Transaction Management </vt:lpstr>
      <vt:lpstr>Storage Management </vt:lpstr>
      <vt:lpstr>Authorization and Integrity management </vt:lpstr>
      <vt:lpstr>Query Optimization</vt:lpstr>
      <vt:lpstr>Data Model</vt:lpstr>
      <vt:lpstr>The Importance of Data Models</vt:lpstr>
      <vt:lpstr>History of Data Models </vt:lpstr>
      <vt:lpstr>History of Data Models</vt:lpstr>
      <vt:lpstr>Data Model Basic Building Blocks</vt:lpstr>
      <vt:lpstr>The Evolution of Data Models (continued)</vt:lpstr>
      <vt:lpstr>The Hierarchical Model</vt:lpstr>
      <vt:lpstr>The Hierarchical Model (continued)</vt:lpstr>
      <vt:lpstr>The Hierarchical Model (continued)</vt:lpstr>
      <vt:lpstr>Hierarchical database model </vt:lpstr>
      <vt:lpstr>Hierarchical data model</vt:lpstr>
      <vt:lpstr>The Hierarchical Model (continued)</vt:lpstr>
      <vt:lpstr>The Hierarchical Model (continued)</vt:lpstr>
      <vt:lpstr>Closure of Attribute Sets</vt:lpstr>
      <vt:lpstr>Closure of Attribute Sets</vt:lpstr>
      <vt:lpstr>Algorithm</vt:lpstr>
      <vt:lpstr>Example</vt:lpstr>
      <vt:lpstr>Solution</vt:lpstr>
      <vt:lpstr>Solution</vt:lpstr>
      <vt:lpstr>Solution</vt:lpstr>
      <vt:lpstr>Solution</vt:lpstr>
      <vt:lpstr>Solution</vt:lpstr>
      <vt:lpstr>Solution</vt:lpstr>
      <vt:lpstr>Object Oriented Model in DBMS</vt:lpstr>
      <vt:lpstr>Relationship Model in DBMS</vt:lpstr>
      <vt:lpstr>Relational Model</vt:lpstr>
      <vt:lpstr>A Sample Relational Database</vt:lpstr>
      <vt:lpstr>Network Model in DBMS</vt:lpstr>
      <vt:lpstr>DBMS Hierarchical Model</vt:lpstr>
      <vt:lpstr>Overall System Architecture</vt:lpstr>
      <vt:lpstr>Slide 142</vt:lpstr>
      <vt:lpstr>More</vt:lpstr>
      <vt:lpstr>Transaction Management </vt:lpstr>
      <vt:lpstr>Storage Management </vt:lpstr>
      <vt:lpstr>Authorization and Integrity management </vt:lpstr>
      <vt:lpstr>Query Optimization</vt:lpstr>
      <vt:lpstr>Objectives</vt:lpstr>
      <vt:lpstr>Examples of Database Applications</vt:lpstr>
      <vt:lpstr>Types of Databases and Database Applications</vt:lpstr>
      <vt:lpstr>File-Based Systems</vt:lpstr>
      <vt:lpstr>Limitations of File-Based Approach</vt:lpstr>
      <vt:lpstr>Basic Definitions</vt:lpstr>
      <vt:lpstr>Database Management System (DBMS)</vt:lpstr>
      <vt:lpstr>Typical DBMS Functionality</vt:lpstr>
      <vt:lpstr>Typical DBMS Functionality</vt:lpstr>
      <vt:lpstr>Components of DBMS Environment</vt:lpstr>
      <vt:lpstr>Roles in the Database Environment</vt:lpstr>
      <vt:lpstr>Example of a Database (with a Conceptual Data Model)</vt:lpstr>
      <vt:lpstr>Example of a Database (with a Conceptual Data Model)</vt:lpstr>
      <vt:lpstr>Main Characteristics of the Database Approach</vt:lpstr>
      <vt:lpstr>Main Characteristics of the Database Approach</vt:lpstr>
      <vt:lpstr>Main Characteristics of the Database Approach</vt:lpstr>
      <vt:lpstr>Advantages of Using the Database Approach</vt:lpstr>
      <vt:lpstr>Advantages of Using the Database Approach</vt:lpstr>
      <vt:lpstr>Disadvantages of DBMSs</vt:lpstr>
      <vt:lpstr>Historical Development of Database Technology</vt:lpstr>
      <vt:lpstr>Historical Development of Database Technology</vt:lpstr>
      <vt:lpstr>Extending Database Capabilities</vt:lpstr>
      <vt:lpstr> When not to use a DBMS</vt:lpstr>
      <vt:lpstr> When not to use a DBMS</vt:lpstr>
      <vt:lpstr>Hierarchical &amp; Network Model  Advantages and Disadvantages</vt:lpstr>
      <vt:lpstr>Hierarchical Model</vt:lpstr>
      <vt:lpstr>Hierarchical Model</vt:lpstr>
      <vt:lpstr>Hierarchical Model</vt:lpstr>
      <vt:lpstr>Slide 176</vt:lpstr>
      <vt:lpstr>Slide 177</vt:lpstr>
      <vt:lpstr>Network Model</vt:lpstr>
      <vt:lpstr>Network Model</vt:lpstr>
      <vt:lpstr>Network Model</vt:lpstr>
      <vt:lpstr>Slide 181</vt:lpstr>
      <vt:lpstr>Slide 182</vt:lpstr>
      <vt:lpstr>Hierarchical Model  Data definition and implementation</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Relational &amp; E-R Model  Advantages and Disadvantages</vt:lpstr>
      <vt:lpstr>Relational Model</vt:lpstr>
      <vt:lpstr>Slide 207</vt:lpstr>
      <vt:lpstr>Slide 208</vt:lpstr>
      <vt:lpstr>E-R Model</vt:lpstr>
      <vt:lpstr>Slide 210</vt:lpstr>
      <vt:lpstr>Slide 211</vt:lpstr>
      <vt:lpstr>Transactions concepts</vt:lpstr>
      <vt:lpstr>Transactions concepts</vt:lpstr>
      <vt:lpstr>Transactions concepts</vt:lpstr>
      <vt:lpstr>Transactions concepts</vt:lpstr>
      <vt:lpstr>ACID PROPERTIES</vt:lpstr>
      <vt:lpstr>Slide 217</vt:lpstr>
      <vt:lpstr>Slide 218</vt:lpstr>
      <vt:lpstr>Slide 219</vt:lpstr>
      <vt:lpstr>Transaction Operations</vt:lpstr>
      <vt:lpstr>Transaction Operations</vt:lpstr>
      <vt:lpstr>Example</vt:lpstr>
      <vt:lpstr>Structured Query Language (SQL) commands  DDL, DML, DCL and TCL</vt:lpstr>
      <vt:lpstr>SQL</vt:lpstr>
      <vt:lpstr>SQL</vt:lpstr>
      <vt:lpstr>SQL language statements</vt:lpstr>
      <vt:lpstr>DML</vt:lpstr>
      <vt:lpstr>DML Operations</vt:lpstr>
      <vt:lpstr>DDL</vt:lpstr>
      <vt:lpstr>DDL Operations</vt:lpstr>
      <vt:lpstr>DCL</vt:lpstr>
      <vt:lpstr>DCL Operations</vt:lpstr>
      <vt:lpstr>TCL</vt:lpstr>
      <vt:lpstr>TCL Operations</vt:lpstr>
      <vt:lpstr>Distributed Systems  and  Distributed Databases</vt:lpstr>
      <vt:lpstr>Distributed System</vt:lpstr>
      <vt:lpstr>Slide 237</vt:lpstr>
      <vt:lpstr>Features of Distributed System</vt:lpstr>
      <vt:lpstr>Features of Distributed System</vt:lpstr>
      <vt:lpstr>Goals of Distributed System</vt:lpstr>
      <vt:lpstr>Goals of Distributed System</vt:lpstr>
      <vt:lpstr>Goals of Distributed System</vt:lpstr>
      <vt:lpstr>Challenges of Distributed System</vt:lpstr>
      <vt:lpstr>More Challenges of Distributed System</vt:lpstr>
      <vt:lpstr>Distributed system examples</vt:lpstr>
      <vt:lpstr>Distributed system examples</vt:lpstr>
      <vt:lpstr>Distributed system examples</vt:lpstr>
      <vt:lpstr>Distributed Database</vt:lpstr>
      <vt:lpstr>Slide 249</vt:lpstr>
      <vt:lpstr>Applications of Distributed Database</vt:lpstr>
      <vt:lpstr>DD Environments</vt:lpstr>
      <vt:lpstr>Types of Distributed database</vt:lpstr>
      <vt:lpstr>Slide 253</vt:lpstr>
      <vt:lpstr>Slide 254</vt:lpstr>
      <vt:lpstr>Slide 255</vt:lpstr>
      <vt:lpstr>Slide 256</vt:lpstr>
      <vt:lpstr>Advantages of Distributed Database over Centralised Database</vt:lpstr>
      <vt:lpstr>Disadvantages of Distributed Database compared to Centralised Database</vt:lpstr>
      <vt:lpstr>Slide 259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VStomar</dc:creator>
  <cp:lastModifiedBy>VStomar</cp:lastModifiedBy>
  <cp:revision>2</cp:revision>
  <dcterms:created xsi:type="dcterms:W3CDTF">2024-02-12T09:42:04Z</dcterms:created>
  <dcterms:modified xsi:type="dcterms:W3CDTF">2024-02-12T10:25:17Z</dcterms:modified>
</cp:coreProperties>
</file>