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256" r:id="rId2"/>
    <p:sldId id="257" r:id="rId3"/>
    <p:sldId id="264" r:id="rId4"/>
    <p:sldId id="272" r:id="rId5"/>
    <p:sldId id="285" r:id="rId6"/>
    <p:sldId id="286" r:id="rId7"/>
    <p:sldId id="288" r:id="rId8"/>
    <p:sldId id="289" r:id="rId9"/>
    <p:sldId id="290" r:id="rId10"/>
    <p:sldId id="291"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Light" panose="020B0502040204020203" pitchFamily="34" charset="-122"/>
        <a:cs typeface="+mn-cs"/>
      </a:defRPr>
    </a:lvl9pPr>
  </p:defaultTextStyle>
  <p:extLst>
    <p:ext uri="{EFAFB233-063F-42B5-8137-9DF3F51BA10A}">
      <p15:sldGuideLst xmlns:p15="http://schemas.microsoft.com/office/powerpoint/2012/main">
        <p15:guide id="1" pos="3840" userDrawn="1">
          <p15:clr>
            <a:srgbClr val="A4A3A4"/>
          </p15:clr>
        </p15:guide>
        <p15:guide id="2" orient="horz" pos="21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C5A"/>
    <a:srgbClr val="E08648"/>
    <a:srgbClr val="E36C64"/>
    <a:srgbClr val="675E8C"/>
    <a:srgbClr val="27282C"/>
    <a:srgbClr val="166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napToGrid="0" showGuides="1">
      <p:cViewPr varScale="1">
        <p:scale>
          <a:sx n="89" d="100"/>
          <a:sy n="89" d="100"/>
        </p:scale>
        <p:origin x="466" y="72"/>
      </p:cViewPr>
      <p:guideLst>
        <p:guide pos="3840"/>
        <p:guide orient="horz" pos="2177"/>
      </p:guideLst>
    </p:cSldViewPr>
  </p:slideViewPr>
  <p:notesTextViewPr>
    <p:cViewPr>
      <p:scale>
        <a:sx n="1" d="1"/>
        <a:sy n="1" d="1"/>
      </p:scale>
      <p:origin x="0" y="0"/>
    </p:cViewPr>
  </p:notesTextViewPr>
  <p:sorterViewPr showFormatting="0">
    <p:cViewPr>
      <p:scale>
        <a:sx n="66" d="100"/>
        <a:sy n="66" d="100"/>
      </p:scale>
      <p:origin x="0" y="-82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Light" panose="020B0502040204020203" pitchFamily="34" charset="-122"/>
                <a:cs typeface="+mn-cs"/>
              </a:rPr>
              <a:t>2024/5/1</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Light" panose="020B0502040204020203" pitchFamily="34"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base"/>
            <a:fld id="{D2A48B96-639E-45A3-A0BA-2464DFDB1FAA}" type="datetimeFigureOut">
              <a:rPr lang="zh-CN" altLang="en-US" strike="noStrike" noProof="1" smtClean="0">
                <a:latin typeface="Calibri" panose="020F0502020204030204" pitchFamily="34" charset="0"/>
                <a:ea typeface="Arial" panose="020B0604020202020204" pitchFamily="34" charset="0"/>
                <a:cs typeface="+mn-cs"/>
              </a:rPr>
              <a:t>2024/5/1</a:t>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base"/>
            <a:fld id="{A6837353-30EB-4A48-80EB-173D804AEFBD}" type="slidenum">
              <a:rPr lang="zh-CN" altLang="en-US" strike="noStrike" noProof="1" smtClean="0">
                <a:latin typeface="Calibri" panose="020F0502020204030204" pitchFamily="34" charset="0"/>
                <a:ea typeface="Arial" panose="020B0604020202020204" pitchFamily="34" charset="0"/>
                <a:cs typeface="+mn-cs"/>
              </a:rPr>
              <a:t>‹#›</a:t>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17462"/>
            <a:ext cx="5095875" cy="466725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a:off x="315913" y="4041775"/>
            <a:ext cx="3265488" cy="2816225"/>
          </a:xfrm>
          <a:prstGeom prst="triangle">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4649788"/>
            <a:ext cx="800100" cy="2208213"/>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0" y="4838700"/>
            <a:ext cx="1724025" cy="1487488"/>
          </a:xfrm>
          <a:prstGeom prst="triangle">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flipV="1">
            <a:off x="996950" y="1765300"/>
            <a:ext cx="1517650" cy="1308100"/>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a:off x="0" y="439738"/>
            <a:ext cx="2754313" cy="3300413"/>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438314" y="2261762"/>
            <a:ext cx="7913899" cy="2387600"/>
          </a:xfrm>
        </p:spPr>
        <p:txBody>
          <a:bodyPr anchor="b"/>
          <a:lstStyle>
            <a:lvl1pPr algn="l">
              <a:defRPr sz="6000" b="1" spc="300" baseline="0">
                <a:solidFill>
                  <a:schemeClr val="bg1"/>
                </a:solidFill>
              </a:defRPr>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3438314" y="4741437"/>
            <a:ext cx="7913899" cy="1655762"/>
          </a:xfrm>
        </p:spPr>
        <p:txBody>
          <a:bodyPr/>
          <a:lstStyle>
            <a:lvl1pPr marL="0" indent="0" algn="l">
              <a:buNone/>
              <a:defRPr sz="24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27282C"/>
        </a:solidFill>
        <a:effectLst/>
      </p:bgPr>
    </p:bg>
    <p:spTree>
      <p:nvGrpSpPr>
        <p:cNvPr id="1" name=""/>
        <p:cNvGrpSpPr/>
        <p:nvPr/>
      </p:nvGrpSpPr>
      <p:grpSpPr>
        <a:xfrm>
          <a:off x="0" y="0"/>
          <a:ext cx="0" cy="0"/>
          <a:chOff x="0" y="0"/>
          <a:chExt cx="0" cy="0"/>
        </a:xfrm>
      </p:grpSpPr>
      <p:sp>
        <p:nvSpPr>
          <p:cNvPr id="7" name="任意多边形 6"/>
          <p:cNvSpPr/>
          <p:nvPr/>
        </p:nvSpPr>
        <p:spPr>
          <a:xfrm>
            <a:off x="0" y="3636963"/>
            <a:ext cx="1166813" cy="3221038"/>
          </a:xfrm>
          <a:custGeom>
            <a:avLst/>
            <a:gdLst>
              <a:gd name="connsiteX0" fmla="*/ 317500 w 800100"/>
              <a:gd name="connsiteY0" fmla="*/ 0 h 1676400"/>
              <a:gd name="connsiteX1" fmla="*/ 0 w 800100"/>
              <a:gd name="connsiteY1" fmla="*/ 419100 h 1676400"/>
              <a:gd name="connsiteX2" fmla="*/ 0 w 800100"/>
              <a:gd name="connsiteY2" fmla="*/ 1676400 h 1676400"/>
              <a:gd name="connsiteX3" fmla="*/ 800100 w 800100"/>
              <a:gd name="connsiteY3" fmla="*/ 1676400 h 1676400"/>
              <a:gd name="connsiteX4" fmla="*/ 317500 w 80010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1676400">
                <a:moveTo>
                  <a:pt x="317500" y="0"/>
                </a:moveTo>
                <a:lnTo>
                  <a:pt x="0" y="419100"/>
                </a:lnTo>
                <a:lnTo>
                  <a:pt x="0" y="1676400"/>
                </a:lnTo>
                <a:lnTo>
                  <a:pt x="800100" y="1676400"/>
                </a:lnTo>
                <a:lnTo>
                  <a:pt x="317500" y="0"/>
                </a:lnTo>
                <a:close/>
              </a:path>
            </a:pathLst>
          </a:custGeom>
          <a:solidFill>
            <a:srgbClr val="E36C64">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任意多边形 7"/>
          <p:cNvSpPr/>
          <p:nvPr/>
        </p:nvSpPr>
        <p:spPr>
          <a:xfrm>
            <a:off x="0" y="3527425"/>
            <a:ext cx="1931988" cy="3330575"/>
          </a:xfrm>
          <a:custGeom>
            <a:avLst/>
            <a:gdLst>
              <a:gd name="connsiteX0" fmla="*/ 0 w 1932106"/>
              <a:gd name="connsiteY0" fmla="*/ 0 h 3331217"/>
              <a:gd name="connsiteX1" fmla="*/ 1932106 w 1932106"/>
              <a:gd name="connsiteY1" fmla="*/ 3331217 h 3331217"/>
              <a:gd name="connsiteX2" fmla="*/ 0 w 1932106"/>
              <a:gd name="connsiteY2" fmla="*/ 3331217 h 3331217"/>
              <a:gd name="connsiteX3" fmla="*/ 0 w 1932106"/>
              <a:gd name="connsiteY3" fmla="*/ 0 h 3331217"/>
            </a:gdLst>
            <a:ahLst/>
            <a:cxnLst>
              <a:cxn ang="0">
                <a:pos x="connsiteX0" y="connsiteY0"/>
              </a:cxn>
              <a:cxn ang="0">
                <a:pos x="connsiteX1" y="connsiteY1"/>
              </a:cxn>
              <a:cxn ang="0">
                <a:pos x="connsiteX2" y="connsiteY2"/>
              </a:cxn>
              <a:cxn ang="0">
                <a:pos x="connsiteX3" y="connsiteY3"/>
              </a:cxn>
            </a:cxnLst>
            <a:rect l="l" t="t" r="r" b="b"/>
            <a:pathLst>
              <a:path w="1932106" h="3331217">
                <a:moveTo>
                  <a:pt x="0" y="0"/>
                </a:moveTo>
                <a:lnTo>
                  <a:pt x="1932106" y="3331217"/>
                </a:lnTo>
                <a:lnTo>
                  <a:pt x="0" y="3331217"/>
                </a:lnTo>
                <a:lnTo>
                  <a:pt x="0" y="0"/>
                </a:lnTo>
                <a:close/>
              </a:path>
            </a:pathLst>
          </a:cu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66800" y="1709738"/>
            <a:ext cx="10280650" cy="2852737"/>
          </a:xfrm>
        </p:spPr>
        <p:txBody>
          <a:bodyPr anchor="b"/>
          <a:lstStyle>
            <a:lvl1pPr>
              <a:defRPr sz="6000" b="1">
                <a:solidFill>
                  <a:schemeClr val="bg1"/>
                </a:solidFill>
              </a:defRPr>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1066800" y="4589463"/>
            <a:ext cx="1028065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0" y="-17462"/>
            <a:ext cx="1162050" cy="1065212"/>
            <a:chOff x="0" y="-17037"/>
            <a:chExt cx="5095525" cy="4666400"/>
          </a:xfrm>
        </p:grpSpPr>
        <p:sp>
          <p:nvSpPr>
            <p:cNvPr id="8" name="任意多边形 7"/>
            <p:cNvSpPr/>
            <p:nvPr/>
          </p:nvSpPr>
          <p:spPr>
            <a:xfrm>
              <a:off x="0" y="-17037"/>
              <a:ext cx="5095525" cy="4666400"/>
            </a:xfrm>
            <a:custGeom>
              <a:avLst/>
              <a:gdLst>
                <a:gd name="connsiteX0" fmla="*/ 0 w 5095525"/>
                <a:gd name="connsiteY0" fmla="*/ 0 h 4666400"/>
                <a:gd name="connsiteX1" fmla="*/ 5095525 w 5095525"/>
                <a:gd name="connsiteY1" fmla="*/ 0 h 4666400"/>
                <a:gd name="connsiteX2" fmla="*/ 2389013 w 5095525"/>
                <a:gd name="connsiteY2" fmla="*/ 4666400 h 4666400"/>
                <a:gd name="connsiteX3" fmla="*/ 0 w 5095525"/>
                <a:gd name="connsiteY3" fmla="*/ 547414 h 4666400"/>
                <a:gd name="connsiteX4" fmla="*/ 0 w 5095525"/>
                <a:gd name="connsiteY4" fmla="*/ 0 h 466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5525" h="4666400">
                  <a:moveTo>
                    <a:pt x="0" y="0"/>
                  </a:moveTo>
                  <a:lnTo>
                    <a:pt x="5095525" y="0"/>
                  </a:lnTo>
                  <a:lnTo>
                    <a:pt x="2389013" y="4666400"/>
                  </a:lnTo>
                  <a:lnTo>
                    <a:pt x="0" y="547414"/>
                  </a:lnTo>
                  <a:lnTo>
                    <a:pt x="0" y="0"/>
                  </a:lnTo>
                  <a:close/>
                </a:path>
              </a:pathLst>
            </a:cu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等腰三角形 8"/>
            <p:cNvSpPr/>
            <p:nvPr/>
          </p:nvSpPr>
          <p:spPr>
            <a:xfrm flipV="1">
              <a:off x="996552" y="1764627"/>
              <a:ext cx="1518490" cy="1309043"/>
            </a:xfrm>
            <a:prstGeom prst="triangle">
              <a:avLst/>
            </a:pr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439770"/>
              <a:ext cx="2754101" cy="3300541"/>
            </a:xfrm>
            <a:custGeom>
              <a:avLst/>
              <a:gdLst>
                <a:gd name="connsiteX0" fmla="*/ 0 w 2754101"/>
                <a:gd name="connsiteY0" fmla="*/ 0 h 3300541"/>
                <a:gd name="connsiteX1" fmla="*/ 2754101 w 2754101"/>
                <a:gd name="connsiteY1" fmla="*/ 0 h 3300541"/>
                <a:gd name="connsiteX2" fmla="*/ 839788 w 2754101"/>
                <a:gd name="connsiteY2" fmla="*/ 3300541 h 3300541"/>
                <a:gd name="connsiteX3" fmla="*/ 0 w 2754101"/>
                <a:gd name="connsiteY3" fmla="*/ 1852631 h 3300541"/>
                <a:gd name="connsiteX4" fmla="*/ 0 w 2754101"/>
                <a:gd name="connsiteY4" fmla="*/ 0 h 3300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4101" h="3300541">
                  <a:moveTo>
                    <a:pt x="0" y="0"/>
                  </a:moveTo>
                  <a:lnTo>
                    <a:pt x="2754101" y="0"/>
                  </a:lnTo>
                  <a:lnTo>
                    <a:pt x="839788" y="3300541"/>
                  </a:lnTo>
                  <a:lnTo>
                    <a:pt x="0" y="1852631"/>
                  </a:lnTo>
                  <a:lnTo>
                    <a:pt x="0" y="0"/>
                  </a:lnTo>
                  <a:close/>
                </a:path>
              </a:pathLst>
            </a:custGeom>
            <a:solidFill>
              <a:srgbClr val="166548">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a:t>单击此处编辑母版标题样式</a:t>
            </a:r>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2A8D2A4B-6B55-4738-B7E3-8F0F6C09A17B}"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chemeClr val="tx1">
                  <a:tint val="75000"/>
                </a:schemeClr>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niser.ac.in/~smishra/teach/cs460/2021/project/21cs460_group14/" TargetMode="External"/><Relationship Id="rId2" Type="http://schemas.openxmlformats.org/officeDocument/2006/relationships/hyperlink" Target="https://www.sciencedirect.com/science/article/pii/S1476927121001031?via%3Dihu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438525" y="650240"/>
            <a:ext cx="7914005" cy="3604260"/>
          </a:xfr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8000" b="1" i="0" u="none" strike="noStrike" kern="1200" cap="none" spc="30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DRUG DISCOVERY AND DESIGN...</a:t>
            </a:r>
          </a:p>
        </p:txBody>
      </p:sp>
      <p:sp>
        <p:nvSpPr>
          <p:cNvPr id="7170" name="副标题 2"/>
          <p:cNvSpPr>
            <a:spLocks noGrp="1"/>
          </p:cNvSpPr>
          <p:nvPr>
            <p:ph type="subTitle" idx="1"/>
          </p:nvPr>
        </p:nvSpPr>
        <p:spPr>
          <a:xfrm>
            <a:off x="3438525" y="4742180"/>
            <a:ext cx="7914005" cy="1797685"/>
          </a:xfrm>
        </p:spPr>
        <p:txBody>
          <a:bodyPr wrap="square" lIns="91440" tIns="45720" rIns="91440" bIns="45720" anchor="t" anchorCtr="0"/>
          <a:lstStyle/>
          <a:p>
            <a:pPr defTabSz="914400">
              <a:buClrTx/>
              <a:buSzTx/>
            </a:pPr>
            <a:r>
              <a:rPr lang="en-US" altLang="zh-CN" kern="1200" dirty="0">
                <a:latin typeface="+mn-lt"/>
                <a:ea typeface="Arial" panose="020B0604020202020204" pitchFamily="34" charset="0"/>
                <a:cs typeface="+mn-cs"/>
              </a:rPr>
              <a:t> </a:t>
            </a:r>
            <a:r>
              <a:rPr lang="en-US" altLang="zh-CN" u="sng" kern="1200" dirty="0">
                <a:latin typeface="+mn-lt"/>
                <a:ea typeface="Arial" panose="020B0604020202020204" pitchFamily="34" charset="0"/>
                <a:cs typeface="+mn-cs"/>
              </a:rPr>
              <a:t>AISR PROJECT </a:t>
            </a:r>
            <a:r>
              <a:rPr lang="en-US" altLang="zh-CN" kern="1200" dirty="0">
                <a:latin typeface="+mn-lt"/>
                <a:ea typeface="Arial" panose="020B0604020202020204" pitchFamily="34" charset="0"/>
                <a:cs typeface="+mn-cs"/>
              </a:rPr>
              <a:t>                                      ~ Saksham Saxena</a:t>
            </a:r>
          </a:p>
          <a:p>
            <a:pPr defTabSz="914400">
              <a:buClrTx/>
              <a:buSzTx/>
            </a:pPr>
            <a:r>
              <a:rPr lang="en-US" altLang="zh-CN" kern="1200" dirty="0">
                <a:latin typeface="+mn-lt"/>
                <a:ea typeface="Arial" panose="020B0604020202020204" pitchFamily="34" charset="0"/>
                <a:cs typeface="+mn-cs"/>
              </a:rPr>
              <a:t>                                                                 ~ Vanshika Raghav</a:t>
            </a:r>
          </a:p>
          <a:p>
            <a:pPr defTabSz="914400">
              <a:buClrTx/>
              <a:buSzTx/>
            </a:pPr>
            <a:r>
              <a:rPr lang="en-US" altLang="zh-CN" kern="1200" dirty="0">
                <a:latin typeface="+mn-lt"/>
                <a:ea typeface="Arial" panose="020B0604020202020204" pitchFamily="34" charset="0"/>
                <a:cs typeface="+mn-cs"/>
              </a:rPr>
              <a:t>                                                                 ~ Suparshva Bhatnagar</a:t>
            </a:r>
          </a:p>
          <a:p>
            <a:pPr defTabSz="914400">
              <a:buClrTx/>
              <a:buSzTx/>
            </a:pPr>
            <a:r>
              <a:rPr lang="en-US" altLang="zh-CN" kern="1200" dirty="0">
                <a:latin typeface="+mn-lt"/>
                <a:ea typeface="Arial" panose="020B0604020202020204" pitchFamily="34" charset="0"/>
                <a:cs typeface="+mn-cs"/>
              </a:rPr>
              <a:t>                                                                 ~ Rishabh Baghel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533213-2B34-0150-4C1E-E306F9A8B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39" y="250166"/>
            <a:ext cx="10575985" cy="4537494"/>
          </a:xfrm>
          <a:prstGeom prst="rect">
            <a:avLst/>
          </a:prstGeom>
        </p:spPr>
      </p:pic>
      <p:sp>
        <p:nvSpPr>
          <p:cNvPr id="7" name="TextBox 6">
            <a:extLst>
              <a:ext uri="{FF2B5EF4-FFF2-40B4-BE49-F238E27FC236}">
                <a16:creationId xmlns:a16="http://schemas.microsoft.com/office/drawing/2014/main" id="{C1BBBE02-CAEA-54DF-FAEF-C96C9D0F1127}"/>
              </a:ext>
            </a:extLst>
          </p:cNvPr>
          <p:cNvSpPr txBox="1"/>
          <p:nvPr/>
        </p:nvSpPr>
        <p:spPr>
          <a:xfrm>
            <a:off x="862642" y="5089585"/>
            <a:ext cx="3791935" cy="369332"/>
          </a:xfrm>
          <a:prstGeom prst="rect">
            <a:avLst/>
          </a:prstGeom>
          <a:noFill/>
        </p:spPr>
        <p:txBody>
          <a:bodyPr wrap="none" rtlCol="0">
            <a:spAutoFit/>
          </a:bodyPr>
          <a:lstStyle/>
          <a:p>
            <a:r>
              <a:rPr lang="en-IN" dirty="0">
                <a:solidFill>
                  <a:schemeClr val="bg2"/>
                </a:solidFill>
              </a:rPr>
              <a:t>Evaluation Graph for 0.3 Learning Rate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28030"/>
          </a:xfrm>
        </p:spPr>
        <p:txBody>
          <a:bodyPr/>
          <a:lstStyle/>
          <a:p>
            <a:r>
              <a:rPr lang="en-US" sz="3600"/>
              <a:t>Limitations and Conclusions</a:t>
            </a:r>
            <a:br>
              <a:rPr lang="en-US" sz="2000"/>
            </a:br>
            <a:r>
              <a:rPr lang="en-US" sz="2000"/>
              <a:t>Although these results might seem very promising and give the conception that now given any new small molecule our model can predict whether it can be used as a drug for some disease, that is misleading.</a:t>
            </a:r>
            <a:br>
              <a:rPr lang="en-US" sz="2000"/>
            </a:br>
            <a:r>
              <a:rPr lang="en-US" sz="2000"/>
              <a:t>Drug designing is a very complicated process(what we learned in the hard way) and this model, if extended to all major diseases, given their databases are publicly available(which isn’t, all due credit to big pharma), will definitely help drug designers to make better predictions.</a:t>
            </a:r>
            <a:br>
              <a:rPr lang="en-US" sz="2000"/>
            </a:br>
            <a:r>
              <a:rPr lang="en-US" sz="2000"/>
              <a:t>A small molecule being active for a particular disease causing protein doesn’t imply it can be used as a drug. ‘Active’ is a broad term as interpreted by Mohapatra et al. includes even those which just interact with the protein(not necessarily block the foreign disease causing element get attached).</a:t>
            </a:r>
            <a:br>
              <a:rPr lang="en-US" sz="2000"/>
            </a:br>
            <a:r>
              <a:rPr lang="en-US" sz="2000"/>
              <a:t>Other factors like Docking efficiency, Orientation of the molecule, tautomerism or conjugation if present also comes into play. But, there are softwares like AdMET and Vina AutoDOCK to do that. Our model acts as an enabling technology and helps make researchers make better predictions by narrowing down their search significantly.</a:t>
            </a:r>
            <a:br>
              <a:rPr lang="en-US" sz="2000"/>
            </a:br>
            <a:r>
              <a:rPr lang="en-US"/>
              <a:t>Ideas to Improve</a:t>
            </a:r>
            <a:br>
              <a:rPr lang="en-US" sz="2000"/>
            </a:br>
            <a:r>
              <a:rPr lang="en-US" sz="2000"/>
              <a:t>We believe, the output we get from our model can again be used in the model created in our reference papers, thereby increasing the accuracy of getting a viable new drug.</a:t>
            </a:r>
            <a:br>
              <a:rPr lang="en-US" sz="2000"/>
            </a:br>
            <a:r>
              <a:rPr lang="en-US" sz="2000"/>
              <a:t>If we can increase the number of datapoints, then we can get a better trained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6A399F-D3F5-C931-D0E0-2646A4382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788" y="729396"/>
            <a:ext cx="9011275" cy="5689207"/>
          </a:xfrm>
          <a:prstGeom prst="rect">
            <a:avLst/>
          </a:prstGeom>
        </p:spPr>
      </p:pic>
    </p:spTree>
    <p:extLst>
      <p:ext uri="{BB962C8B-B14F-4D97-AF65-F5344CB8AC3E}">
        <p14:creationId xmlns:p14="http://schemas.microsoft.com/office/powerpoint/2010/main" val="302340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27CA-C254-38E3-F93E-0714A7F7F26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41598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71E8D-9100-F82B-F30F-D5D8177A0A3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49285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A06A-8389-EBF5-C79A-E242AE9BD685}"/>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528146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8D391-465B-95D4-ACC2-3BC8B93925FC}"/>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92580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BA5E-BC38-B759-2A08-381DCC5F0C5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889486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C349D-D35B-F3CD-932F-20C911DFE6A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94180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CF41-887E-6F91-3758-A48154A11FB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751183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a:xfrm>
            <a:off x="661035" y="138430"/>
            <a:ext cx="10280650" cy="883920"/>
          </a:xfrm>
        </p:spPr>
        <p:txBody>
          <a:bodyPr wrap="square" lIns="91440" tIns="45720" rIns="91440" bIns="45720" anchor="b" anchorCtr="0"/>
          <a:lstStyle/>
          <a:p>
            <a:pPr defTabSz="914400">
              <a:buNone/>
            </a:pPr>
            <a:r>
              <a:rPr lang="en-US" altLang="zh-CN" u="sng" kern="1200" dirty="0">
                <a:latin typeface="+mj-lt"/>
                <a:ea typeface="Arial" panose="020B0604020202020204" pitchFamily="34" charset="0"/>
                <a:cs typeface="+mj-cs"/>
              </a:rPr>
              <a:t>Idea and Motivation....</a:t>
            </a:r>
          </a:p>
        </p:txBody>
      </p:sp>
      <p:sp>
        <p:nvSpPr>
          <p:cNvPr id="8194" name="文本占位符 2"/>
          <p:cNvSpPr>
            <a:spLocks noGrp="1"/>
          </p:cNvSpPr>
          <p:nvPr>
            <p:ph type="body" idx="1"/>
          </p:nvPr>
        </p:nvSpPr>
        <p:spPr>
          <a:xfrm>
            <a:off x="498475" y="1021715"/>
            <a:ext cx="11337925" cy="5402580"/>
          </a:xfrm>
        </p:spPr>
        <p:txBody>
          <a:bodyPr wrap="square" lIns="91440" tIns="45720" rIns="91440" bIns="45720" anchor="t" anchorCtr="0"/>
          <a:lstStyle/>
          <a:p>
            <a:pPr marL="285750" indent="-285750" defTabSz="914400">
              <a:buFont typeface="Arial" panose="020B0604020202020204" pitchFamily="34" charset="0"/>
              <a:buChar char="•"/>
            </a:pPr>
            <a:r>
              <a:rPr lang="zh-CN" altLang="en-US" sz="1600" kern="1200" dirty="0">
                <a:latin typeface="+mn-lt"/>
                <a:ea typeface="Arial" panose="020B0604020202020204" pitchFamily="34" charset="0"/>
                <a:cs typeface="+mn-cs"/>
              </a:rPr>
              <a:t>Discovering a new drug from scratch for a specific disease is a costly and time taking process.</a:t>
            </a:r>
          </a:p>
          <a:p>
            <a:pPr marL="285750" indent="-285750" defTabSz="914400">
              <a:buFont typeface="Arial" panose="020B0604020202020204" pitchFamily="34" charset="0"/>
              <a:buChar char="•"/>
            </a:pPr>
            <a:r>
              <a:rPr lang="zh-CN" altLang="en-US" sz="1600" kern="1200" dirty="0">
                <a:latin typeface="+mn-lt"/>
                <a:ea typeface="Arial" panose="020B0604020202020204" pitchFamily="34" charset="0"/>
                <a:cs typeface="+mn-cs"/>
              </a:rPr>
              <a:t>There are major disadvantages of the existing Drug Discovery methods, for example, even after years research, only one out of 1000 hits get approved as often the active compound maybe too toxic, not bioavailable, or too costly to manufacture.</a:t>
            </a:r>
          </a:p>
          <a:p>
            <a:pPr marL="285750" indent="-285750" defTabSz="914400">
              <a:buFont typeface="Arial" panose="020B0604020202020204" pitchFamily="34" charset="0"/>
              <a:buChar char="•"/>
            </a:pPr>
            <a:r>
              <a:rPr lang="zh-CN" altLang="en-US" sz="1600" kern="1200" dirty="0">
                <a:latin typeface="+mn-lt"/>
                <a:ea typeface="Arial" panose="020B0604020202020204" pitchFamily="34" charset="0"/>
                <a:cs typeface="+mn-cs"/>
              </a:rPr>
              <a:t>So we are instead applying a reverse approach. Repurposing.</a:t>
            </a:r>
          </a:p>
          <a:p>
            <a:pPr marL="285750" indent="-285750" defTabSz="914400">
              <a:buFont typeface="Arial" panose="020B0604020202020204" pitchFamily="34" charset="0"/>
              <a:buChar char="•"/>
            </a:pPr>
            <a:r>
              <a:rPr lang="zh-CN" altLang="en-US" sz="1600" kern="1200" dirty="0">
                <a:latin typeface="+mn-lt"/>
                <a:ea typeface="Arial" panose="020B0604020202020204" pitchFamily="34" charset="0"/>
                <a:cs typeface="+mn-cs"/>
              </a:rPr>
              <a:t>Drug Repurposing involves the investigation of existing drugs for new therapeutic purposes.</a:t>
            </a:r>
          </a:p>
          <a:p>
            <a:pPr marL="285750" indent="-285750" defTabSz="914400">
              <a:buFont typeface="Arial" panose="020B0604020202020204" pitchFamily="34" charset="0"/>
              <a:buChar char="•"/>
            </a:pPr>
            <a:r>
              <a:rPr lang="zh-CN" altLang="en-US" sz="1600" kern="1200" dirty="0">
                <a:latin typeface="+mn-lt"/>
                <a:ea typeface="Arial" panose="020B0604020202020204" pitchFamily="34" charset="0"/>
                <a:cs typeface="+mn-cs"/>
              </a:rPr>
              <a:t>The base of our model lies in the efficient prediction of drug-target interactions (DTIs).</a:t>
            </a:r>
          </a:p>
          <a:p>
            <a:pPr marL="285750" indent="-285750" defTabSz="914400">
              <a:buFont typeface="Arial" panose="020B0604020202020204" pitchFamily="34" charset="0"/>
              <a:buChar char="•"/>
            </a:pPr>
            <a:r>
              <a:rPr lang="zh-CN" altLang="en-US" sz="1600" kern="1200" dirty="0">
                <a:latin typeface="+mn-lt"/>
                <a:ea typeface="Arial" panose="020B0604020202020204" pitchFamily="34" charset="0"/>
                <a:cs typeface="+mn-cs"/>
              </a:rPr>
              <a:t>Much learning has already been done in this field. However, many interactions have not yet been detected, and the accuracy of the existing models is also not very high.</a:t>
            </a:r>
          </a:p>
          <a:p>
            <a:pPr marL="285750" indent="-285750" defTabSz="914400">
              <a:buFont typeface="Arial" panose="020B0604020202020204" pitchFamily="34" charset="0"/>
              <a:buChar char="•"/>
            </a:pPr>
            <a:r>
              <a:rPr lang="zh-CN" altLang="en-US" sz="1600" kern="1200" dirty="0">
                <a:latin typeface="+mn-lt"/>
                <a:ea typeface="Arial" panose="020B0604020202020204" pitchFamily="34" charset="0"/>
                <a:cs typeface="+mn-cs"/>
              </a:rPr>
              <a:t>We plan to train them and use the ML model to find the exact drug’s functional group-binding pocket of the protein interaction.</a:t>
            </a:r>
          </a:p>
          <a:p>
            <a:pPr marL="285750" indent="-285750" defTabSz="914400">
              <a:buFont typeface="Arial" panose="020B0604020202020204" pitchFamily="34" charset="0"/>
              <a:buChar char="•"/>
            </a:pPr>
            <a:r>
              <a:rPr lang="zh-CN" altLang="en-US" sz="1600" kern="1200" dirty="0">
                <a:latin typeface="+mn-lt"/>
                <a:ea typeface="Arial" panose="020B0604020202020204" pitchFamily="34" charset="0"/>
                <a:cs typeface="+mn-cs"/>
              </a:rPr>
              <a:t>We plan to order the drugs using an efficiency score. For this, the exact parameters affecting the interaction will be considered.</a:t>
            </a:r>
            <a:endParaRPr lang="en-IN" altLang="zh-CN" sz="1600" kern="1200" dirty="0">
              <a:latin typeface="+mn-lt"/>
              <a:ea typeface="Arial" panose="020B0604020202020204" pitchFamily="34" charset="0"/>
              <a:cs typeface="+mn-cs"/>
            </a:endParaRPr>
          </a:p>
          <a:p>
            <a:pPr defTabSz="914400"/>
            <a:r>
              <a:rPr lang="en-IN" altLang="zh-CN" sz="4800" u="sng" dirty="0"/>
              <a:t>REFERENCES</a:t>
            </a: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El-</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Behery</a:t>
            </a:r>
            <a:r>
              <a:rPr lang="en-US" sz="1800" dirty="0">
                <a:effectLst/>
                <a:latin typeface="Calibri" panose="020F0502020204030204" pitchFamily="34" charset="0"/>
                <a:ea typeface="Calibri" panose="020F0502020204030204" pitchFamily="34" charset="0"/>
                <a:cs typeface="Times New Roman" panose="02020603050405020304" pitchFamily="18" charset="0"/>
              </a:rPr>
              <a:t>, H., Attia, A. F. (2021), “Similar molecules are usually associated with similar protein targets”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https://www.sciencedirect.com/science/article/pii/S1476927121001031?via%3Dihub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https://www.niser.ac.in/~smishra/teach/cs460/2021/project/21cs460_group14/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https://github.com/debankit/21cs460_group14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defTabSz="914400">
              <a:buFont typeface="Arial" panose="020B0604020202020204" pitchFamily="34" charset="0"/>
              <a:buChar char="•"/>
            </a:pPr>
            <a:endParaRPr lang="zh-CN" altLang="en-US" sz="1400" b="1" kern="1200" dirty="0">
              <a:latin typeface="+mn-lt"/>
              <a:ea typeface="Arial" panose="020B0604020202020204" pitchFamily="34" charset="0"/>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C473-6D76-526D-E2B8-CA27060D6A5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316784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894AF-DCE8-4DB2-58C2-6AA4DA25CF91}"/>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84792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D4FE-A9CC-641E-E948-15D73C5D627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012655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46F4-36A3-DF74-B746-97CCEDB0D56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013331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F7493-FFEB-DB7B-D168-FCF7E2B2F1E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119653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2EE3B-C3B2-B669-65F9-AA915762A3A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59220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8923E-4DC8-E8D9-2806-D664265F3BE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470907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276C-99C6-E3E6-9D70-EE0D2547F8C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7458430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7286-E63C-761A-11DE-F994CFAB703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327424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FCF4D-0662-1790-A21E-999B315D178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151775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8200" y="82550"/>
            <a:ext cx="10515600" cy="852805"/>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none" spc="0" normalizeH="0" baseline="0" noProof="0" dirty="0">
                <a:ln>
                  <a:noFill/>
                </a:ln>
                <a:solidFill>
                  <a:schemeClr val="bg1"/>
                </a:solidFill>
                <a:effectLst/>
                <a:uLnTx/>
                <a:uFillTx/>
                <a:latin typeface="+mj-lt"/>
                <a:ea typeface="+mj-ea"/>
                <a:cs typeface="+mj-cs"/>
              </a:rPr>
              <a:t>Relevant Papers Used...</a:t>
            </a:r>
          </a:p>
        </p:txBody>
      </p:sp>
      <p:sp>
        <p:nvSpPr>
          <p:cNvPr id="3" name="圆角矩形 2"/>
          <p:cNvSpPr>
            <a:spLocks noChangeAspect="1"/>
          </p:cNvSpPr>
          <p:nvPr/>
        </p:nvSpPr>
        <p:spPr>
          <a:xfrm>
            <a:off x="182880" y="683260"/>
            <a:ext cx="539750" cy="541338"/>
          </a:xfrm>
          <a:prstGeom prst="roundRect">
            <a:avLst/>
          </a:prstGeom>
          <a:solidFill>
            <a:srgbClr val="E086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5" name="圆角矩形 4"/>
          <p:cNvSpPr>
            <a:spLocks noChangeAspect="1"/>
          </p:cNvSpPr>
          <p:nvPr/>
        </p:nvSpPr>
        <p:spPr>
          <a:xfrm>
            <a:off x="296545" y="3790315"/>
            <a:ext cx="541338" cy="539750"/>
          </a:xfrm>
          <a:prstGeom prst="roundRect">
            <a:avLst/>
          </a:prstGeom>
          <a:solidFill>
            <a:srgbClr val="675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 name="矩形 8"/>
          <p:cNvSpPr/>
          <p:nvPr/>
        </p:nvSpPr>
        <p:spPr>
          <a:xfrm>
            <a:off x="839788" y="5474653"/>
            <a:ext cx="7148513" cy="725488"/>
          </a:xfrm>
          <a:prstGeom prst="rect">
            <a:avLst/>
          </a:prstGeom>
          <a:solidFill>
            <a:srgbClr val="1C7C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mn-lt"/>
              <a:ea typeface="+mn-ea"/>
              <a:cs typeface="+mn-cs"/>
            </a:endParaRPr>
          </a:p>
        </p:txBody>
      </p:sp>
      <p:sp>
        <p:nvSpPr>
          <p:cNvPr id="9223" name="矩形 9"/>
          <p:cNvSpPr/>
          <p:nvPr/>
        </p:nvSpPr>
        <p:spPr>
          <a:xfrm>
            <a:off x="838200" y="812165"/>
            <a:ext cx="7147560" cy="2030095"/>
          </a:xfrm>
          <a:prstGeom prst="rect">
            <a:avLst/>
          </a:prstGeom>
          <a:noFill/>
          <a:ln w="9525">
            <a:noFill/>
          </a:ln>
        </p:spPr>
        <p:txBody>
          <a:bodyPr wrap="square" anchor="t" anchorCtr="0">
            <a:spAutoFit/>
          </a:bodyPr>
          <a:lstStyle/>
          <a:p>
            <a:pPr marL="285750" indent="-285750" algn="just">
              <a:buFont typeface="Arial" panose="020B0604020202020204" pitchFamily="34" charset="0"/>
              <a:buChar char="•"/>
            </a:pPr>
            <a:r>
              <a:rPr lang="zh-CN" altLang="en-US" sz="1400" dirty="0">
                <a:solidFill>
                  <a:schemeClr val="bg1"/>
                </a:solidFill>
                <a:latin typeface="Calibri" panose="020F0502020204030204" pitchFamily="34" charset="0"/>
                <a:ea typeface="Arial" panose="020B0604020202020204" pitchFamily="34" charset="0"/>
              </a:rPr>
              <a:t>El-Behery, H., Attia, A. F. (2021). Efficient machine learning model for predicting drug-target interactions with case study for Covid-19. Computational Biology and Chemistry, 93, 107536. DOI</a:t>
            </a:r>
          </a:p>
          <a:p>
            <a:pPr marL="285750" indent="-285750" algn="just">
              <a:buFont typeface="Arial" panose="020B0604020202020204" pitchFamily="34" charset="0"/>
              <a:buChar char="•"/>
            </a:pPr>
            <a:r>
              <a:rPr lang="zh-CN" altLang="en-US" sz="1400" dirty="0">
                <a:solidFill>
                  <a:schemeClr val="bg1"/>
                </a:solidFill>
                <a:latin typeface="Calibri" panose="020F0502020204030204" pitchFamily="34" charset="0"/>
                <a:ea typeface="Arial" panose="020B0604020202020204" pitchFamily="34" charset="0"/>
              </a:rPr>
              <a:t>Vuignier, K., Schappler, J., Veuthey (2010). Drug–protein binding: a critical review of analytical tools. Analytical and Bioanalytical Chemistry, 398(1), 53–66. DOI</a:t>
            </a:r>
          </a:p>
          <a:p>
            <a:pPr marL="285750" indent="-285750" algn="just">
              <a:buFont typeface="Arial" panose="020B0604020202020204" pitchFamily="34" charset="0"/>
              <a:buChar char="•"/>
            </a:pPr>
            <a:r>
              <a:rPr lang="zh-CN" altLang="en-US" sz="1400" dirty="0">
                <a:solidFill>
                  <a:schemeClr val="bg1"/>
                </a:solidFill>
                <a:latin typeface="Calibri" panose="020F0502020204030204" pitchFamily="34" charset="0"/>
                <a:ea typeface="Arial" panose="020B0604020202020204" pitchFamily="34" charset="0"/>
              </a:rPr>
              <a:t>Mohapatra, S., Nath, P., Chatterjee, M. &amp; Satapathi, S. (2020). Repurposing therapeutics for COVID-19: Rapid prediction of commercially available drugs through machine learning and docking. PLOS ONE, 15(11), e0241543. DOI</a:t>
            </a:r>
          </a:p>
          <a:p>
            <a:pPr marL="285750" indent="-285750" algn="just">
              <a:buFont typeface="Arial" panose="020B0604020202020204" pitchFamily="34" charset="0"/>
              <a:buChar char="•"/>
            </a:pPr>
            <a:r>
              <a:rPr lang="zh-CN" altLang="en-US" sz="1400" dirty="0">
                <a:solidFill>
                  <a:schemeClr val="bg1"/>
                </a:solidFill>
                <a:latin typeface="Calibri" panose="020F0502020204030204" pitchFamily="34" charset="0"/>
                <a:ea typeface="Arial" panose="020B0604020202020204" pitchFamily="34" charset="0"/>
              </a:rPr>
              <a:t>Young, D. C. (2009). Computational Drug Design. Wiley. DOI</a:t>
            </a:r>
          </a:p>
        </p:txBody>
      </p:sp>
      <p:sp>
        <p:nvSpPr>
          <p:cNvPr id="9224" name="矩形 11"/>
          <p:cNvSpPr/>
          <p:nvPr/>
        </p:nvSpPr>
        <p:spPr>
          <a:xfrm>
            <a:off x="1149985" y="2928620"/>
            <a:ext cx="5515610" cy="706755"/>
          </a:xfrm>
          <a:prstGeom prst="rect">
            <a:avLst/>
          </a:prstGeom>
          <a:noFill/>
          <a:ln w="9525">
            <a:noFill/>
          </a:ln>
        </p:spPr>
        <p:txBody>
          <a:bodyPr wrap="square" anchor="t" anchorCtr="0">
            <a:spAutoFit/>
          </a:bodyPr>
          <a:lstStyle/>
          <a:p>
            <a:r>
              <a:rPr lang="en-US" altLang="zh-CN" sz="4000" b="1" u="sng" dirty="0">
                <a:solidFill>
                  <a:schemeClr val="bg1"/>
                </a:solidFill>
                <a:latin typeface="Calibri" panose="020F0502020204030204" pitchFamily="34" charset="0"/>
                <a:ea typeface="Arial" panose="020B0604020202020204" pitchFamily="34" charset="0"/>
              </a:rPr>
              <a:t>Baseline and Expectation</a:t>
            </a:r>
            <a:r>
              <a:rPr lang="en-US" altLang="zh-CN" dirty="0">
                <a:solidFill>
                  <a:schemeClr val="bg1"/>
                </a:solidFill>
                <a:latin typeface="Calibri" panose="020F0502020204030204" pitchFamily="34" charset="0"/>
                <a:ea typeface="Arial" panose="020B0604020202020204" pitchFamily="34" charset="0"/>
              </a:rPr>
              <a:t> </a:t>
            </a:r>
          </a:p>
        </p:txBody>
      </p:sp>
      <p:sp>
        <p:nvSpPr>
          <p:cNvPr id="9225" name="矩形 12"/>
          <p:cNvSpPr/>
          <p:nvPr/>
        </p:nvSpPr>
        <p:spPr>
          <a:xfrm>
            <a:off x="840105" y="5830570"/>
            <a:ext cx="309880" cy="645160"/>
          </a:xfrm>
          <a:prstGeom prst="rect">
            <a:avLst/>
          </a:prstGeom>
          <a:noFill/>
          <a:ln w="9525">
            <a:noFill/>
          </a:ln>
        </p:spPr>
        <p:txBody>
          <a:bodyPr wrap="none" anchor="t" anchorCtr="0">
            <a:spAutoFit/>
          </a:bodyPr>
          <a:lstStyle/>
          <a:p>
            <a:endParaRPr lang="zh-CN" altLang="en-US" dirty="0">
              <a:solidFill>
                <a:schemeClr val="bg1"/>
              </a:solidFill>
              <a:latin typeface="Calibri" panose="020F0502020204030204" pitchFamily="34" charset="0"/>
              <a:ea typeface="Arial" panose="020B0604020202020204" pitchFamily="34" charset="0"/>
            </a:endParaRPr>
          </a:p>
          <a:p>
            <a:endParaRPr lang="zh-CN" altLang="en-US" dirty="0">
              <a:solidFill>
                <a:schemeClr val="bg1"/>
              </a:solidFill>
              <a:latin typeface="Calibri" panose="020F0502020204030204" pitchFamily="34" charset="0"/>
              <a:ea typeface="Arial" panose="020B0604020202020204" pitchFamily="34" charset="0"/>
            </a:endParaRPr>
          </a:p>
        </p:txBody>
      </p:sp>
      <p:grpSp>
        <p:nvGrpSpPr>
          <p:cNvPr id="9226" name="组合 16"/>
          <p:cNvGrpSpPr/>
          <p:nvPr/>
        </p:nvGrpSpPr>
        <p:grpSpPr>
          <a:xfrm>
            <a:off x="314008" y="811848"/>
            <a:ext cx="276225" cy="366712"/>
            <a:chOff x="2443163" y="2125663"/>
            <a:chExt cx="315913" cy="511175"/>
          </a:xfrm>
        </p:grpSpPr>
        <p:sp>
          <p:nvSpPr>
            <p:cNvPr id="9227" name="Freeform 78"/>
            <p:cNvSpPr/>
            <p:nvPr/>
          </p:nvSpPr>
          <p:spPr>
            <a:xfrm>
              <a:off x="2443163" y="2125663"/>
              <a:ext cx="315913" cy="396875"/>
            </a:xfrm>
            <a:custGeom>
              <a:avLst/>
              <a:gdLst/>
              <a:ahLst/>
              <a:cxnLst>
                <a:cxn ang="0">
                  <a:pos x="157084" y="0"/>
                </a:cxn>
                <a:cxn ang="0">
                  <a:pos x="873" y="157878"/>
                </a:cxn>
                <a:cxn ang="0">
                  <a:pos x="63706" y="281738"/>
                </a:cxn>
                <a:cxn ang="0">
                  <a:pos x="95123" y="375941"/>
                </a:cxn>
                <a:cxn ang="0">
                  <a:pos x="157957" y="396875"/>
                </a:cxn>
                <a:cxn ang="0">
                  <a:pos x="220790" y="375941"/>
                </a:cxn>
                <a:cxn ang="0">
                  <a:pos x="220790" y="375941"/>
                </a:cxn>
                <a:cxn ang="0">
                  <a:pos x="252207" y="281738"/>
                </a:cxn>
                <a:cxn ang="0">
                  <a:pos x="315040" y="157878"/>
                </a:cxn>
                <a:cxn ang="0">
                  <a:pos x="159702" y="0"/>
                </a:cxn>
                <a:cxn ang="0">
                  <a:pos x="157084" y="0"/>
                </a:cxn>
              </a:cxnLst>
              <a:rect l="0" t="0" r="0" b="0"/>
              <a:pathLst>
                <a:path w="362" h="455">
                  <a:moveTo>
                    <a:pt x="180" y="0"/>
                  </a:moveTo>
                  <a:cubicBezTo>
                    <a:pt x="80" y="0"/>
                    <a:pt x="0" y="81"/>
                    <a:pt x="1" y="181"/>
                  </a:cubicBezTo>
                  <a:cubicBezTo>
                    <a:pt x="1" y="239"/>
                    <a:pt x="44" y="290"/>
                    <a:pt x="73" y="323"/>
                  </a:cubicBezTo>
                  <a:cubicBezTo>
                    <a:pt x="103" y="356"/>
                    <a:pt x="109" y="431"/>
                    <a:pt x="109" y="431"/>
                  </a:cubicBezTo>
                  <a:cubicBezTo>
                    <a:pt x="109" y="431"/>
                    <a:pt x="142" y="455"/>
                    <a:pt x="181" y="455"/>
                  </a:cubicBezTo>
                  <a:cubicBezTo>
                    <a:pt x="221" y="455"/>
                    <a:pt x="253" y="431"/>
                    <a:pt x="253" y="431"/>
                  </a:cubicBezTo>
                  <a:cubicBezTo>
                    <a:pt x="253" y="431"/>
                    <a:pt x="253" y="431"/>
                    <a:pt x="253" y="431"/>
                  </a:cubicBezTo>
                  <a:cubicBezTo>
                    <a:pt x="253" y="431"/>
                    <a:pt x="260" y="356"/>
                    <a:pt x="289" y="323"/>
                  </a:cubicBezTo>
                  <a:cubicBezTo>
                    <a:pt x="318" y="290"/>
                    <a:pt x="361" y="239"/>
                    <a:pt x="361" y="181"/>
                  </a:cubicBezTo>
                  <a:cubicBezTo>
                    <a:pt x="362" y="81"/>
                    <a:pt x="282" y="0"/>
                    <a:pt x="183" y="0"/>
                  </a:cubicBezTo>
                  <a:lnTo>
                    <a:pt x="180" y="0"/>
                  </a:lnTo>
                  <a:close/>
                </a:path>
              </a:pathLst>
            </a:custGeom>
            <a:noFill/>
            <a:ln w="34925" cap="flat" cmpd="sng">
              <a:solidFill>
                <a:srgbClr val="FFFFFF"/>
              </a:solidFill>
              <a:prstDash val="solid"/>
              <a:round/>
              <a:headEnd type="none" w="med" len="med"/>
              <a:tailEnd type="none" w="med" len="med"/>
            </a:ln>
          </p:spPr>
          <p:txBody>
            <a:bodyPr/>
            <a:lstStyle/>
            <a:p>
              <a:endParaRPr lang="en-US"/>
            </a:p>
          </p:txBody>
        </p:sp>
        <p:sp>
          <p:nvSpPr>
            <p:cNvPr id="9228" name="Freeform 79"/>
            <p:cNvSpPr/>
            <p:nvPr/>
          </p:nvSpPr>
          <p:spPr>
            <a:xfrm>
              <a:off x="2530475" y="2508250"/>
              <a:ext cx="69850" cy="55563"/>
            </a:xfrm>
            <a:custGeom>
              <a:avLst/>
              <a:gdLst/>
              <a:ahLst/>
              <a:cxnLst>
                <a:cxn ang="0">
                  <a:pos x="11210" y="0"/>
                </a:cxn>
                <a:cxn ang="0">
                  <a:pos x="4312" y="24309"/>
                </a:cxn>
                <a:cxn ang="0">
                  <a:pos x="69850" y="55563"/>
                </a:cxn>
              </a:cxnLst>
              <a:rect l="0" t="0" r="0" b="0"/>
              <a:pathLst>
                <a:path w="81" h="64">
                  <a:moveTo>
                    <a:pt x="13" y="0"/>
                  </a:moveTo>
                  <a:cubicBezTo>
                    <a:pt x="8" y="14"/>
                    <a:pt x="0" y="16"/>
                    <a:pt x="5" y="28"/>
                  </a:cubicBezTo>
                  <a:cubicBezTo>
                    <a:pt x="11" y="40"/>
                    <a:pt x="42" y="64"/>
                    <a:pt x="81" y="64"/>
                  </a:cubicBezTo>
                </a:path>
              </a:pathLst>
            </a:custGeom>
            <a:noFill/>
            <a:ln w="34925" cap="rnd" cmpd="sng">
              <a:solidFill>
                <a:srgbClr val="FFFFFF"/>
              </a:solidFill>
              <a:prstDash val="solid"/>
              <a:round/>
              <a:headEnd type="none" w="med" len="med"/>
              <a:tailEnd type="none" w="med" len="med"/>
            </a:ln>
          </p:spPr>
          <p:txBody>
            <a:bodyPr/>
            <a:lstStyle/>
            <a:p>
              <a:endParaRPr lang="en-US"/>
            </a:p>
          </p:txBody>
        </p:sp>
        <p:sp>
          <p:nvSpPr>
            <p:cNvPr id="9229" name="Freeform 80"/>
            <p:cNvSpPr/>
            <p:nvPr/>
          </p:nvSpPr>
          <p:spPr>
            <a:xfrm>
              <a:off x="2600325" y="2508250"/>
              <a:ext cx="71438" cy="55563"/>
            </a:xfrm>
            <a:custGeom>
              <a:avLst/>
              <a:gdLst/>
              <a:ahLst/>
              <a:cxnLst>
                <a:cxn ang="0">
                  <a:pos x="59241" y="0"/>
                </a:cxn>
                <a:cxn ang="0">
                  <a:pos x="66211" y="24309"/>
                </a:cxn>
                <a:cxn ang="0">
                  <a:pos x="0" y="55563"/>
                </a:cxn>
              </a:cxnLst>
              <a:rect l="0" t="0" r="0" b="0"/>
              <a:pathLst>
                <a:path w="82" h="64">
                  <a:moveTo>
                    <a:pt x="68" y="0"/>
                  </a:moveTo>
                  <a:cubicBezTo>
                    <a:pt x="74" y="14"/>
                    <a:pt x="82" y="16"/>
                    <a:pt x="76" y="28"/>
                  </a:cubicBezTo>
                  <a:cubicBezTo>
                    <a:pt x="71" y="40"/>
                    <a:pt x="40" y="64"/>
                    <a:pt x="0" y="64"/>
                  </a:cubicBezTo>
                </a:path>
              </a:pathLst>
            </a:custGeom>
            <a:noFill/>
            <a:ln w="34925" cap="rnd" cmpd="sng">
              <a:solidFill>
                <a:srgbClr val="FFFFFF"/>
              </a:solidFill>
              <a:prstDash val="solid"/>
              <a:round/>
              <a:headEnd type="none" w="med" len="med"/>
              <a:tailEnd type="none" w="med" len="med"/>
            </a:ln>
          </p:spPr>
          <p:txBody>
            <a:bodyPr/>
            <a:lstStyle/>
            <a:p>
              <a:endParaRPr lang="en-US"/>
            </a:p>
          </p:txBody>
        </p:sp>
        <p:sp>
          <p:nvSpPr>
            <p:cNvPr id="9230" name="Freeform 81"/>
            <p:cNvSpPr/>
            <p:nvPr/>
          </p:nvSpPr>
          <p:spPr>
            <a:xfrm>
              <a:off x="2530475" y="2551113"/>
              <a:ext cx="69850" cy="55563"/>
            </a:xfrm>
            <a:custGeom>
              <a:avLst/>
              <a:gdLst/>
              <a:ahLst/>
              <a:cxnLst>
                <a:cxn ang="0">
                  <a:pos x="11210" y="0"/>
                </a:cxn>
                <a:cxn ang="0">
                  <a:pos x="4312" y="24309"/>
                </a:cxn>
                <a:cxn ang="0">
                  <a:pos x="69850" y="55563"/>
                </a:cxn>
              </a:cxnLst>
              <a:rect l="0" t="0" r="0" b="0"/>
              <a:pathLst>
                <a:path w="81" h="64">
                  <a:moveTo>
                    <a:pt x="13" y="0"/>
                  </a:moveTo>
                  <a:cubicBezTo>
                    <a:pt x="8" y="14"/>
                    <a:pt x="0" y="16"/>
                    <a:pt x="5" y="28"/>
                  </a:cubicBezTo>
                  <a:cubicBezTo>
                    <a:pt x="11" y="40"/>
                    <a:pt x="42" y="64"/>
                    <a:pt x="81" y="64"/>
                  </a:cubicBezTo>
                </a:path>
              </a:pathLst>
            </a:custGeom>
            <a:noFill/>
            <a:ln w="34925" cap="rnd" cmpd="sng">
              <a:solidFill>
                <a:srgbClr val="FFFFFF"/>
              </a:solidFill>
              <a:prstDash val="solid"/>
              <a:round/>
              <a:headEnd type="none" w="med" len="med"/>
              <a:tailEnd type="none" w="med" len="med"/>
            </a:ln>
          </p:spPr>
          <p:txBody>
            <a:bodyPr/>
            <a:lstStyle/>
            <a:p>
              <a:endParaRPr lang="en-US"/>
            </a:p>
          </p:txBody>
        </p:sp>
        <p:sp>
          <p:nvSpPr>
            <p:cNvPr id="9231" name="Freeform 82"/>
            <p:cNvSpPr/>
            <p:nvPr/>
          </p:nvSpPr>
          <p:spPr>
            <a:xfrm>
              <a:off x="2600325" y="2551113"/>
              <a:ext cx="71438" cy="55563"/>
            </a:xfrm>
            <a:custGeom>
              <a:avLst/>
              <a:gdLst/>
              <a:ahLst/>
              <a:cxnLst>
                <a:cxn ang="0">
                  <a:pos x="59241" y="0"/>
                </a:cxn>
                <a:cxn ang="0">
                  <a:pos x="66211" y="24309"/>
                </a:cxn>
                <a:cxn ang="0">
                  <a:pos x="0" y="55563"/>
                </a:cxn>
              </a:cxnLst>
              <a:rect l="0" t="0" r="0" b="0"/>
              <a:pathLst>
                <a:path w="82" h="64">
                  <a:moveTo>
                    <a:pt x="68" y="0"/>
                  </a:moveTo>
                  <a:cubicBezTo>
                    <a:pt x="74" y="14"/>
                    <a:pt x="82" y="16"/>
                    <a:pt x="76" y="28"/>
                  </a:cubicBezTo>
                  <a:cubicBezTo>
                    <a:pt x="71" y="40"/>
                    <a:pt x="40" y="64"/>
                    <a:pt x="0" y="64"/>
                  </a:cubicBezTo>
                </a:path>
              </a:pathLst>
            </a:custGeom>
            <a:noFill/>
            <a:ln w="34925" cap="rnd" cmpd="sng">
              <a:solidFill>
                <a:srgbClr val="FFFFFF"/>
              </a:solidFill>
              <a:prstDash val="solid"/>
              <a:round/>
              <a:headEnd type="none" w="med" len="med"/>
              <a:tailEnd type="none" w="med" len="med"/>
            </a:ln>
          </p:spPr>
          <p:txBody>
            <a:bodyPr/>
            <a:lstStyle/>
            <a:p>
              <a:endParaRPr lang="en-US"/>
            </a:p>
          </p:txBody>
        </p:sp>
        <p:sp>
          <p:nvSpPr>
            <p:cNvPr id="9232" name="Freeform 83"/>
            <p:cNvSpPr/>
            <p:nvPr/>
          </p:nvSpPr>
          <p:spPr>
            <a:xfrm>
              <a:off x="2562225" y="2613025"/>
              <a:ext cx="77788" cy="23813"/>
            </a:xfrm>
            <a:custGeom>
              <a:avLst/>
              <a:gdLst/>
              <a:ahLst/>
              <a:cxnLst>
                <a:cxn ang="0">
                  <a:pos x="77788" y="0"/>
                </a:cxn>
                <a:cxn ang="0">
                  <a:pos x="38894" y="23813"/>
                </a:cxn>
                <a:cxn ang="0">
                  <a:pos x="0" y="0"/>
                </a:cxn>
              </a:cxnLst>
              <a:rect l="0" t="0" r="0" b="0"/>
              <a:pathLst>
                <a:path w="88" h="27">
                  <a:moveTo>
                    <a:pt x="88" y="0"/>
                  </a:moveTo>
                  <a:cubicBezTo>
                    <a:pt x="88" y="0"/>
                    <a:pt x="69" y="27"/>
                    <a:pt x="44" y="27"/>
                  </a:cubicBezTo>
                  <a:cubicBezTo>
                    <a:pt x="20" y="27"/>
                    <a:pt x="0" y="0"/>
                    <a:pt x="0" y="0"/>
                  </a:cubicBezTo>
                </a:path>
              </a:pathLst>
            </a:custGeom>
            <a:solidFill>
              <a:srgbClr val="FFFFFF"/>
            </a:solidFill>
            <a:ln w="9525">
              <a:noFill/>
            </a:ln>
          </p:spPr>
          <p:txBody>
            <a:bodyPr/>
            <a:lstStyle/>
            <a:p>
              <a:endParaRPr lang="en-US"/>
            </a:p>
          </p:txBody>
        </p:sp>
        <p:sp>
          <p:nvSpPr>
            <p:cNvPr id="9233" name="Freeform 84"/>
            <p:cNvSpPr/>
            <p:nvPr/>
          </p:nvSpPr>
          <p:spPr>
            <a:xfrm>
              <a:off x="2544763" y="2297113"/>
              <a:ext cx="112713" cy="219075"/>
            </a:xfrm>
            <a:custGeom>
              <a:avLst/>
              <a:gdLst/>
              <a:ahLst/>
              <a:cxnLst>
                <a:cxn ang="0">
                  <a:pos x="38100" y="219075"/>
                </a:cxn>
                <a:cxn ang="0">
                  <a:pos x="0" y="15875"/>
                </a:cxn>
                <a:cxn ang="0">
                  <a:pos x="9525" y="0"/>
                </a:cxn>
                <a:cxn ang="0">
                  <a:pos x="25400" y="31750"/>
                </a:cxn>
                <a:cxn ang="0">
                  <a:pos x="39688" y="0"/>
                </a:cxn>
                <a:cxn ang="0">
                  <a:pos x="55563" y="31750"/>
                </a:cxn>
                <a:cxn ang="0">
                  <a:pos x="71438" y="0"/>
                </a:cxn>
                <a:cxn ang="0">
                  <a:pos x="87313" y="31750"/>
                </a:cxn>
                <a:cxn ang="0">
                  <a:pos x="103188" y="0"/>
                </a:cxn>
                <a:cxn ang="0">
                  <a:pos x="112713" y="15875"/>
                </a:cxn>
                <a:cxn ang="0">
                  <a:pos x="73025" y="219075"/>
                </a:cxn>
              </a:cxnLst>
              <a:rect l="0" t="0" r="0" b="0"/>
              <a:pathLst>
                <a:path w="71" h="138">
                  <a:moveTo>
                    <a:pt x="24" y="138"/>
                  </a:moveTo>
                  <a:lnTo>
                    <a:pt x="0" y="10"/>
                  </a:lnTo>
                  <a:lnTo>
                    <a:pt x="6" y="0"/>
                  </a:lnTo>
                  <a:lnTo>
                    <a:pt x="16" y="20"/>
                  </a:lnTo>
                  <a:lnTo>
                    <a:pt x="25" y="0"/>
                  </a:lnTo>
                  <a:lnTo>
                    <a:pt x="35" y="20"/>
                  </a:lnTo>
                  <a:lnTo>
                    <a:pt x="45" y="0"/>
                  </a:lnTo>
                  <a:lnTo>
                    <a:pt x="55" y="20"/>
                  </a:lnTo>
                  <a:lnTo>
                    <a:pt x="65" y="0"/>
                  </a:lnTo>
                  <a:lnTo>
                    <a:pt x="71" y="10"/>
                  </a:lnTo>
                  <a:lnTo>
                    <a:pt x="46" y="138"/>
                  </a:lnTo>
                </a:path>
              </a:pathLst>
            </a:custGeom>
            <a:noFill/>
            <a:ln w="11113" cap="rnd" cmpd="sng">
              <a:solidFill>
                <a:srgbClr val="FFFFFF"/>
              </a:solidFill>
              <a:prstDash val="solid"/>
              <a:round/>
              <a:headEnd type="none" w="med" len="med"/>
              <a:tailEnd type="none" w="med" len="med"/>
            </a:ln>
          </p:spPr>
          <p:txBody>
            <a:bodyPr/>
            <a:lstStyle/>
            <a:p>
              <a:endParaRPr lang="en-US"/>
            </a:p>
          </p:txBody>
        </p:sp>
      </p:grpSp>
      <p:sp>
        <p:nvSpPr>
          <p:cNvPr id="9234" name="Freeform 9"/>
          <p:cNvSpPr>
            <a:spLocks noEditPoints="1"/>
          </p:cNvSpPr>
          <p:nvPr/>
        </p:nvSpPr>
        <p:spPr>
          <a:xfrm>
            <a:off x="402590" y="3890645"/>
            <a:ext cx="338138" cy="338138"/>
          </a:xfrm>
          <a:custGeom>
            <a:avLst/>
            <a:gdLst/>
            <a:ahLst/>
            <a:cxnLst>
              <a:cxn ang="0">
                <a:pos x="321972" y="104931"/>
              </a:cxn>
              <a:cxn ang="0">
                <a:pos x="307285" y="119781"/>
              </a:cxn>
              <a:cxn ang="0">
                <a:pos x="218510" y="31169"/>
              </a:cxn>
              <a:cxn ang="0">
                <a:pos x="233360" y="16319"/>
              </a:cxn>
              <a:cxn ang="0">
                <a:pos x="292435" y="16319"/>
              </a:cxn>
              <a:cxn ang="0">
                <a:pos x="321972" y="45856"/>
              </a:cxn>
              <a:cxn ang="0">
                <a:pos x="321972" y="104931"/>
              </a:cxn>
              <a:cxn ang="0">
                <a:pos x="115212" y="282154"/>
              </a:cxn>
              <a:cxn ang="0">
                <a:pos x="115212" y="297004"/>
              </a:cxn>
              <a:cxn ang="0">
                <a:pos x="129899" y="297004"/>
              </a:cxn>
              <a:cxn ang="0">
                <a:pos x="292435" y="134468"/>
              </a:cxn>
              <a:cxn ang="0">
                <a:pos x="277585" y="119781"/>
              </a:cxn>
              <a:cxn ang="0">
                <a:pos x="115212" y="282154"/>
              </a:cxn>
              <a:cxn ang="0">
                <a:pos x="41287" y="208392"/>
              </a:cxn>
              <a:cxn ang="0">
                <a:pos x="41287" y="223079"/>
              </a:cxn>
              <a:cxn ang="0">
                <a:pos x="56137" y="223079"/>
              </a:cxn>
              <a:cxn ang="0">
                <a:pos x="218510" y="60706"/>
              </a:cxn>
              <a:cxn ang="0">
                <a:pos x="203823" y="45856"/>
              </a:cxn>
              <a:cxn ang="0">
                <a:pos x="41287" y="208392"/>
              </a:cxn>
              <a:cxn ang="0">
                <a:pos x="233360" y="75393"/>
              </a:cxn>
              <a:cxn ang="0">
                <a:pos x="70824" y="237930"/>
              </a:cxn>
              <a:cxn ang="0">
                <a:pos x="70824" y="267467"/>
              </a:cxn>
              <a:cxn ang="0">
                <a:pos x="100361" y="267304"/>
              </a:cxn>
              <a:cxn ang="0">
                <a:pos x="262898" y="104931"/>
              </a:cxn>
              <a:cxn ang="0">
                <a:pos x="233360" y="75393"/>
              </a:cxn>
              <a:cxn ang="0">
                <a:pos x="100361" y="311691"/>
              </a:cxn>
              <a:cxn ang="0">
                <a:pos x="92039" y="293740"/>
              </a:cxn>
              <a:cxn ang="0">
                <a:pos x="85674" y="294393"/>
              </a:cxn>
              <a:cxn ang="0">
                <a:pos x="56137" y="282154"/>
              </a:cxn>
              <a:cxn ang="0">
                <a:pos x="43898" y="252617"/>
              </a:cxn>
              <a:cxn ang="0">
                <a:pos x="44387" y="246579"/>
              </a:cxn>
              <a:cxn ang="0">
                <a:pos x="26600" y="237930"/>
              </a:cxn>
              <a:cxn ang="0">
                <a:pos x="25457" y="236298"/>
              </a:cxn>
              <a:cxn ang="0">
                <a:pos x="0" y="338291"/>
              </a:cxn>
              <a:cxn ang="0">
                <a:pos x="101830" y="312834"/>
              </a:cxn>
              <a:cxn ang="0">
                <a:pos x="100361" y="311691"/>
              </a:cxn>
            </a:cxnLst>
            <a:rect l="0" t="0" r="0" b="0"/>
            <a:pathLst>
              <a:path w="2073" h="2073">
                <a:moveTo>
                  <a:pt x="1973" y="643"/>
                </a:moveTo>
                <a:cubicBezTo>
                  <a:pt x="1883" y="734"/>
                  <a:pt x="1883" y="734"/>
                  <a:pt x="1883" y="734"/>
                </a:cubicBezTo>
                <a:cubicBezTo>
                  <a:pt x="1339" y="191"/>
                  <a:pt x="1339" y="191"/>
                  <a:pt x="1339" y="191"/>
                </a:cubicBezTo>
                <a:cubicBezTo>
                  <a:pt x="1430" y="100"/>
                  <a:pt x="1430" y="100"/>
                  <a:pt x="1430" y="100"/>
                </a:cubicBezTo>
                <a:cubicBezTo>
                  <a:pt x="1530" y="0"/>
                  <a:pt x="1692" y="0"/>
                  <a:pt x="1792" y="100"/>
                </a:cubicBezTo>
                <a:cubicBezTo>
                  <a:pt x="1973" y="281"/>
                  <a:pt x="1973" y="281"/>
                  <a:pt x="1973" y="281"/>
                </a:cubicBezTo>
                <a:cubicBezTo>
                  <a:pt x="2073" y="381"/>
                  <a:pt x="2073" y="543"/>
                  <a:pt x="1973" y="643"/>
                </a:cubicBezTo>
                <a:close/>
                <a:moveTo>
                  <a:pt x="706" y="1729"/>
                </a:moveTo>
                <a:cubicBezTo>
                  <a:pt x="681" y="1754"/>
                  <a:pt x="681" y="1795"/>
                  <a:pt x="706" y="1820"/>
                </a:cubicBezTo>
                <a:cubicBezTo>
                  <a:pt x="731" y="1845"/>
                  <a:pt x="771" y="1845"/>
                  <a:pt x="796" y="1820"/>
                </a:cubicBezTo>
                <a:cubicBezTo>
                  <a:pt x="1792" y="824"/>
                  <a:pt x="1792" y="824"/>
                  <a:pt x="1792" y="824"/>
                </a:cubicBezTo>
                <a:cubicBezTo>
                  <a:pt x="1701" y="734"/>
                  <a:pt x="1701" y="734"/>
                  <a:pt x="1701" y="734"/>
                </a:cubicBezTo>
                <a:lnTo>
                  <a:pt x="706" y="1729"/>
                </a:lnTo>
                <a:close/>
                <a:moveTo>
                  <a:pt x="253" y="1277"/>
                </a:moveTo>
                <a:cubicBezTo>
                  <a:pt x="228" y="1302"/>
                  <a:pt x="228" y="1342"/>
                  <a:pt x="253" y="1367"/>
                </a:cubicBezTo>
                <a:cubicBezTo>
                  <a:pt x="278" y="1392"/>
                  <a:pt x="319" y="1392"/>
                  <a:pt x="344" y="1367"/>
                </a:cubicBezTo>
                <a:cubicBezTo>
                  <a:pt x="1339" y="372"/>
                  <a:pt x="1339" y="372"/>
                  <a:pt x="1339" y="372"/>
                </a:cubicBezTo>
                <a:cubicBezTo>
                  <a:pt x="1249" y="281"/>
                  <a:pt x="1249" y="281"/>
                  <a:pt x="1249" y="281"/>
                </a:cubicBezTo>
                <a:lnTo>
                  <a:pt x="253" y="1277"/>
                </a:lnTo>
                <a:close/>
                <a:moveTo>
                  <a:pt x="1430" y="462"/>
                </a:moveTo>
                <a:cubicBezTo>
                  <a:pt x="434" y="1458"/>
                  <a:pt x="434" y="1458"/>
                  <a:pt x="434" y="1458"/>
                </a:cubicBezTo>
                <a:cubicBezTo>
                  <a:pt x="384" y="1507"/>
                  <a:pt x="384" y="1589"/>
                  <a:pt x="434" y="1639"/>
                </a:cubicBezTo>
                <a:cubicBezTo>
                  <a:pt x="484" y="1689"/>
                  <a:pt x="565" y="1689"/>
                  <a:pt x="615" y="1638"/>
                </a:cubicBezTo>
                <a:cubicBezTo>
                  <a:pt x="1611" y="643"/>
                  <a:pt x="1611" y="643"/>
                  <a:pt x="1611" y="643"/>
                </a:cubicBezTo>
                <a:lnTo>
                  <a:pt x="1430" y="462"/>
                </a:lnTo>
                <a:close/>
                <a:moveTo>
                  <a:pt x="615" y="1910"/>
                </a:moveTo>
                <a:cubicBezTo>
                  <a:pt x="584" y="1879"/>
                  <a:pt x="570" y="1840"/>
                  <a:pt x="564" y="1800"/>
                </a:cubicBezTo>
                <a:cubicBezTo>
                  <a:pt x="551" y="1802"/>
                  <a:pt x="538" y="1804"/>
                  <a:pt x="525" y="1804"/>
                </a:cubicBezTo>
                <a:cubicBezTo>
                  <a:pt x="456" y="1804"/>
                  <a:pt x="392" y="1777"/>
                  <a:pt x="344" y="1729"/>
                </a:cubicBezTo>
                <a:cubicBezTo>
                  <a:pt x="295" y="1681"/>
                  <a:pt x="269" y="1617"/>
                  <a:pt x="269" y="1548"/>
                </a:cubicBezTo>
                <a:cubicBezTo>
                  <a:pt x="269" y="1536"/>
                  <a:pt x="271" y="1524"/>
                  <a:pt x="272" y="1511"/>
                </a:cubicBezTo>
                <a:cubicBezTo>
                  <a:pt x="231" y="1506"/>
                  <a:pt x="193" y="1488"/>
                  <a:pt x="163" y="1458"/>
                </a:cubicBezTo>
                <a:cubicBezTo>
                  <a:pt x="160" y="1455"/>
                  <a:pt x="159" y="1451"/>
                  <a:pt x="156" y="1448"/>
                </a:cubicBezTo>
                <a:cubicBezTo>
                  <a:pt x="0" y="2073"/>
                  <a:pt x="0" y="2073"/>
                  <a:pt x="0" y="2073"/>
                </a:cubicBezTo>
                <a:cubicBezTo>
                  <a:pt x="624" y="1917"/>
                  <a:pt x="624" y="1917"/>
                  <a:pt x="624" y="1917"/>
                </a:cubicBezTo>
                <a:cubicBezTo>
                  <a:pt x="621" y="1914"/>
                  <a:pt x="618" y="1912"/>
                  <a:pt x="615" y="1910"/>
                </a:cubicBezTo>
                <a:close/>
              </a:path>
            </a:pathLst>
          </a:custGeom>
          <a:solidFill>
            <a:schemeClr val="bg1"/>
          </a:solidFill>
          <a:ln w="9525">
            <a:noFill/>
          </a:ln>
        </p:spPr>
        <p:txBody>
          <a:bodyPr/>
          <a:lstStyle/>
          <a:p>
            <a:endParaRPr lang="en-US"/>
          </a:p>
        </p:txBody>
      </p:sp>
      <p:pic>
        <p:nvPicPr>
          <p:cNvPr id="9235" name="图片 37"/>
          <p:cNvPicPr>
            <a:picLocks noChangeAspect="1"/>
          </p:cNvPicPr>
          <p:nvPr/>
        </p:nvPicPr>
        <p:blipFill>
          <a:blip r:embed="rId2"/>
          <a:srcRect t="11082" b="13615"/>
          <a:stretch>
            <a:fillRect/>
          </a:stretch>
        </p:blipFill>
        <p:spPr>
          <a:xfrm>
            <a:off x="8420100" y="82550"/>
            <a:ext cx="3341370" cy="1743075"/>
          </a:xfrm>
          <a:prstGeom prst="rect">
            <a:avLst/>
          </a:prstGeom>
          <a:noFill/>
          <a:ln w="9525">
            <a:noFill/>
          </a:ln>
        </p:spPr>
      </p:pic>
      <p:sp>
        <p:nvSpPr>
          <p:cNvPr id="6" name="Text Box 5"/>
          <p:cNvSpPr txBox="1"/>
          <p:nvPr/>
        </p:nvSpPr>
        <p:spPr>
          <a:xfrm>
            <a:off x="909320" y="3721735"/>
            <a:ext cx="11129010" cy="1753235"/>
          </a:xfrm>
          <a:prstGeom prst="rect">
            <a:avLst/>
          </a:prstGeom>
          <a:noFill/>
        </p:spPr>
        <p:txBody>
          <a:bodyPr wrap="square" rtlCol="0">
            <a:spAutoFit/>
          </a:bodyPr>
          <a:lstStyle/>
          <a:p>
            <a:pPr marL="285750" indent="-285750" algn="l">
              <a:buFont typeface="Arial" panose="020B0604020202020204" pitchFamily="34" charset="0"/>
              <a:buChar char="•"/>
            </a:pPr>
            <a:r>
              <a:rPr lang="en-US">
                <a:solidFill>
                  <a:schemeClr val="bg1"/>
                </a:solidFill>
              </a:rPr>
              <a:t>For the ML model we plan to first start with the normal clustering algorithms and also Support Vector Machine(SVM). We will then try to use a decision tree based Random Forest(RF) Method.</a:t>
            </a:r>
          </a:p>
          <a:p>
            <a:pPr marL="285750" indent="-285750" algn="l">
              <a:buFont typeface="Arial" panose="020B0604020202020204" pitchFamily="34" charset="0"/>
              <a:buChar char="•"/>
            </a:pPr>
            <a:r>
              <a:rPr lang="en-US">
                <a:solidFill>
                  <a:schemeClr val="bg1"/>
                </a:solidFill>
              </a:rPr>
              <a:t>We expect that our model can predict the test data results with high accuracy so as to be better than the existing algorithms.</a:t>
            </a:r>
          </a:p>
          <a:p>
            <a:pPr marL="285750" indent="-285750" algn="l">
              <a:buFont typeface="Arial" panose="020B0604020202020204" pitchFamily="34" charset="0"/>
              <a:buChar char="•"/>
            </a:pPr>
            <a:r>
              <a:rPr lang="en-US">
                <a:solidFill>
                  <a:schemeClr val="bg1"/>
                </a:solidFill>
              </a:rPr>
              <a:t>The extended use of the model can be that whenever a new small heterocyclic molecule is synthesised by some researcher, he/she can use our algorithm to predict the molecule’s likelihood to be a drug.</a:t>
            </a:r>
          </a:p>
        </p:txBody>
      </p:sp>
      <p:sp>
        <p:nvSpPr>
          <p:cNvPr id="9221" name="矩形 6"/>
          <p:cNvSpPr/>
          <p:nvPr/>
        </p:nvSpPr>
        <p:spPr>
          <a:xfrm>
            <a:off x="952500" y="5645785"/>
            <a:ext cx="10808970" cy="829945"/>
          </a:xfrm>
          <a:prstGeom prst="rect">
            <a:avLst/>
          </a:prstGeom>
          <a:noFill/>
          <a:ln w="9525">
            <a:noFill/>
          </a:ln>
        </p:spPr>
        <p:txBody>
          <a:bodyPr wrap="square" anchor="t" anchorCtr="0">
            <a:spAutoFit/>
          </a:bodyPr>
          <a:lstStyle/>
          <a:p>
            <a:pPr marL="285750" indent="-285750" algn="just">
              <a:buFont typeface="Arial" panose="020B0604020202020204" pitchFamily="34" charset="0"/>
              <a:buChar char="•"/>
            </a:pPr>
            <a:r>
              <a:rPr lang="en-US" sz="1600">
                <a:solidFill>
                  <a:schemeClr val="bg1"/>
                </a:solidFill>
                <a:latin typeface="+mn-ea"/>
                <a:cs typeface="+mn-ea"/>
                <a:sym typeface="+mn-ea"/>
              </a:rPr>
              <a:t>Conversely by using this model researchers can save time and resources while producing a new drug as they can test their design’s applicability before even synthesizing it. (Basically, Gaussian for medicinal chemists)</a:t>
            </a:r>
            <a:endParaRPr lang="en-US" sz="1600">
              <a:solidFill>
                <a:schemeClr val="bg1"/>
              </a:solidFill>
              <a:latin typeface="+mn-ea"/>
              <a:cs typeface="+mn-ea"/>
            </a:endParaRPr>
          </a:p>
          <a:p>
            <a:pPr algn="just"/>
            <a:endParaRPr lang="zh-CN" altLang="en-US" sz="1600" dirty="0">
              <a:solidFill>
                <a:schemeClr val="bg1"/>
              </a:solidFill>
              <a:latin typeface="+mn-ea"/>
              <a:ea typeface="Arial" panose="020B0604020202020204" pitchFamily="34" charset="0"/>
              <a:cs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14126-813A-642C-1195-B937004C2BE9}"/>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064792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C0B6F-33C3-C246-6812-E1F44D8494B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99347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22D0B-3FF7-1167-A13E-2D98DAA93E9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174680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728F-0D9C-2E92-9440-CDB8D375F44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022233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D768-DD0A-2C4E-846B-F1ADCE88BE8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692795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04FD-3ADD-5C4B-5F36-48B83AEB5225}"/>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372703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C651-A79A-ED50-FF05-C45D0592A92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512788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340D-262A-D975-BBEB-D7982B03976D}"/>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50632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B94EF-C7AD-AE30-E3A6-F1A04978C06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193179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CEC5-0A65-3F99-66DC-86DE5857BF6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77158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1"/>
          <p:cNvSpPr>
            <a:spLocks noGrp="1"/>
          </p:cNvSpPr>
          <p:nvPr>
            <p:ph type="title"/>
          </p:nvPr>
        </p:nvSpPr>
        <p:spPr>
          <a:xfrm>
            <a:off x="1066800" y="184150"/>
            <a:ext cx="10280650" cy="1681480"/>
          </a:xfrm>
        </p:spPr>
        <p:txBody>
          <a:bodyPr wrap="square" lIns="91440" tIns="45720" rIns="91440" bIns="45720" anchor="b" anchorCtr="0"/>
          <a:lstStyle/>
          <a:p>
            <a:pPr defTabSz="914400">
              <a:buNone/>
            </a:pPr>
            <a:r>
              <a:rPr lang="en-US" altLang="zh-CN" sz="4800" kern="1200" dirty="0">
                <a:latin typeface="+mj-lt"/>
                <a:ea typeface="Arial" panose="020B0604020202020204" pitchFamily="34" charset="0"/>
                <a:cs typeface="+mj-cs"/>
              </a:rPr>
              <a:t>First step: Data Gathering and Pre pre-processing</a:t>
            </a:r>
          </a:p>
        </p:txBody>
      </p:sp>
      <p:sp>
        <p:nvSpPr>
          <p:cNvPr id="14338" name="文本占位符 2"/>
          <p:cNvSpPr>
            <a:spLocks noGrp="1"/>
          </p:cNvSpPr>
          <p:nvPr>
            <p:ph type="body" idx="1"/>
          </p:nvPr>
        </p:nvSpPr>
        <p:spPr>
          <a:xfrm>
            <a:off x="2321560" y="1929130"/>
            <a:ext cx="7977505" cy="3778885"/>
          </a:xfrm>
        </p:spPr>
        <p:txBody>
          <a:bodyPr wrap="square" lIns="91440" tIns="45720" rIns="91440" bIns="45720" anchor="t" anchorCtr="0"/>
          <a:lstStyle/>
          <a:p>
            <a:pPr defTabSz="914400"/>
            <a:r>
              <a:rPr lang="zh-CN" altLang="en-US" sz="2000" kern="1200" dirty="0">
                <a:latin typeface="+mn-lt"/>
                <a:ea typeface="Arial" panose="020B0604020202020204" pitchFamily="34" charset="0"/>
                <a:cs typeface="+mn-cs"/>
              </a:rPr>
              <a:t>We needed a dataset that contains the number of functional groups in different molecules along with the information that they are active or inactive in inhibiting a particular protein or protein substance that is in turn responsible for some disease.</a:t>
            </a:r>
          </a:p>
          <a:p>
            <a:pPr defTabSz="914400"/>
            <a:r>
              <a:rPr lang="zh-CN" altLang="en-US" sz="2000" kern="1200" dirty="0">
                <a:latin typeface="+mn-lt"/>
                <a:ea typeface="Arial" panose="020B0604020202020204" pitchFamily="34" charset="0"/>
                <a:cs typeface="+mn-cs"/>
              </a:rPr>
              <a:t>That seemed so easy, until we did not find any. </a:t>
            </a:r>
            <a:endParaRPr lang="en-IN" altLang="zh-CN" sz="2000" kern="1200" dirty="0">
              <a:latin typeface="+mn-lt"/>
              <a:ea typeface="Arial" panose="020B0604020202020204" pitchFamily="34" charset="0"/>
              <a:cs typeface="+mn-cs"/>
            </a:endParaRPr>
          </a:p>
          <a:p>
            <a:pPr defTabSz="914400"/>
            <a:r>
              <a:rPr lang="en-US" altLang="zh-CN" sz="2000" kern="1200" dirty="0">
                <a:latin typeface="+mn-lt"/>
                <a:ea typeface="Arial" panose="020B0604020202020204" pitchFamily="34" charset="0"/>
                <a:cs typeface="+mn-cs"/>
              </a:rPr>
              <a:t>I embarked on a thorough exploration of the internet in pursuit of the perfect dataset for drug classification and discovery. I scoured various platforms such as Kaggle and </a:t>
            </a:r>
            <a:r>
              <a:rPr lang="en-US" altLang="zh-CN" sz="2000" kern="1200" dirty="0" err="1">
                <a:latin typeface="+mn-lt"/>
                <a:ea typeface="Arial" panose="020B0604020202020204" pitchFamily="34" charset="0"/>
                <a:cs typeface="+mn-cs"/>
              </a:rPr>
              <a:t>DrugBank</a:t>
            </a:r>
            <a:r>
              <a:rPr lang="en-US" altLang="zh-CN" sz="2000" kern="1200" dirty="0">
                <a:latin typeface="+mn-lt"/>
                <a:ea typeface="Arial" panose="020B0604020202020204" pitchFamily="34" charset="0"/>
                <a:cs typeface="+mn-cs"/>
              </a:rPr>
              <a:t>, meticulously examining each dataset available. Additionally, I delved into numerous research papers pertaining to drug classification and discovery in machine learning.</a:t>
            </a:r>
          </a:p>
          <a:p>
            <a:pPr defTabSz="914400"/>
            <a:r>
              <a:rPr lang="en-US" altLang="zh-CN" sz="2000" kern="1200" dirty="0">
                <a:latin typeface="+mn-lt"/>
                <a:ea typeface="Arial" panose="020B0604020202020204" pitchFamily="34" charset="0"/>
                <a:cs typeface="+mn-cs"/>
              </a:rPr>
              <a:t>Despite extensive searching, I was unable to find a dataset that fully met my requirements. However, my perseverance led me to a groundbreaking research paper that ultimately fulfilled all my needs.</a:t>
            </a:r>
            <a:endParaRPr lang="zh-CN" altLang="en-US" sz="2000" kern="1200" dirty="0">
              <a:latin typeface="+mn-lt"/>
              <a:ea typeface="Arial" panose="020B0604020202020204" pitchFamily="34" charset="0"/>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019B5-4207-FC1A-5AFF-949A068553B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873611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D3F4-D112-A13F-A5B8-362C762A431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7016353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5851-67CA-F64F-C64E-9A5B4EABA17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489259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BDC6-675A-47F5-34F7-4741459DABA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042610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385F-CDA7-7A29-0335-F9BF5DA751D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4863184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FD5A-E428-6472-35D3-394D2BF138E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492453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4A17C-7A59-0642-B666-680212ADD485}"/>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654612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40DB-748A-1DF6-50E5-A9BA524A9685}"/>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575004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8E0ED-0337-05BC-6AD8-E7842131DCDE}"/>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020864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4861-81E9-5195-D1E8-01709D1413D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93093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5675" y="898525"/>
            <a:ext cx="10280650" cy="4867275"/>
          </a:xfrm>
        </p:spPr>
        <p:txBody>
          <a:bodyPr/>
          <a:lstStyle/>
          <a:p>
            <a:r>
              <a:rPr lang="en-US" sz="1800" dirty="0"/>
              <a:t>In the pursuit of an efficient tool to convert 3D molecule representations into their corresponding number of functional groups, the UC Irvine team's groundbreaking solution was discovered. This tool enables direct conversion from SMILE representations of molecules to the count of different functional groups they contain.</a:t>
            </a:r>
          </a:p>
          <a:p>
            <a:endParaRPr lang="en-US" sz="1800" dirty="0"/>
          </a:p>
          <a:p>
            <a:r>
              <a:rPr lang="en-US" sz="1800" dirty="0"/>
              <a:t>Despite challenges integrating this tool into existing codebases, manual conversion methods were employed. Nevertheless, two datasets containing SMILE representations of molecules and their activity levels in inhibiting the </a:t>
            </a:r>
            <a:r>
              <a:rPr lang="en-US" sz="1800" dirty="0" err="1"/>
              <a:t>E.Coli</a:t>
            </a:r>
            <a:r>
              <a:rPr lang="en-US" sz="1800" dirty="0"/>
              <a:t> bacteria and HIV virus were identified.</a:t>
            </a:r>
          </a:p>
          <a:p>
            <a:endParaRPr lang="en-US" sz="1800" dirty="0"/>
          </a:p>
          <a:p>
            <a:r>
              <a:rPr lang="en-US" sz="1800" dirty="0"/>
              <a:t>To process these datasets efficiently, a strategy was devised to convert SMILE representations into their corresponding functional group counts in batches. This approach proved essential as the initially sought tool couldn't handle large numbers of molecules simultaneously. Through diligent batch processing, the datasets were successfully transformed, ensuring compatibility with research objectives.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C50BE-2AC2-8C3A-8E39-4BD590CADFB6}"/>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58121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E1FD-010F-D5AB-F0B9-36B71F62B50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6007940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A5B1-EEBE-4397-CAFB-5C1BE267EAD4}"/>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795881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048D-CE0C-56FB-80F5-00B40FEC8E6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6088147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4B5C5-1CCC-BB64-D608-58E8ED7F187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275412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2147-EFF6-FC43-BAAA-D0FDEBDEC10C}"/>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6038078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0918-B4A5-3CB2-A478-AE96B016179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8811305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3E3D8-BD28-C6F3-FFD2-2214EE3CF96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2586568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FAB9-03E3-271B-F683-94C800131513}"/>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3414046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8AFC-992F-F4E3-2BD7-5D3F5601BE3D}"/>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642284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80720"/>
            <a:ext cx="10280650" cy="4562475"/>
          </a:xfrm>
        </p:spPr>
        <p:txBody>
          <a:bodyPr/>
          <a:lstStyle/>
          <a:p>
            <a:r>
              <a:rPr lang="en-US" sz="5400"/>
              <a:t>Second step: Baseline Implementation</a:t>
            </a:r>
            <a:br>
              <a:rPr lang="en-US" sz="3200"/>
            </a:br>
            <a:br>
              <a:rPr lang="en-US" sz="3200"/>
            </a:br>
            <a:r>
              <a:rPr lang="en-US" sz="3200"/>
              <a:t>*We have taken the prepared datasets as input and converted into two lists containing the features and labels.</a:t>
            </a:r>
            <a:br>
              <a:rPr lang="en-US" sz="3200"/>
            </a:br>
            <a:r>
              <a:rPr lang="en-US" sz="3200"/>
              <a:t>*We have split the dataset into 30 percent testing data and         70 percent training data.</a:t>
            </a:r>
            <a:br>
              <a:rPr lang="en-US" sz="3200"/>
            </a:br>
            <a:r>
              <a:rPr lang="en-US" sz="3200"/>
              <a:t>*We have implemented Decision tree classifier, Naive Bayes classifier, Random Forest classifier, SVM and SGD models.</a:t>
            </a:r>
          </a:p>
        </p:txBody>
      </p:sp>
      <p:sp>
        <p:nvSpPr>
          <p:cNvPr id="3" name="Text Placeholder 2"/>
          <p:cNvSpPr>
            <a:spLocks noGrp="1"/>
          </p:cNvSpPr>
          <p:nvPr>
            <p:ph type="body" idx="1"/>
          </p:nvPr>
        </p:nvSpPr>
        <p:spPr/>
        <p:txBody>
          <a:bodyPr/>
          <a:lstStyle/>
          <a:p>
            <a:r>
              <a:rPr lang="en-US"/>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2508-1D6B-DB53-3A5D-7CF70272EC92}"/>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42727674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87D7F-5AB5-FAB4-47D7-1C3D96DB8E4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6339151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5941-3763-3A1B-239A-46C5232ED20B}"/>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0935424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E6D3-88E1-4377-A1FF-BA3C4DFA60F8}"/>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8118848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E6D28-41F9-0AE0-7834-362C2BBA189C}"/>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541267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44836B5-DE1D-32E1-86CC-65D8DF841AEB}"/>
              </a:ext>
            </a:extLst>
          </p:cNvPr>
          <p:cNvGraphicFramePr>
            <a:graphicFrameLocks noGrp="1"/>
          </p:cNvGraphicFramePr>
          <p:nvPr>
            <p:extLst>
              <p:ext uri="{D42A27DB-BD31-4B8C-83A1-F6EECF244321}">
                <p14:modId xmlns:p14="http://schemas.microsoft.com/office/powerpoint/2010/main" val="265684159"/>
              </p:ext>
            </p:extLst>
          </p:nvPr>
        </p:nvGraphicFramePr>
        <p:xfrm>
          <a:off x="995781" y="434806"/>
          <a:ext cx="3400146" cy="3237296"/>
        </p:xfrm>
        <a:graphic>
          <a:graphicData uri="http://schemas.openxmlformats.org/drawingml/2006/table">
            <a:tbl>
              <a:tblPr/>
              <a:tblGrid>
                <a:gridCol w="1133382">
                  <a:extLst>
                    <a:ext uri="{9D8B030D-6E8A-4147-A177-3AD203B41FA5}">
                      <a16:colId xmlns:a16="http://schemas.microsoft.com/office/drawing/2014/main" val="2317420123"/>
                    </a:ext>
                  </a:extLst>
                </a:gridCol>
                <a:gridCol w="1133382">
                  <a:extLst>
                    <a:ext uri="{9D8B030D-6E8A-4147-A177-3AD203B41FA5}">
                      <a16:colId xmlns:a16="http://schemas.microsoft.com/office/drawing/2014/main" val="156996030"/>
                    </a:ext>
                  </a:extLst>
                </a:gridCol>
                <a:gridCol w="1133382">
                  <a:extLst>
                    <a:ext uri="{9D8B030D-6E8A-4147-A177-3AD203B41FA5}">
                      <a16:colId xmlns:a16="http://schemas.microsoft.com/office/drawing/2014/main" val="105266876"/>
                    </a:ext>
                  </a:extLst>
                </a:gridCol>
              </a:tblGrid>
              <a:tr h="615086">
                <a:tc>
                  <a:txBody>
                    <a:bodyPr/>
                    <a:lstStyle/>
                    <a:p>
                      <a:pPr rtl="0" fontAlgn="t">
                        <a:spcBef>
                          <a:spcPts val="0"/>
                        </a:spcBef>
                        <a:spcAft>
                          <a:spcPts val="0"/>
                        </a:spcAft>
                      </a:pPr>
                      <a:r>
                        <a:rPr lang="en-IN" sz="1400" b="0" i="0" u="none" strike="noStrike" dirty="0">
                          <a:solidFill>
                            <a:schemeClr val="bg2"/>
                          </a:solidFill>
                          <a:effectLst/>
                          <a:latin typeface="Arial" panose="020B0604020202020204" pitchFamily="34" charset="0"/>
                        </a:rPr>
                        <a:t>MODELS</a:t>
                      </a:r>
                      <a:endParaRPr lang="en-IN" dirty="0">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dirty="0">
                          <a:solidFill>
                            <a:schemeClr val="bg2"/>
                          </a:solidFill>
                          <a:effectLst/>
                          <a:latin typeface="Arial" panose="020B0604020202020204" pitchFamily="34" charset="0"/>
                        </a:rPr>
                        <a:t>Accuracy</a:t>
                      </a:r>
                      <a:endParaRPr lang="en-IN" dirty="0">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F1 Score (weighted)</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701291589"/>
                  </a:ext>
                </a:extLst>
              </a:tr>
              <a:tr h="615086">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Decision Tree</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0.89</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0.885</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595226364"/>
                  </a:ext>
                </a:extLst>
              </a:tr>
              <a:tr h="615086">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Naive Bayes</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0.86</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0.801</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069553498"/>
                  </a:ext>
                </a:extLst>
              </a:tr>
              <a:tr h="615086">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Random Forest</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0.92</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0.908</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596869202"/>
                  </a:ext>
                </a:extLst>
              </a:tr>
              <a:tr h="388476">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SVM</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0.896</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0.866</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983798859"/>
                  </a:ext>
                </a:extLst>
              </a:tr>
              <a:tr h="388476">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SGD</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0.843</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dirty="0">
                          <a:solidFill>
                            <a:schemeClr val="bg2"/>
                          </a:solidFill>
                          <a:effectLst/>
                          <a:latin typeface="Arial" panose="020B0604020202020204" pitchFamily="34" charset="0"/>
                        </a:rPr>
                        <a:t>0.849</a:t>
                      </a:r>
                      <a:endParaRPr lang="en-IN" dirty="0">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778052146"/>
                  </a:ext>
                </a:extLst>
              </a:tr>
            </a:tbl>
          </a:graphicData>
        </a:graphic>
      </p:graphicFrame>
      <p:graphicFrame>
        <p:nvGraphicFramePr>
          <p:cNvPr id="5" name="Table 4">
            <a:extLst>
              <a:ext uri="{FF2B5EF4-FFF2-40B4-BE49-F238E27FC236}">
                <a16:creationId xmlns:a16="http://schemas.microsoft.com/office/drawing/2014/main" id="{14E58E44-8537-E74D-4531-147663B69976}"/>
              </a:ext>
            </a:extLst>
          </p:cNvPr>
          <p:cNvGraphicFramePr>
            <a:graphicFrameLocks noGrp="1"/>
          </p:cNvGraphicFramePr>
          <p:nvPr>
            <p:extLst>
              <p:ext uri="{D42A27DB-BD31-4B8C-83A1-F6EECF244321}">
                <p14:modId xmlns:p14="http://schemas.microsoft.com/office/powerpoint/2010/main" val="456736052"/>
              </p:ext>
            </p:extLst>
          </p:nvPr>
        </p:nvGraphicFramePr>
        <p:xfrm>
          <a:off x="8186692" y="434805"/>
          <a:ext cx="3400146" cy="3237297"/>
        </p:xfrm>
        <a:graphic>
          <a:graphicData uri="http://schemas.openxmlformats.org/drawingml/2006/table">
            <a:tbl>
              <a:tblPr/>
              <a:tblGrid>
                <a:gridCol w="1133382">
                  <a:extLst>
                    <a:ext uri="{9D8B030D-6E8A-4147-A177-3AD203B41FA5}">
                      <a16:colId xmlns:a16="http://schemas.microsoft.com/office/drawing/2014/main" val="3952036727"/>
                    </a:ext>
                  </a:extLst>
                </a:gridCol>
                <a:gridCol w="1133382">
                  <a:extLst>
                    <a:ext uri="{9D8B030D-6E8A-4147-A177-3AD203B41FA5}">
                      <a16:colId xmlns:a16="http://schemas.microsoft.com/office/drawing/2014/main" val="2726698107"/>
                    </a:ext>
                  </a:extLst>
                </a:gridCol>
                <a:gridCol w="1133382">
                  <a:extLst>
                    <a:ext uri="{9D8B030D-6E8A-4147-A177-3AD203B41FA5}">
                      <a16:colId xmlns:a16="http://schemas.microsoft.com/office/drawing/2014/main" val="2823525784"/>
                    </a:ext>
                  </a:extLst>
                </a:gridCol>
              </a:tblGrid>
              <a:tr h="662763">
                <a:tc>
                  <a:txBody>
                    <a:bodyPr/>
                    <a:lstStyle/>
                    <a:p>
                      <a:pPr rtl="0" fontAlgn="t">
                        <a:spcBef>
                          <a:spcPts val="0"/>
                        </a:spcBef>
                        <a:spcAft>
                          <a:spcPts val="0"/>
                        </a:spcAft>
                      </a:pPr>
                      <a:r>
                        <a:rPr lang="en-IN" sz="1400" b="0" i="0" u="none" strike="noStrike" dirty="0">
                          <a:solidFill>
                            <a:schemeClr val="bg2"/>
                          </a:solidFill>
                          <a:effectLst/>
                          <a:latin typeface="Arial" panose="020B0604020202020204" pitchFamily="34" charset="0"/>
                        </a:rPr>
                        <a:t>MODELS</a:t>
                      </a:r>
                      <a:endParaRPr lang="en-IN" dirty="0">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Accuracy</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F1 Score (weighted)</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566527201"/>
                  </a:ext>
                </a:extLst>
              </a:tr>
              <a:tr h="522509">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Decision Tree</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0.873</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0.868</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4229114277"/>
                  </a:ext>
                </a:extLst>
              </a:tr>
              <a:tr h="522509">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Naive Bayes</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0.866</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0.804</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113547026"/>
                  </a:ext>
                </a:extLst>
              </a:tr>
              <a:tr h="522509">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Random Forest</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0.896</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0.880</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51993989"/>
                  </a:ext>
                </a:extLst>
              </a:tr>
              <a:tr h="418587">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SVM</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0.88</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0.834</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4161777629"/>
                  </a:ext>
                </a:extLst>
              </a:tr>
              <a:tr h="418587">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SGD</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0.843</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dirty="0">
                          <a:solidFill>
                            <a:schemeClr val="bg2"/>
                          </a:solidFill>
                          <a:effectLst/>
                          <a:latin typeface="Arial" panose="020B0604020202020204" pitchFamily="34" charset="0"/>
                        </a:rPr>
                        <a:t>0.842</a:t>
                      </a:r>
                      <a:endParaRPr lang="en-IN" dirty="0">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584855525"/>
                  </a:ext>
                </a:extLst>
              </a:tr>
            </a:tbl>
          </a:graphicData>
        </a:graphic>
      </p:graphicFrame>
      <p:sp>
        <p:nvSpPr>
          <p:cNvPr id="6" name="Rectangle 2">
            <a:extLst>
              <a:ext uri="{FF2B5EF4-FFF2-40B4-BE49-F238E27FC236}">
                <a16:creationId xmlns:a16="http://schemas.microsoft.com/office/drawing/2014/main" id="{CD732745-F7E2-04C0-CC51-8A09738FA00C}"/>
              </a:ext>
            </a:extLst>
          </p:cNvPr>
          <p:cNvSpPr>
            <a:spLocks noChangeArrowheads="1"/>
          </p:cNvSpPr>
          <p:nvPr/>
        </p:nvSpPr>
        <p:spPr bwMode="auto">
          <a:xfrm>
            <a:off x="4656138" y="23701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2807C691-3E28-9AA9-DA4C-639A7B992BC1}"/>
              </a:ext>
            </a:extLst>
          </p:cNvPr>
          <p:cNvSpPr txBox="1"/>
          <p:nvPr/>
        </p:nvSpPr>
        <p:spPr>
          <a:xfrm>
            <a:off x="769007" y="3796389"/>
            <a:ext cx="9028592" cy="800219"/>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chemeClr val="bg2"/>
                </a:solidFill>
              </a:rPr>
              <a:t>We have tried to mix the data of both the E-Coli and HIV so that we can classify the different molecules to check if they are helpful in these two diseases. Our model holds and thus our plan has been quite successful as of yet.</a:t>
            </a:r>
          </a:p>
          <a:p>
            <a:endParaRPr lang="en-IN" dirty="0"/>
          </a:p>
        </p:txBody>
      </p:sp>
      <p:sp>
        <p:nvSpPr>
          <p:cNvPr id="8" name="TextBox 7">
            <a:extLst>
              <a:ext uri="{FF2B5EF4-FFF2-40B4-BE49-F238E27FC236}">
                <a16:creationId xmlns:a16="http://schemas.microsoft.com/office/drawing/2014/main" id="{89CB02BE-359B-FD51-C671-2290F667CC93}"/>
              </a:ext>
            </a:extLst>
          </p:cNvPr>
          <p:cNvSpPr txBox="1"/>
          <p:nvPr/>
        </p:nvSpPr>
        <p:spPr>
          <a:xfrm>
            <a:off x="1231776" y="65473"/>
            <a:ext cx="1624612" cy="369332"/>
          </a:xfrm>
          <a:prstGeom prst="rect">
            <a:avLst/>
          </a:prstGeom>
          <a:noFill/>
        </p:spPr>
        <p:txBody>
          <a:bodyPr wrap="none" rtlCol="0">
            <a:spAutoFit/>
          </a:bodyPr>
          <a:lstStyle/>
          <a:p>
            <a:r>
              <a:rPr lang="en-IN" b="1" dirty="0">
                <a:solidFill>
                  <a:schemeClr val="bg2"/>
                </a:solidFill>
              </a:rPr>
              <a:t>On HIV dataset</a:t>
            </a:r>
          </a:p>
        </p:txBody>
      </p:sp>
      <p:sp>
        <p:nvSpPr>
          <p:cNvPr id="9" name="TextBox 8">
            <a:extLst>
              <a:ext uri="{FF2B5EF4-FFF2-40B4-BE49-F238E27FC236}">
                <a16:creationId xmlns:a16="http://schemas.microsoft.com/office/drawing/2014/main" id="{4AED8A78-BF79-A63E-1698-33CA09D1D016}"/>
              </a:ext>
            </a:extLst>
          </p:cNvPr>
          <p:cNvSpPr txBox="1"/>
          <p:nvPr/>
        </p:nvSpPr>
        <p:spPr>
          <a:xfrm>
            <a:off x="8186692" y="65473"/>
            <a:ext cx="1808187" cy="369332"/>
          </a:xfrm>
          <a:prstGeom prst="rect">
            <a:avLst/>
          </a:prstGeom>
          <a:noFill/>
        </p:spPr>
        <p:txBody>
          <a:bodyPr wrap="none" rtlCol="0">
            <a:spAutoFit/>
          </a:bodyPr>
          <a:lstStyle/>
          <a:p>
            <a:r>
              <a:rPr lang="en-IN" b="1" dirty="0">
                <a:solidFill>
                  <a:schemeClr val="bg2"/>
                </a:solidFill>
              </a:rPr>
              <a:t>On </a:t>
            </a:r>
            <a:r>
              <a:rPr lang="en-IN" b="1" dirty="0" err="1">
                <a:solidFill>
                  <a:schemeClr val="bg2"/>
                </a:solidFill>
              </a:rPr>
              <a:t>E.Coli</a:t>
            </a:r>
            <a:r>
              <a:rPr lang="en-IN" b="1" dirty="0">
                <a:solidFill>
                  <a:schemeClr val="bg2"/>
                </a:solidFill>
              </a:rPr>
              <a:t> dataset</a:t>
            </a:r>
          </a:p>
        </p:txBody>
      </p:sp>
      <p:graphicFrame>
        <p:nvGraphicFramePr>
          <p:cNvPr id="10" name="Table 9">
            <a:extLst>
              <a:ext uri="{FF2B5EF4-FFF2-40B4-BE49-F238E27FC236}">
                <a16:creationId xmlns:a16="http://schemas.microsoft.com/office/drawing/2014/main" id="{D195C29B-09B8-DA95-4FAE-E84FB070D95A}"/>
              </a:ext>
            </a:extLst>
          </p:cNvPr>
          <p:cNvGraphicFramePr>
            <a:graphicFrameLocks noGrp="1"/>
          </p:cNvGraphicFramePr>
          <p:nvPr>
            <p:extLst>
              <p:ext uri="{D42A27DB-BD31-4B8C-83A1-F6EECF244321}">
                <p14:modId xmlns:p14="http://schemas.microsoft.com/office/powerpoint/2010/main" val="2064055464"/>
              </p:ext>
            </p:extLst>
          </p:nvPr>
        </p:nvGraphicFramePr>
        <p:xfrm>
          <a:off x="3204210" y="4418096"/>
          <a:ext cx="5783580" cy="2295126"/>
        </p:xfrm>
        <a:graphic>
          <a:graphicData uri="http://schemas.openxmlformats.org/drawingml/2006/table">
            <a:tbl>
              <a:tblPr/>
              <a:tblGrid>
                <a:gridCol w="1927860">
                  <a:extLst>
                    <a:ext uri="{9D8B030D-6E8A-4147-A177-3AD203B41FA5}">
                      <a16:colId xmlns:a16="http://schemas.microsoft.com/office/drawing/2014/main" val="3161272611"/>
                    </a:ext>
                  </a:extLst>
                </a:gridCol>
                <a:gridCol w="1927860">
                  <a:extLst>
                    <a:ext uri="{9D8B030D-6E8A-4147-A177-3AD203B41FA5}">
                      <a16:colId xmlns:a16="http://schemas.microsoft.com/office/drawing/2014/main" val="2599408569"/>
                    </a:ext>
                  </a:extLst>
                </a:gridCol>
                <a:gridCol w="1927860">
                  <a:extLst>
                    <a:ext uri="{9D8B030D-6E8A-4147-A177-3AD203B41FA5}">
                      <a16:colId xmlns:a16="http://schemas.microsoft.com/office/drawing/2014/main" val="2325288339"/>
                    </a:ext>
                  </a:extLst>
                </a:gridCol>
              </a:tblGrid>
              <a:tr h="382521">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MODELS</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Accuracy</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F1 Score (Weighted)</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14467848"/>
                  </a:ext>
                </a:extLst>
              </a:tr>
              <a:tr h="382521">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Decision Tree</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0.876</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0.871</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487202842"/>
                  </a:ext>
                </a:extLst>
              </a:tr>
              <a:tr h="382521">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Naive Bayes</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0.893</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0.842</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583445609"/>
                  </a:ext>
                </a:extLst>
              </a:tr>
              <a:tr h="382521">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Random Forest</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0.924</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dirty="0">
                          <a:solidFill>
                            <a:schemeClr val="bg2"/>
                          </a:solidFill>
                          <a:effectLst/>
                          <a:latin typeface="Arial" panose="020B0604020202020204" pitchFamily="34" charset="0"/>
                        </a:rPr>
                        <a:t>0.915</a:t>
                      </a:r>
                      <a:endParaRPr lang="en-IN" dirty="0">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01169114"/>
                  </a:ext>
                </a:extLst>
              </a:tr>
              <a:tr h="382521">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SVM </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0.908</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dirty="0">
                          <a:solidFill>
                            <a:schemeClr val="bg2"/>
                          </a:solidFill>
                          <a:effectLst/>
                          <a:latin typeface="Arial" panose="020B0604020202020204" pitchFamily="34" charset="0"/>
                        </a:rPr>
                        <a:t>0.877</a:t>
                      </a:r>
                      <a:endParaRPr lang="en-IN" dirty="0">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405074774"/>
                  </a:ext>
                </a:extLst>
              </a:tr>
              <a:tr h="382521">
                <a:tc>
                  <a:txBody>
                    <a:bodyPr/>
                    <a:lstStyle/>
                    <a:p>
                      <a:pPr rtl="0" fontAlgn="t">
                        <a:spcBef>
                          <a:spcPts val="0"/>
                        </a:spcBef>
                        <a:spcAft>
                          <a:spcPts val="0"/>
                        </a:spcAft>
                      </a:pPr>
                      <a:r>
                        <a:rPr lang="en-IN" sz="1400" b="0" i="0" u="none" strike="noStrike">
                          <a:solidFill>
                            <a:schemeClr val="bg2"/>
                          </a:solidFill>
                          <a:effectLst/>
                          <a:latin typeface="Arial" panose="020B0604020202020204" pitchFamily="34" charset="0"/>
                        </a:rPr>
                        <a:t>SGD</a:t>
                      </a:r>
                      <a:endParaRPr lang="en-IN">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dirty="0">
                          <a:solidFill>
                            <a:schemeClr val="bg2"/>
                          </a:solidFill>
                          <a:effectLst/>
                          <a:latin typeface="Arial" panose="020B0604020202020204" pitchFamily="34" charset="0"/>
                        </a:rPr>
                        <a:t>0.874</a:t>
                      </a:r>
                      <a:endParaRPr lang="en-IN" dirty="0">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tc>
                  <a:txBody>
                    <a:bodyPr/>
                    <a:lstStyle/>
                    <a:p>
                      <a:pPr rtl="0" fontAlgn="t">
                        <a:spcBef>
                          <a:spcPts val="0"/>
                        </a:spcBef>
                        <a:spcAft>
                          <a:spcPts val="0"/>
                        </a:spcAft>
                      </a:pPr>
                      <a:r>
                        <a:rPr lang="en-IN" sz="1400" b="0" i="0" u="none" strike="noStrike" dirty="0">
                          <a:solidFill>
                            <a:schemeClr val="bg2"/>
                          </a:solidFill>
                          <a:effectLst/>
                          <a:latin typeface="Arial" panose="020B0604020202020204" pitchFamily="34" charset="0"/>
                        </a:rPr>
                        <a:t>0.868</a:t>
                      </a:r>
                      <a:endParaRPr lang="en-IN" dirty="0">
                        <a:solidFill>
                          <a:schemeClr val="bg2"/>
                        </a:solidFill>
                        <a:effectLst/>
                      </a:endParaRPr>
                    </a:p>
                  </a:txBody>
                  <a:tcPr marL="76200" marR="76200" marT="76200" marB="76200">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497102145"/>
                  </a:ext>
                </a:extLst>
              </a:tr>
            </a:tbl>
          </a:graphicData>
        </a:graphic>
      </p:graphicFrame>
      <p:sp>
        <p:nvSpPr>
          <p:cNvPr id="11" name="Rectangle 3">
            <a:extLst>
              <a:ext uri="{FF2B5EF4-FFF2-40B4-BE49-F238E27FC236}">
                <a16:creationId xmlns:a16="http://schemas.microsoft.com/office/drawing/2014/main" id="{8DB2493E-8B04-70EF-E1F9-A38DCEA62B62}"/>
              </a:ext>
            </a:extLst>
          </p:cNvPr>
          <p:cNvSpPr>
            <a:spLocks noChangeArrowheads="1"/>
          </p:cNvSpPr>
          <p:nvPr/>
        </p:nvSpPr>
        <p:spPr bwMode="auto">
          <a:xfrm>
            <a:off x="2005089" y="446790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71830"/>
            <a:ext cx="10515600" cy="5699125"/>
          </a:xfrm>
        </p:spPr>
        <p:txBody>
          <a:bodyPr/>
          <a:lstStyle/>
          <a:p>
            <a:r>
              <a:rPr lang="en-US" sz="4800"/>
              <a:t>Deep Learning Model For the HIV Datase</a:t>
            </a:r>
            <a:r>
              <a:rPr lang="en-US" sz="2400"/>
              <a:t>t</a:t>
            </a:r>
            <a:br>
              <a:rPr lang="en-US" sz="2400"/>
            </a:br>
            <a:r>
              <a:rPr lang="en-US" sz="2400"/>
              <a:t>*We have split the dataset containing around 3000 rows into 20 percent test data and 80 percent training data.</a:t>
            </a:r>
            <a:br>
              <a:rPr lang="en-US" sz="2400"/>
            </a:br>
            <a:r>
              <a:rPr lang="en-US" sz="2400"/>
              <a:t>*We have used the Standard Scaler so as to not confuse the neural network regarding the weights of the features.</a:t>
            </a:r>
            <a:br>
              <a:rPr lang="en-US" sz="2400"/>
            </a:br>
            <a:r>
              <a:rPr lang="en-US" sz="2400"/>
              <a:t>*We have used the tensorflow library to train our model. There are 4 Dense layers with 3 Relu Activation function and 1 last Sigmoid activation function.</a:t>
            </a:r>
            <a:br>
              <a:rPr lang="en-US" sz="2400"/>
            </a:br>
            <a:r>
              <a:rPr lang="en-US" sz="2400"/>
              <a:t>*We have taken two different learning rate cases. In case of 0.03 learning rate, we found that after around 60 epochs, the model is overfitting. (Training Accuracy = 0.82 in 50 epochs)</a:t>
            </a:r>
            <a:br>
              <a:rPr lang="en-US" sz="2400"/>
            </a:br>
            <a:r>
              <a:rPr lang="en-US" sz="2400"/>
              <a:t>*In 0.01 learning rate, we get a good result after 100 epochs. (Training Accuracy = 0.93 in 100 epochs)</a:t>
            </a:r>
            <a:br>
              <a:rPr lang="en-US" sz="2400"/>
            </a:br>
            <a:r>
              <a:rPr lang="en-US" sz="2400"/>
              <a:t>*With Learning Rate of 0.03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5C00C8-3B01-D636-6116-380A0D428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268" y="474452"/>
            <a:ext cx="11024558" cy="5296620"/>
          </a:xfrm>
          <a:prstGeom prst="rect">
            <a:avLst/>
          </a:prstGeom>
        </p:spPr>
      </p:pic>
      <p:sp>
        <p:nvSpPr>
          <p:cNvPr id="5" name="TextBox 4">
            <a:extLst>
              <a:ext uri="{FF2B5EF4-FFF2-40B4-BE49-F238E27FC236}">
                <a16:creationId xmlns:a16="http://schemas.microsoft.com/office/drawing/2014/main" id="{36A8D817-4F49-E0BB-35F7-65A74ED53FCD}"/>
              </a:ext>
            </a:extLst>
          </p:cNvPr>
          <p:cNvSpPr txBox="1"/>
          <p:nvPr/>
        </p:nvSpPr>
        <p:spPr>
          <a:xfrm>
            <a:off x="2389517" y="5874589"/>
            <a:ext cx="3585277" cy="369332"/>
          </a:xfrm>
          <a:prstGeom prst="rect">
            <a:avLst/>
          </a:prstGeom>
          <a:noFill/>
        </p:spPr>
        <p:txBody>
          <a:bodyPr wrap="none" rtlCol="0">
            <a:spAutoFit/>
          </a:bodyPr>
          <a:lstStyle/>
          <a:p>
            <a:r>
              <a:rPr lang="en-IN" dirty="0">
                <a:solidFill>
                  <a:schemeClr val="bg2"/>
                </a:solidFill>
              </a:rPr>
              <a:t>Evaluation graph of 0.1 learning rate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细">
      <a:majorFont>
        <a:latin typeface="Calibri Light"/>
        <a:ea typeface="Arial"/>
        <a:cs typeface=""/>
      </a:majorFont>
      <a:minorFont>
        <a:latin typeface="Calibri"/>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2774</Words>
  <Application>Microsoft Office PowerPoint</Application>
  <PresentationFormat>Widescreen</PresentationFormat>
  <Paragraphs>102</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Symbol</vt:lpstr>
      <vt:lpstr>Office Theme</vt:lpstr>
      <vt:lpstr>DRUG DISCOVERY AND DESIGN...</vt:lpstr>
      <vt:lpstr>Idea and Motivation....</vt:lpstr>
      <vt:lpstr>Relevant Papers Used...</vt:lpstr>
      <vt:lpstr>First step: Data Gathering and Pre pre-processing</vt:lpstr>
      <vt:lpstr>PowerPoint Presentation</vt:lpstr>
      <vt:lpstr>Second step: Baseline Implementation  *We have taken the prepared datasets as input and converted into two lists containing the features and labels. *We have split the dataset into 30 percent testing data and         70 percent training data. *We have implemented Decision tree classifier, Naive Bayes classifier, Random Forest classifier, SVM and SGD models.</vt:lpstr>
      <vt:lpstr>PowerPoint Presentation</vt:lpstr>
      <vt:lpstr>Deep Learning Model For the HIV Dataset *We have split the dataset containing around 3000 rows into 20 percent test data and 80 percent training data. *We have used the Standard Scaler so as to not confuse the neural network regarding the weights of the features. *We have used the tensorflow library to train our model. There are 4 Dense layers with 3 Relu Activation function and 1 last Sigmoid activation function. *We have taken two different learning rate cases. In case of 0.03 learning rate, we found that after around 60 epochs, the model is overfitting. (Training Accuracy = 0.82 in 50 epochs) *In 0.01 learning rate, we get a good result after 100 epochs. (Training Accuracy = 0.93 in 100 epochs) *With Learning Rate of 0.03</vt:lpstr>
      <vt:lpstr>PowerPoint Presentation</vt:lpstr>
      <vt:lpstr>PowerPoint Presentation</vt:lpstr>
      <vt:lpstr>Limitations and Conclusions Although these results might seem very promising and give the conception that now given any new small molecule our model can predict whether it can be used as a drug for some disease, that is misleading. Drug designing is a very complicated process(what we learned in the hard way) and this model, if extended to all major diseases, given their databases are publicly available(which isn’t, all due credit to big pharma), will definitely help drug designers to make better predictions. A small molecule being active for a particular disease causing protein doesn’t imply it can be used as a drug. ‘Active’ is a broad term as interpreted by Mohapatra et al. includes even those which just interact with the protein(not necessarily block the foreign disease causing element get attached). Other factors like Docking efficiency, Orientation of the molecule, tautomerism or conjugation if present also comes into play. But, there are softwares like AdMET and Vina AutoDOCK to do that. Our model acts as an enabling technology and helps make researchers make better predictions by narrowing down their search significantly. Ideas to Improve We believe, the output we get from our model can again be used in the model created in our reference papers, thereby increasing the accuracy of getting a viable new drug. If we can increase the number of datapoints, then we can get a better trained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saksham saxena</cp:lastModifiedBy>
  <cp:revision>35</cp:revision>
  <dcterms:created xsi:type="dcterms:W3CDTF">2015-10-06T12:45:00Z</dcterms:created>
  <dcterms:modified xsi:type="dcterms:W3CDTF">2024-05-01T05:33:23Z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1033-12.2.0.16909</vt:lpwstr>
  </property>
  <property fmtid="{D5CDD505-2E9C-101B-9397-08002B2CF9AE}" pid="3" name="ICV">
    <vt:lpwstr>296771EEE0D443D2AC224C6D1A2F4BCE</vt:lpwstr>
  </property>
</Properties>
</file>