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82" r:id="rId2"/>
    <p:sldId id="283" r:id="rId3"/>
    <p:sldId id="321" r:id="rId4"/>
    <p:sldId id="284" r:id="rId5"/>
    <p:sldId id="305" r:id="rId6"/>
    <p:sldId id="295" r:id="rId7"/>
    <p:sldId id="292" r:id="rId8"/>
    <p:sldId id="306" r:id="rId9"/>
    <p:sldId id="315" r:id="rId10"/>
    <p:sldId id="280" r:id="rId11"/>
    <p:sldId id="322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5"/>
    <p:restoredTop sz="94602"/>
  </p:normalViewPr>
  <p:slideViewPr>
    <p:cSldViewPr snapToGrid="0" snapToObjects="1" showGuides="1">
      <p:cViewPr varScale="1">
        <p:scale>
          <a:sx n="84" d="100"/>
          <a:sy n="84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9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5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7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6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8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pr7070457" TargetMode="External"/><Relationship Id="rId2" Type="http://schemas.openxmlformats.org/officeDocument/2006/relationships/hyperlink" Target="https://doi.org/10.1007/s10489-020-01995-8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i.org/10.3390/s2222898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pr7070457" TargetMode="External"/><Relationship Id="rId2" Type="http://schemas.openxmlformats.org/officeDocument/2006/relationships/hyperlink" Target="https://doi.org/10.1007/s10489-020-01995-8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265176"/>
            <a:ext cx="7946136" cy="3054096"/>
          </a:xfrm>
        </p:spPr>
        <p:txBody>
          <a:bodyPr/>
          <a:lstStyle/>
          <a:p>
            <a:r>
              <a:rPr lang="en-US" sz="4000" dirty="0"/>
              <a:t>Exploring the Efficacy of ear Images for biometrics identification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3538728"/>
            <a:ext cx="6940296" cy="2496311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Sakshamdeep Singh – 50475857</a:t>
            </a:r>
          </a:p>
          <a:p>
            <a:r>
              <a:rPr lang="en-US" sz="1800" dirty="0"/>
              <a:t>Ashutosh Rastogi - 50486793</a:t>
            </a:r>
          </a:p>
        </p:txBody>
      </p:sp>
    </p:spTree>
    <p:extLst>
      <p:ext uri="{BB962C8B-B14F-4D97-AF65-F5344CB8AC3E}">
        <p14:creationId xmlns:p14="http://schemas.microsoft.com/office/powerpoint/2010/main" val="40331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9061704" cy="590931"/>
          </a:xfrm>
        </p:spPr>
        <p:txBody>
          <a:bodyPr/>
          <a:lstStyle/>
          <a:p>
            <a:r>
              <a:rPr lang="en-US" dirty="0"/>
              <a:t>Future Work and Improvements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0268712" cy="3968249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accent6"/>
                </a:solidFill>
                <a:latin typeface="Georgia" panose="02040502050405020303" pitchFamily="18" charset="0"/>
              </a:rPr>
              <a:t>Detection</a:t>
            </a:r>
          </a:p>
          <a:p>
            <a:pPr lvl="1" algn="just"/>
            <a:r>
              <a:rPr lang="en-US" dirty="0">
                <a:solidFill>
                  <a:schemeClr val="accent6"/>
                </a:solidFill>
                <a:latin typeface="Georgia" panose="02040502050405020303" pitchFamily="18" charset="0"/>
              </a:rPr>
              <a:t>Improve the detection performance. </a:t>
            </a:r>
          </a:p>
          <a:p>
            <a:pPr lvl="2" algn="just"/>
            <a:r>
              <a:rPr lang="en-US" b="0" i="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Provide more dataset and train a bigger YOLO model.</a:t>
            </a:r>
          </a:p>
          <a:p>
            <a:pPr lvl="2" algn="just"/>
            <a:r>
              <a:rPr lang="en-US" b="0" i="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Multiple ear detection evaluation has not been done yet. Current approach assumes the model will detect single ear per frame.</a:t>
            </a:r>
          </a:p>
          <a:p>
            <a:pPr lvl="1" algn="just"/>
            <a:r>
              <a:rPr lang="en-US" b="0" i="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The precision of the YOLO model depends on the extent and quality of the dataset used for training. The collection of a larger and more diverse dataset of ear images, including images with varying skin tones, ear shapes, and occlusions, could be the subject of future research.</a:t>
            </a:r>
          </a:p>
          <a:p>
            <a:pPr algn="just"/>
            <a:r>
              <a:rPr lang="en-US" dirty="0">
                <a:solidFill>
                  <a:schemeClr val="accent6"/>
                </a:solidFill>
                <a:latin typeface="Georgia" panose="02040502050405020303" pitchFamily="18" charset="0"/>
              </a:rPr>
              <a:t>Recognition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4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9061704" cy="59093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0268712" cy="3968249"/>
          </a:xfrm>
        </p:spPr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Ahila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Priyadharshini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R.,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Arivazhagan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S. &amp; Arun, M. A deep learning approach for person identification using ear biometrics.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Appl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-apple-system"/>
              </a:rPr>
              <a:t>Intell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51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2161–2172 (2021).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https://doi.org/10.1007/s10489-020-01995-8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Raveane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W.;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Galdámez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P.L.; González Arrieta, M.A. Ear Detection and Localization with Convolutional Neural Networks in Natural Images and Videos.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Processes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2019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7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457.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  <a:hlinkClick r:id="rId3"/>
              </a:rPr>
              <a:t>https://doi.org/10.3390/pr7070457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Mursalin, M.; Ahmed, M.; Haskell-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Dowland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P. Biometric Security: A Novel Ear Recognition Approach Using a 3D Morphable Ear Model.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Sensors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2022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22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8988.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  <a:hlinkClick r:id="rId4"/>
              </a:rPr>
              <a:t>https://doi.org/10.3390/s22228988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A. Kumar and C. Wu, "Automated Ear Identification using Ear Imaging," Pattern Recognition, vol. 45, no. 3, pp.956-968, March 2012.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dirty="0">
              <a:latin typeface="-apple-system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2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148" y="3133534"/>
            <a:ext cx="9061704" cy="590931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2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172200" cy="3968249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Automatic person identification from ear images is an active field of research within the biometric community.</a:t>
            </a:r>
          </a:p>
          <a:p>
            <a:pPr algn="just"/>
            <a:r>
              <a:rPr lang="en-US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 other biometrics such as face, iris and fingerprints, ear also has a large amount of </a:t>
            </a:r>
            <a:r>
              <a:rPr lang="en-US" sz="1800" b="1" kern="10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 and unique features</a:t>
            </a:r>
            <a:r>
              <a:rPr lang="en-US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allow for person identification.</a:t>
            </a:r>
          </a:p>
          <a:p>
            <a:pPr algn="just"/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Three important factors for person identification are </a:t>
            </a: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temporal consistency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, ease of </a:t>
            </a: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acquisition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, and </a:t>
            </a: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uniqueness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to everyone.</a:t>
            </a:r>
            <a:endParaRPr lang="en-US" sz="1800" kern="100" dirty="0">
              <a:solidFill>
                <a:schemeClr val="tx1">
                  <a:lumMod val="50000"/>
                </a:schemeClr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chemeClr val="tx1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FA3D14-7BDD-4AC6-7BB8-1F323102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28" y="1795080"/>
            <a:ext cx="4949952" cy="396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7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172200" cy="3968249"/>
          </a:xfrm>
        </p:spPr>
        <p:txBody>
          <a:bodyPr/>
          <a:lstStyle/>
          <a:p>
            <a:pPr algn="just"/>
            <a:r>
              <a:rPr lang="en-US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worldwide outbreak of COVID-19 situation, most of the face identification systems fail due to the mask wearing scenario.</a:t>
            </a: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human ear is a perfect source of data fora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person identification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it does not involve the cooperativeness of the human whom we are trying to recognize </a:t>
            </a:r>
            <a:endParaRPr lang="en-US" kern="1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Additionally, the ear can be acquired in a </a:t>
            </a: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contactless</a:t>
            </a:r>
            <a:r>
              <a:rPr lang="en-US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and </a:t>
            </a: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nonintrusive</a:t>
            </a:r>
            <a:r>
              <a:rPr lang="en-US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manner.</a:t>
            </a:r>
            <a:endParaRPr lang="en-US" sz="1800" kern="100" dirty="0">
              <a:solidFill>
                <a:schemeClr val="tx1">
                  <a:lumMod val="50000"/>
                </a:schemeClr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chemeClr val="tx1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9BE54A-9E94-7816-D1AC-1687413E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28" y="2258568"/>
            <a:ext cx="5238750" cy="298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Novelty and Main Contribution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9710928" cy="3968249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Using state of the art YOLOv8 (You Only Look Once) model for ear detection. YOLO </a:t>
            </a:r>
            <a:r>
              <a:rPr lang="en-US" dirty="0">
                <a:solidFill>
                  <a:schemeClr val="accent6"/>
                </a:solidFill>
                <a:latin typeface="Georgia" panose="02040502050405020303" pitchFamily="18" charset="0"/>
              </a:rPr>
              <a:t>p</a:t>
            </a:r>
            <a:r>
              <a:rPr lang="en-US" b="0" i="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opular object detection algorithm that can detect objects in real-time is the YOLO model. This method is quicker and more effective than conventional object detection techniques.</a:t>
            </a:r>
          </a:p>
          <a:p>
            <a:pPr algn="just"/>
            <a:endParaRPr lang="en-US" b="0" i="0" dirty="0">
              <a:solidFill>
                <a:schemeClr val="accent6"/>
              </a:solidFill>
              <a:effectLst/>
              <a:latin typeface="Georgia" panose="02040502050405020303" pitchFamily="18" charset="0"/>
            </a:endParaRPr>
          </a:p>
          <a:p>
            <a:pPr algn="just"/>
            <a:r>
              <a:rPr lang="en-US" b="0" i="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The project's primary contribution would be the creation of an accurate and efficient person classification system based on ear detection and the YOLO paradigm. This system could be utilized for a variety of purposes, including biometric identification, security systems, and healthcare.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9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1D51-8043-CC92-2E09-E5802D03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A2A18-CF75-C877-D813-3FCBF3811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AA962C70-3790-DBF9-319B-4F1B099E6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7260336" cy="3968249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The workflow begins with an input in the form of a video capture, which is obtained using OpenCV.</a:t>
            </a:r>
          </a:p>
          <a:p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This video feed is processed by the YOLO model, which extracts the region of the ear. </a:t>
            </a:r>
            <a:endParaRPr lang="en-US" dirty="0">
              <a:solidFill>
                <a:schemeClr val="tx1">
                  <a:lumMod val="50000"/>
                </a:schemeClr>
              </a:solidFill>
              <a:latin typeface="Söhne"/>
            </a:endParaRPr>
          </a:p>
          <a:p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The extracted ear region is then used as input to a trained CNN model for identification.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DF6B19-2642-C5DA-720B-DF579341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352" y="1399719"/>
            <a:ext cx="1755705" cy="49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21000F24-7013-41AD-C39D-CC624D08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0497312" cy="3968249"/>
          </a:xfrm>
        </p:spPr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Ahila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Priyadharshini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R.,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Arivazhagan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S. &amp; Arun, M. A deep learning approach for person identification using ear biometrics.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Appl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-apple-system"/>
              </a:rPr>
              <a:t>Intell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51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2161–2172 (2021).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https://doi.org/10.1007/s10489-020-01995-8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Raveane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W.;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Galdámez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P.L.; González Arrieta, M.A. Ear Detection and Localization with Convolutional Neural Networks in Natural Images and Videos.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Processes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2019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7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457.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  <a:hlinkClick r:id="rId3"/>
              </a:rPr>
              <a:t>https://doi.org/10.3390/pr7070457</a:t>
            </a:r>
            <a:endParaRPr lang="en-US" dirty="0">
              <a:solidFill>
                <a:srgbClr val="333333"/>
              </a:solidFill>
              <a:latin typeface="-apple-system"/>
            </a:endParaRPr>
          </a:p>
          <a:p>
            <a:endParaRPr lang="en-US" b="0" i="0" dirty="0">
              <a:solidFill>
                <a:schemeClr val="tx1">
                  <a:lumMod val="50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1508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204150"/>
            <a:ext cx="6951472" cy="590931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837431"/>
            <a:ext cx="6951472" cy="4654809"/>
          </a:xfrm>
        </p:spPr>
        <p:txBody>
          <a:bodyPr/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AMI dataset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100 subjects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492 * 702 pixels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700 images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IIT Delhi Ear Database version 1.0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125 subjects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493 images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272 * 204 pixels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EarVN1.0: A new large-scale ear images dataset  in the wild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164 Asian Individuals (98 males, 66 females)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28,412 Color Images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Unconstrained conditions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 descr="Close-up of a person's ear&#10;&#10;Description automatically generated with medium confidence">
            <a:extLst>
              <a:ext uri="{FF2B5EF4-FFF2-40B4-BE49-F238E27FC236}">
                <a16:creationId xmlns:a16="http://schemas.microsoft.com/office/drawing/2014/main" id="{9C1B685E-3DCF-9C4C-63B3-0998487E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1288790"/>
            <a:ext cx="897725" cy="1371600"/>
          </a:xfrm>
          <a:prstGeom prst="rect">
            <a:avLst/>
          </a:prstGeom>
        </p:spPr>
      </p:pic>
      <p:pic>
        <p:nvPicPr>
          <p:cNvPr id="10" name="Picture 9" descr="A close up of a person's ear&#10;&#10;Description automatically generated with medium confidence">
            <a:extLst>
              <a:ext uri="{FF2B5EF4-FFF2-40B4-BE49-F238E27FC236}">
                <a16:creationId xmlns:a16="http://schemas.microsoft.com/office/drawing/2014/main" id="{45F97D96-1627-6F55-C558-A910112FC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861" y="1288790"/>
            <a:ext cx="961292" cy="1371600"/>
          </a:xfrm>
          <a:prstGeom prst="rect">
            <a:avLst/>
          </a:prstGeom>
        </p:spPr>
      </p:pic>
      <p:pic>
        <p:nvPicPr>
          <p:cNvPr id="12" name="Picture 11" descr="A close-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62F4D688-B501-F50C-212B-BB2178C69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021" y="2826011"/>
            <a:ext cx="1828800" cy="1371600"/>
          </a:xfrm>
          <a:prstGeom prst="rect">
            <a:avLst/>
          </a:prstGeom>
        </p:spPr>
      </p:pic>
      <p:pic>
        <p:nvPicPr>
          <p:cNvPr id="14" name="Picture 13" descr="A picture containing looking, black, staring, close&#10;&#10;Description automatically generated">
            <a:extLst>
              <a:ext uri="{FF2B5EF4-FFF2-40B4-BE49-F238E27FC236}">
                <a16:creationId xmlns:a16="http://schemas.microsoft.com/office/drawing/2014/main" id="{79F6CD64-0440-9A22-3123-76DC88A93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1368" y="2826011"/>
            <a:ext cx="1828800" cy="1371600"/>
          </a:xfrm>
          <a:prstGeom prst="rect">
            <a:avLst/>
          </a:prstGeom>
        </p:spPr>
      </p:pic>
      <p:pic>
        <p:nvPicPr>
          <p:cNvPr id="17" name="Picture 16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83F4FB62-14A9-A4F3-F05F-F09AEAA18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6889" y="1288790"/>
            <a:ext cx="961292" cy="1371600"/>
          </a:xfrm>
          <a:prstGeom prst="rect">
            <a:avLst/>
          </a:prstGeom>
        </p:spPr>
      </p:pic>
      <p:pic>
        <p:nvPicPr>
          <p:cNvPr id="19" name="Picture 18" descr="A close up of a dog&#10;&#10;Description automatically generated with low confidence">
            <a:extLst>
              <a:ext uri="{FF2B5EF4-FFF2-40B4-BE49-F238E27FC236}">
                <a16:creationId xmlns:a16="http://schemas.microsoft.com/office/drawing/2014/main" id="{C3B6A711-1066-82F5-AE90-F6C913531C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4022" y="4363232"/>
            <a:ext cx="806824" cy="1371600"/>
          </a:xfrm>
          <a:prstGeom prst="rect">
            <a:avLst/>
          </a:prstGeom>
        </p:spPr>
      </p:pic>
      <p:pic>
        <p:nvPicPr>
          <p:cNvPr id="21" name="Picture 20" descr="Blurry close-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07A5EDE7-8DFD-092E-8FF9-82D038CBA8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6125" y="4346592"/>
            <a:ext cx="627214" cy="1371600"/>
          </a:xfrm>
          <a:prstGeom prst="rect">
            <a:avLst/>
          </a:prstGeom>
        </p:spPr>
      </p:pic>
      <p:pic>
        <p:nvPicPr>
          <p:cNvPr id="25" name="Picture 24" descr="A close up of a person's ear&#10;&#10;Description automatically generated with medium confidence">
            <a:extLst>
              <a:ext uri="{FF2B5EF4-FFF2-40B4-BE49-F238E27FC236}">
                <a16:creationId xmlns:a16="http://schemas.microsoft.com/office/drawing/2014/main" id="{9940A862-4C09-1D6E-0A2D-2C895C4492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77827" y="4338449"/>
            <a:ext cx="972342" cy="1371600"/>
          </a:xfrm>
          <a:prstGeom prst="rect">
            <a:avLst/>
          </a:prstGeom>
        </p:spPr>
      </p:pic>
      <p:pic>
        <p:nvPicPr>
          <p:cNvPr id="27" name="Picture 26" descr="Close-up of a person's face&#10;&#10;Description automatically generated">
            <a:extLst>
              <a:ext uri="{FF2B5EF4-FFF2-40B4-BE49-F238E27FC236}">
                <a16:creationId xmlns:a16="http://schemas.microsoft.com/office/drawing/2014/main" id="{E30A7BFF-5200-74B6-207C-0D8D4FC15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4065" y="4338449"/>
            <a:ext cx="105303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4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204150"/>
            <a:ext cx="6951472" cy="590931"/>
          </a:xfrm>
        </p:spPr>
        <p:txBody>
          <a:bodyPr/>
          <a:lstStyle/>
          <a:p>
            <a:r>
              <a:rPr lang="en-US" dirty="0"/>
              <a:t>Evaluation Protocol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837431"/>
            <a:ext cx="10451592" cy="3968249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Some common metrics we will be using in our biometric identification systems include: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effectLst/>
              <a:latin typeface="Georgia" panose="02040502050405020303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True Accept Rate (TAR)</a:t>
            </a: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: The percentage of genuine matches that are correctly identified by the system.</a:t>
            </a:r>
            <a:endParaRPr lang="en-US" sz="1600" b="0" i="0" u="none" strike="noStrike" dirty="0">
              <a:solidFill>
                <a:srgbClr val="005BBB"/>
              </a:solidFill>
              <a:effectLst/>
              <a:latin typeface="Georgia" panose="02040502050405020303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False Accept Rate (FAR)</a:t>
            </a: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: The percentage of impostor matches that are incorrectly identified as genuine by the system.</a:t>
            </a:r>
            <a:endParaRPr lang="en-US" sz="1600" b="0" i="0" u="none" strike="noStrike" dirty="0">
              <a:solidFill>
                <a:srgbClr val="005BBB"/>
              </a:solidFill>
              <a:effectLst/>
              <a:latin typeface="Georgia" panose="02040502050405020303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True Reject Rate (TRR)</a:t>
            </a: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: The percentage of impostor matches that are correctly rejected by the system.</a:t>
            </a:r>
            <a:endParaRPr lang="en-US" sz="1600" b="0" i="0" u="none" strike="noStrike" dirty="0">
              <a:solidFill>
                <a:srgbClr val="005BBB"/>
              </a:solidFill>
              <a:effectLst/>
              <a:latin typeface="Georgia" panose="02040502050405020303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False Reject Rate (FRR)</a:t>
            </a: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: The percentage of genuine matches that are incorrectly rejected by the system.</a:t>
            </a:r>
            <a:endParaRPr lang="en-US" sz="1600" b="0" i="0" u="none" strike="noStrike" dirty="0">
              <a:solidFill>
                <a:srgbClr val="005BBB"/>
              </a:solidFill>
              <a:effectLst/>
              <a:latin typeface="Georgia" panose="02040502050405020303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Equal Error Rate (EER)</a:t>
            </a: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: The point at which the FAR and FRR are equal.</a:t>
            </a:r>
            <a:endParaRPr lang="en-US" sz="1600" b="0" i="0" u="none" strike="noStrike" dirty="0">
              <a:solidFill>
                <a:srgbClr val="005BBB"/>
              </a:solidFill>
              <a:effectLst/>
              <a:latin typeface="Georgia" panose="02040502050405020303" pitchFamily="18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600" b="0" dirty="0">
                <a:effectLst/>
                <a:latin typeface="Georgia" panose="02040502050405020303" pitchFamily="18" charset="0"/>
              </a:rPr>
            </a:b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These metrics used to evaluate the performance of an ear biometric identification system and to compare its performance with other biometric identification systems.</a:t>
            </a:r>
            <a:br>
              <a:rPr lang="en-US" sz="1600" dirty="0">
                <a:latin typeface="Georgia" panose="02040502050405020303" pitchFamily="18" charset="0"/>
              </a:rPr>
            </a:br>
            <a:endParaRPr lang="en-US" sz="1600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8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05552"/>
            <a:ext cx="9454896" cy="1089529"/>
          </a:xfrm>
        </p:spPr>
        <p:txBody>
          <a:bodyPr/>
          <a:lstStyle/>
          <a:p>
            <a:r>
              <a:rPr lang="en-US" dirty="0"/>
              <a:t>Interim Result Analysis - Detection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9353D3-9334-2E19-1C76-C83CF86C3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37" y="2779654"/>
            <a:ext cx="3493827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B2C6E6-3F0C-63D0-C35D-E79B21317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979" y="2776920"/>
            <a:ext cx="3490232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8F013-8D07-D9CD-2645-47EBA3610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427" y="2758510"/>
            <a:ext cx="348735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0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866</Words>
  <Application>Microsoft Office PowerPoint</Application>
  <PresentationFormat>Widescreen</PresentationFormat>
  <Paragraphs>75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Arial Regular</vt:lpstr>
      <vt:lpstr>Georgia</vt:lpstr>
      <vt:lpstr>Söhne</vt:lpstr>
      <vt:lpstr>System Font Regular</vt:lpstr>
      <vt:lpstr>Office Theme</vt:lpstr>
      <vt:lpstr>Exploring the Efficacy of ear Images for biometrics identification</vt:lpstr>
      <vt:lpstr>Research Problem</vt:lpstr>
      <vt:lpstr>Advantages</vt:lpstr>
      <vt:lpstr>Novelty and Main Contribution</vt:lpstr>
      <vt:lpstr>Approach</vt:lpstr>
      <vt:lpstr>Related Works</vt:lpstr>
      <vt:lpstr>Dataset</vt:lpstr>
      <vt:lpstr>Evaluation Protocol</vt:lpstr>
      <vt:lpstr>Interim Result Analysis - Detection</vt:lpstr>
      <vt:lpstr>Future Work and Improvements</vt:lpstr>
      <vt:lpstr>References</vt:lpstr>
      <vt:lpstr>Questions?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Sakshamdeep Singh</cp:lastModifiedBy>
  <cp:revision>445</cp:revision>
  <dcterms:created xsi:type="dcterms:W3CDTF">2019-04-04T19:20:28Z</dcterms:created>
  <dcterms:modified xsi:type="dcterms:W3CDTF">2023-04-26T06:48:42Z</dcterms:modified>
  <cp:category/>
</cp:coreProperties>
</file>