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21945600" cy="16459200"/>
  <p:notesSz cx="6858000" cy="9144000"/>
  <p:defaultTextStyle>
    <a:defPPr>
      <a:defRPr lang="en-US"/>
    </a:defPPr>
    <a:lvl1pPr marL="0" algn="l" defTabSz="1843431" rtl="0" eaLnBrk="1" latinLnBrk="0" hangingPunct="1">
      <a:defRPr sz="3629" kern="1200">
        <a:solidFill>
          <a:schemeClr val="tx1"/>
        </a:solidFill>
        <a:latin typeface="+mn-lt"/>
        <a:ea typeface="+mn-ea"/>
        <a:cs typeface="+mn-cs"/>
      </a:defRPr>
    </a:lvl1pPr>
    <a:lvl2pPr marL="921715" algn="l" defTabSz="1843431" rtl="0" eaLnBrk="1" latinLnBrk="0" hangingPunct="1">
      <a:defRPr sz="3629" kern="1200">
        <a:solidFill>
          <a:schemeClr val="tx1"/>
        </a:solidFill>
        <a:latin typeface="+mn-lt"/>
        <a:ea typeface="+mn-ea"/>
        <a:cs typeface="+mn-cs"/>
      </a:defRPr>
    </a:lvl2pPr>
    <a:lvl3pPr marL="1843431" algn="l" defTabSz="1843431" rtl="0" eaLnBrk="1" latinLnBrk="0" hangingPunct="1">
      <a:defRPr sz="3629" kern="1200">
        <a:solidFill>
          <a:schemeClr val="tx1"/>
        </a:solidFill>
        <a:latin typeface="+mn-lt"/>
        <a:ea typeface="+mn-ea"/>
        <a:cs typeface="+mn-cs"/>
      </a:defRPr>
    </a:lvl3pPr>
    <a:lvl4pPr marL="2765146" algn="l" defTabSz="1843431" rtl="0" eaLnBrk="1" latinLnBrk="0" hangingPunct="1">
      <a:defRPr sz="3629" kern="1200">
        <a:solidFill>
          <a:schemeClr val="tx1"/>
        </a:solidFill>
        <a:latin typeface="+mn-lt"/>
        <a:ea typeface="+mn-ea"/>
        <a:cs typeface="+mn-cs"/>
      </a:defRPr>
    </a:lvl4pPr>
    <a:lvl5pPr marL="3686861" algn="l" defTabSz="1843431" rtl="0" eaLnBrk="1" latinLnBrk="0" hangingPunct="1">
      <a:defRPr sz="3629" kern="1200">
        <a:solidFill>
          <a:schemeClr val="tx1"/>
        </a:solidFill>
        <a:latin typeface="+mn-lt"/>
        <a:ea typeface="+mn-ea"/>
        <a:cs typeface="+mn-cs"/>
      </a:defRPr>
    </a:lvl5pPr>
    <a:lvl6pPr marL="4608576" algn="l" defTabSz="1843431" rtl="0" eaLnBrk="1" latinLnBrk="0" hangingPunct="1">
      <a:defRPr sz="3629" kern="1200">
        <a:solidFill>
          <a:schemeClr val="tx1"/>
        </a:solidFill>
        <a:latin typeface="+mn-lt"/>
        <a:ea typeface="+mn-ea"/>
        <a:cs typeface="+mn-cs"/>
      </a:defRPr>
    </a:lvl6pPr>
    <a:lvl7pPr marL="5530291" algn="l" defTabSz="1843431" rtl="0" eaLnBrk="1" latinLnBrk="0" hangingPunct="1">
      <a:defRPr sz="3629" kern="1200">
        <a:solidFill>
          <a:schemeClr val="tx1"/>
        </a:solidFill>
        <a:latin typeface="+mn-lt"/>
        <a:ea typeface="+mn-ea"/>
        <a:cs typeface="+mn-cs"/>
      </a:defRPr>
    </a:lvl7pPr>
    <a:lvl8pPr marL="6452007" algn="l" defTabSz="1843431" rtl="0" eaLnBrk="1" latinLnBrk="0" hangingPunct="1">
      <a:defRPr sz="3629" kern="1200">
        <a:solidFill>
          <a:schemeClr val="tx1"/>
        </a:solidFill>
        <a:latin typeface="+mn-lt"/>
        <a:ea typeface="+mn-ea"/>
        <a:cs typeface="+mn-cs"/>
      </a:defRPr>
    </a:lvl8pPr>
    <a:lvl9pPr marL="7373722" algn="l" defTabSz="1843431" rtl="0" eaLnBrk="1" latinLnBrk="0" hangingPunct="1">
      <a:defRPr sz="362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84" userDrawn="1">
          <p15:clr>
            <a:srgbClr val="A4A3A4"/>
          </p15:clr>
        </p15:guide>
        <p15:guide id="2" pos="69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10"/>
    <p:restoredTop sz="94655"/>
  </p:normalViewPr>
  <p:slideViewPr>
    <p:cSldViewPr snapToGrid="0" snapToObjects="1">
      <p:cViewPr varScale="1">
        <p:scale>
          <a:sx n="67" d="100"/>
          <a:sy n="67" d="100"/>
        </p:scale>
        <p:origin x="888" y="96"/>
      </p:cViewPr>
      <p:guideLst>
        <p:guide orient="horz" pos="5184"/>
        <p:guide pos="6912"/>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9724D-6106-B84D-AD73-88AB3BCE741D}" type="datetimeFigureOut">
              <a:rPr lang="en-US" smtClean="0"/>
              <a:t>5/21/2023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78A6-91B1-A94B-8013-D04A98434E6D}" type="slidenum">
              <a:rPr lang="en-US" smtClean="0"/>
              <a:t>‹#›</a:t>
            </a:fld>
            <a:endParaRPr lang="en-US"/>
          </a:p>
        </p:txBody>
      </p:sp>
    </p:spTree>
    <p:extLst>
      <p:ext uri="{BB962C8B-B14F-4D97-AF65-F5344CB8AC3E}">
        <p14:creationId xmlns:p14="http://schemas.microsoft.com/office/powerpoint/2010/main" val="1644038077"/>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8A78A6-91B1-A94B-8013-D04A98434E6D}" type="slidenum">
              <a:rPr lang="en-US" smtClean="0"/>
              <a:t>1</a:t>
            </a:fld>
            <a:endParaRPr lang="en-US"/>
          </a:p>
        </p:txBody>
      </p:sp>
    </p:spTree>
    <p:extLst>
      <p:ext uri="{BB962C8B-B14F-4D97-AF65-F5344CB8AC3E}">
        <p14:creationId xmlns:p14="http://schemas.microsoft.com/office/powerpoint/2010/main" val="1823357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search Poster Template">
    <p:spTree>
      <p:nvGrpSpPr>
        <p:cNvPr id="1" name=""/>
        <p:cNvGrpSpPr/>
        <p:nvPr/>
      </p:nvGrpSpPr>
      <p:grpSpPr>
        <a:xfrm>
          <a:off x="0" y="0"/>
          <a:ext cx="0" cy="0"/>
          <a:chOff x="0" y="0"/>
          <a:chExt cx="0" cy="0"/>
        </a:xfrm>
      </p:grpSpPr>
      <p:cxnSp>
        <p:nvCxnSpPr>
          <p:cNvPr id="8" name="Straight Connector 7" descr="Vertical Divider"/>
          <p:cNvCxnSpPr/>
          <p:nvPr userDrawn="1"/>
        </p:nvCxnSpPr>
        <p:spPr bwMode="auto">
          <a:xfrm>
            <a:off x="5592763" y="3371190"/>
            <a:ext cx="0" cy="11430000"/>
          </a:xfrm>
          <a:prstGeom prst="line">
            <a:avLst/>
          </a:prstGeom>
          <a:noFill/>
          <a:ln w="15875" cap="flat" cmpd="sng" algn="ctr">
            <a:solidFill>
              <a:schemeClr val="tx1"/>
            </a:solidFill>
            <a:prstDash val="dash"/>
            <a:round/>
            <a:headEnd type="oval" w="med" len="med"/>
            <a:tailEnd type="oval" w="med" len="med"/>
          </a:ln>
          <a:effectLst/>
        </p:spPr>
      </p:cxnSp>
      <p:cxnSp>
        <p:nvCxnSpPr>
          <p:cNvPr id="9" name="Straight Connector 9"/>
          <p:cNvCxnSpPr>
            <a:cxnSpLocks noChangeShapeType="1"/>
          </p:cNvCxnSpPr>
          <p:nvPr userDrawn="1"/>
        </p:nvCxnSpPr>
        <p:spPr bwMode="auto">
          <a:xfrm>
            <a:off x="5653882" y="4496148"/>
            <a:ext cx="457200" cy="457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0" name="Straight Connector 9" descr="Vertical Divider"/>
          <p:cNvCxnSpPr/>
          <p:nvPr userDrawn="1"/>
        </p:nvCxnSpPr>
        <p:spPr bwMode="auto">
          <a:xfrm>
            <a:off x="10972800" y="3371190"/>
            <a:ext cx="0" cy="11430000"/>
          </a:xfrm>
          <a:prstGeom prst="line">
            <a:avLst/>
          </a:prstGeom>
          <a:noFill/>
          <a:ln w="15875" cap="flat" cmpd="sng" algn="ctr">
            <a:solidFill>
              <a:schemeClr val="tx1"/>
            </a:solidFill>
            <a:prstDash val="dash"/>
            <a:round/>
            <a:headEnd type="oval" w="med" len="med"/>
            <a:tailEnd type="oval" w="med" len="med"/>
          </a:ln>
          <a:effectLst/>
        </p:spPr>
      </p:cxnSp>
      <p:cxnSp>
        <p:nvCxnSpPr>
          <p:cNvPr id="11" name="Straight Connector 10" descr="Vertical Divider"/>
          <p:cNvCxnSpPr/>
          <p:nvPr userDrawn="1"/>
        </p:nvCxnSpPr>
        <p:spPr bwMode="auto">
          <a:xfrm>
            <a:off x="16352838" y="3371190"/>
            <a:ext cx="0" cy="11430000"/>
          </a:xfrm>
          <a:prstGeom prst="line">
            <a:avLst/>
          </a:prstGeom>
          <a:noFill/>
          <a:ln w="15875" cap="flat" cmpd="sng" algn="ctr">
            <a:solidFill>
              <a:schemeClr val="tx1"/>
            </a:solidFill>
            <a:prstDash val="dash"/>
            <a:round/>
            <a:headEnd type="oval" w="med" len="med"/>
            <a:tailEnd type="oval" w="med" len="med"/>
          </a:ln>
          <a:effectLst/>
        </p:spPr>
      </p:cxnSp>
      <p:sp>
        <p:nvSpPr>
          <p:cNvPr id="12" name="Content Placeholder 9"/>
          <p:cNvSpPr>
            <a:spLocks noGrp="1"/>
          </p:cNvSpPr>
          <p:nvPr>
            <p:ph sz="quarter" idx="10" hasCustomPrompt="1"/>
          </p:nvPr>
        </p:nvSpPr>
        <p:spPr>
          <a:xfrm>
            <a:off x="457200" y="3429830"/>
            <a:ext cx="4899025" cy="7364069"/>
          </a:xfrm>
          <a:prstGeom prst="rect">
            <a:avLst/>
          </a:prstGeom>
        </p:spPr>
        <p:txBody>
          <a:bodyPr/>
          <a:lstStyle>
            <a:lvl1pPr marL="0" indent="-228600">
              <a:lnSpc>
                <a:spcPts val="2300"/>
              </a:lnSpc>
              <a:spcBef>
                <a:spcPts val="0"/>
              </a:spcBef>
              <a:buFontTx/>
              <a:buNone/>
              <a:defRPr sz="1400" baseline="0">
                <a:solidFill>
                  <a:schemeClr val="tx1"/>
                </a:solidFill>
                <a:latin typeface="Arial" charset="0"/>
              </a:defRPr>
            </a:lvl1pPr>
            <a:lvl2pPr marL="457200" indent="-228600">
              <a:lnSpc>
                <a:spcPts val="2300"/>
              </a:lnSpc>
              <a:spcBef>
                <a:spcPts val="0"/>
              </a:spcBef>
              <a:buClr>
                <a:schemeClr val="tx2"/>
              </a:buClr>
              <a:buSzPct val="100000"/>
              <a:defRPr sz="1400" baseline="0">
                <a:solidFill>
                  <a:schemeClr val="tx1"/>
                </a:solidFill>
                <a:latin typeface="Arial" charset="0"/>
              </a:defRPr>
            </a:lvl2pPr>
            <a:lvl3pPr marL="68580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3pPr>
            <a:lvl4pPr marL="82296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4pPr>
            <a:lvl5pPr marL="960120" indent="-137160">
              <a:lnSpc>
                <a:spcPts val="2300"/>
              </a:lnSpc>
              <a:spcBef>
                <a:spcPts val="0"/>
              </a:spcBef>
              <a:buClr>
                <a:schemeClr val="tx1"/>
              </a:buClr>
              <a:buSzPct val="120000"/>
              <a:buFont typeface="System Font Regular"/>
              <a:buChar char="-"/>
              <a:tabLst/>
              <a:defRPr sz="14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3" name="Picture Placeholder 2" descr="Photo alt tag goes here"/>
          <p:cNvSpPr>
            <a:spLocks noGrp="1"/>
          </p:cNvSpPr>
          <p:nvPr>
            <p:ph type="pic" sz="quarter" idx="16"/>
          </p:nvPr>
        </p:nvSpPr>
        <p:spPr>
          <a:xfrm>
            <a:off x="457200" y="11043369"/>
            <a:ext cx="4899025" cy="3726180"/>
          </a:xfrm>
          <a:prstGeom prst="rect">
            <a:avLst/>
          </a:prstGeom>
          <a:solidFill>
            <a:schemeClr val="bg2">
              <a:lumMod val="85000"/>
            </a:schemeClr>
          </a:solidFill>
        </p:spPr>
        <p:txBody>
          <a:bodyPr>
            <a:normAutofit/>
          </a:bodyPr>
          <a:lstStyle>
            <a:lvl1pPr marL="0" indent="0" algn="ctr">
              <a:buNone/>
              <a:defRPr/>
            </a:lvl1pPr>
          </a:lstStyle>
          <a:p>
            <a:pPr marL="0" indent="0" algn="ctr">
              <a:buNone/>
            </a:pPr>
            <a:r>
              <a:rPr lang="en-US"/>
              <a:t>Click icon to add picture</a:t>
            </a:r>
            <a:endParaRPr lang="en-US" dirty="0"/>
          </a:p>
        </p:txBody>
      </p:sp>
      <p:sp>
        <p:nvSpPr>
          <p:cNvPr id="14" name="Picture Placeholder 2" descr="Photo alt tag goes here"/>
          <p:cNvSpPr>
            <a:spLocks noGrp="1"/>
          </p:cNvSpPr>
          <p:nvPr>
            <p:ph type="pic" sz="quarter" idx="17"/>
          </p:nvPr>
        </p:nvSpPr>
        <p:spPr>
          <a:xfrm>
            <a:off x="16597312" y="8940663"/>
            <a:ext cx="4899025" cy="3726180"/>
          </a:xfrm>
          <a:prstGeom prst="rect">
            <a:avLst/>
          </a:prstGeom>
          <a:solidFill>
            <a:schemeClr val="bg2">
              <a:lumMod val="85000"/>
            </a:schemeClr>
          </a:solidFill>
        </p:spPr>
        <p:txBody>
          <a:bodyPr/>
          <a:lstStyle>
            <a:lvl1pPr marL="0" indent="0" algn="ctr">
              <a:buNone/>
              <a:defRPr/>
            </a:lvl1pPr>
          </a:lstStyle>
          <a:p>
            <a:pPr marL="0" indent="0" algn="ctr">
              <a:buNone/>
            </a:pPr>
            <a:r>
              <a:rPr lang="en-US"/>
              <a:t>Click icon to add picture</a:t>
            </a:r>
            <a:endParaRPr lang="en-US" dirty="0"/>
          </a:p>
        </p:txBody>
      </p:sp>
      <p:sp>
        <p:nvSpPr>
          <p:cNvPr id="15" name="Content Placeholder 9"/>
          <p:cNvSpPr>
            <a:spLocks noGrp="1"/>
          </p:cNvSpPr>
          <p:nvPr>
            <p:ph sz="quarter" idx="18" hasCustomPrompt="1"/>
          </p:nvPr>
        </p:nvSpPr>
        <p:spPr>
          <a:xfrm>
            <a:off x="5837237" y="3429829"/>
            <a:ext cx="4899025" cy="11339721"/>
          </a:xfrm>
          <a:prstGeom prst="rect">
            <a:avLst/>
          </a:prstGeom>
        </p:spPr>
        <p:txBody>
          <a:bodyPr/>
          <a:lstStyle>
            <a:lvl1pPr marL="0" indent="0">
              <a:lnSpc>
                <a:spcPts val="2300"/>
              </a:lnSpc>
              <a:spcBef>
                <a:spcPts val="0"/>
              </a:spcBef>
              <a:buFontTx/>
              <a:buNone/>
              <a:defRPr sz="1400" baseline="0">
                <a:solidFill>
                  <a:schemeClr val="tx1"/>
                </a:solidFill>
                <a:latin typeface="Arial" charset="0"/>
              </a:defRPr>
            </a:lvl1pPr>
            <a:lvl2pPr marL="457200" indent="-228600">
              <a:lnSpc>
                <a:spcPts val="2300"/>
              </a:lnSpc>
              <a:spcBef>
                <a:spcPts val="0"/>
              </a:spcBef>
              <a:buClr>
                <a:schemeClr val="tx2"/>
              </a:buClr>
              <a:defRPr sz="1400" baseline="0">
                <a:solidFill>
                  <a:schemeClr val="tx1"/>
                </a:solidFill>
                <a:latin typeface="Arial" charset="0"/>
              </a:defRPr>
            </a:lvl2pPr>
            <a:lvl3pPr marL="68580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3pPr>
            <a:lvl4pPr marL="800100" indent="-114300">
              <a:lnSpc>
                <a:spcPts val="2300"/>
              </a:lnSpc>
              <a:spcBef>
                <a:spcPts val="0"/>
              </a:spcBef>
              <a:buClr>
                <a:schemeClr val="tx1"/>
              </a:buClr>
              <a:buSzPct val="120000"/>
              <a:buFont typeface="System Font Regular"/>
              <a:buChar char="-"/>
              <a:defRPr sz="1400" baseline="0">
                <a:solidFill>
                  <a:schemeClr val="tx1"/>
                </a:solidFill>
                <a:latin typeface="Arial" charset="0"/>
              </a:defRPr>
            </a:lvl4pPr>
            <a:lvl5pPr marL="1143000" indent="-228600">
              <a:lnSpc>
                <a:spcPts val="2300"/>
              </a:lnSpc>
              <a:spcBef>
                <a:spcPts val="0"/>
              </a:spcBef>
              <a:buClr>
                <a:schemeClr val="tx1"/>
              </a:buClr>
              <a:buSzPct val="120000"/>
              <a:buFont typeface="System Font Regular"/>
              <a:buChar char="-"/>
              <a:defRPr sz="14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6" name="Content Placeholder 9"/>
          <p:cNvSpPr>
            <a:spLocks noGrp="1"/>
          </p:cNvSpPr>
          <p:nvPr>
            <p:ph sz="quarter" idx="19" hasCustomPrompt="1"/>
          </p:nvPr>
        </p:nvSpPr>
        <p:spPr>
          <a:xfrm>
            <a:off x="11209339" y="3431561"/>
            <a:ext cx="4899025" cy="3487882"/>
          </a:xfrm>
          <a:prstGeom prst="rect">
            <a:avLst/>
          </a:prstGeom>
        </p:spPr>
        <p:txBody>
          <a:bodyPr/>
          <a:lstStyle>
            <a:lvl1pPr>
              <a:lnSpc>
                <a:spcPts val="2300"/>
              </a:lnSpc>
              <a:spcBef>
                <a:spcPts val="0"/>
              </a:spcBef>
              <a:defRPr sz="1400" baseline="0">
                <a:solidFill>
                  <a:schemeClr val="bg1">
                    <a:lumMod val="50000"/>
                  </a:schemeClr>
                </a:solidFill>
                <a:latin typeface="Arial" charset="0"/>
              </a:defRPr>
            </a:lvl1pPr>
            <a:lvl2pPr marL="457200" indent="-228600">
              <a:lnSpc>
                <a:spcPts val="2300"/>
              </a:lnSpc>
              <a:spcBef>
                <a:spcPts val="0"/>
              </a:spcBef>
              <a:buClr>
                <a:schemeClr val="accent1"/>
              </a:buClr>
              <a:defRPr sz="1400" baseline="0">
                <a:solidFill>
                  <a:schemeClr val="tx1"/>
                </a:solidFill>
                <a:latin typeface="Arial" charset="0"/>
              </a:defRPr>
            </a:lvl2pPr>
            <a:lvl3pPr marL="68580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3pPr>
            <a:lvl4pPr marL="82296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4pPr>
            <a:lvl5pPr marL="96012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7" name="Content Placeholder 9"/>
          <p:cNvSpPr>
            <a:spLocks noGrp="1"/>
          </p:cNvSpPr>
          <p:nvPr>
            <p:ph sz="quarter" idx="20" hasCustomPrompt="1"/>
          </p:nvPr>
        </p:nvSpPr>
        <p:spPr>
          <a:xfrm>
            <a:off x="16597312" y="3429830"/>
            <a:ext cx="4899025" cy="5097947"/>
          </a:xfrm>
          <a:prstGeom prst="rect">
            <a:avLst/>
          </a:prstGeom>
        </p:spPr>
        <p:txBody>
          <a:bodyPr/>
          <a:lstStyle>
            <a:lvl1pPr>
              <a:lnSpc>
                <a:spcPts val="2300"/>
              </a:lnSpc>
              <a:spcBef>
                <a:spcPts val="0"/>
              </a:spcBef>
              <a:defRPr sz="1400" baseline="0">
                <a:solidFill>
                  <a:schemeClr val="bg1">
                    <a:lumMod val="50000"/>
                  </a:schemeClr>
                </a:solidFill>
                <a:latin typeface="Arial" charset="0"/>
              </a:defRPr>
            </a:lvl1pPr>
            <a:lvl2pPr marL="457200" indent="-228600">
              <a:lnSpc>
                <a:spcPts val="2300"/>
              </a:lnSpc>
              <a:spcBef>
                <a:spcPts val="0"/>
              </a:spcBef>
              <a:buClr>
                <a:schemeClr val="tx2"/>
              </a:buClr>
              <a:defRPr sz="1400" baseline="0">
                <a:solidFill>
                  <a:schemeClr val="tx1"/>
                </a:solidFill>
                <a:latin typeface="Arial" charset="0"/>
              </a:defRPr>
            </a:lvl2pPr>
            <a:lvl3pPr marL="68580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3pPr>
            <a:lvl4pPr marL="82296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4pPr>
            <a:lvl5pPr marL="96012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8" name="Content Placeholder 9"/>
          <p:cNvSpPr>
            <a:spLocks noGrp="1"/>
          </p:cNvSpPr>
          <p:nvPr>
            <p:ph sz="quarter" idx="21" hasCustomPrompt="1"/>
          </p:nvPr>
        </p:nvSpPr>
        <p:spPr>
          <a:xfrm>
            <a:off x="16597312" y="12904441"/>
            <a:ext cx="4899025" cy="1924743"/>
          </a:xfrm>
          <a:prstGeom prst="rect">
            <a:avLst/>
          </a:prstGeom>
        </p:spPr>
        <p:txBody>
          <a:bodyPr/>
          <a:lstStyle>
            <a:lvl1pPr>
              <a:lnSpc>
                <a:spcPts val="2300"/>
              </a:lnSpc>
              <a:spcBef>
                <a:spcPts val="0"/>
              </a:spcBef>
              <a:defRPr sz="1400" baseline="0">
                <a:solidFill>
                  <a:schemeClr val="bg1">
                    <a:lumMod val="50000"/>
                  </a:schemeClr>
                </a:solidFill>
                <a:latin typeface="Arial" charset="0"/>
              </a:defRPr>
            </a:lvl1pPr>
            <a:lvl2pPr marL="457200" indent="-228600">
              <a:lnSpc>
                <a:spcPts val="2300"/>
              </a:lnSpc>
              <a:spcBef>
                <a:spcPts val="0"/>
              </a:spcBef>
              <a:buClr>
                <a:schemeClr val="tx2"/>
              </a:buClr>
              <a:defRPr sz="1400" baseline="0">
                <a:solidFill>
                  <a:schemeClr val="tx1"/>
                </a:solidFill>
                <a:latin typeface="Arial" charset="0"/>
              </a:defRPr>
            </a:lvl2pPr>
            <a:lvl3pPr marL="68580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3pPr>
            <a:lvl4pPr marL="82296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4pPr>
            <a:lvl5pPr marL="96012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9" name="Chart Placeholder 23"/>
          <p:cNvSpPr>
            <a:spLocks noGrp="1"/>
          </p:cNvSpPr>
          <p:nvPr>
            <p:ph type="chart" sz="quarter" idx="22" hasCustomPrompt="1"/>
          </p:nvPr>
        </p:nvSpPr>
        <p:spPr>
          <a:xfrm>
            <a:off x="11275218" y="7345217"/>
            <a:ext cx="4833146" cy="3471069"/>
          </a:xfrm>
          <a:prstGeom prst="rect">
            <a:avLst/>
          </a:prstGeom>
        </p:spPr>
        <p:txBody>
          <a:bodyPr/>
          <a:lstStyle>
            <a:lvl1pPr marL="0" indent="0">
              <a:buNone/>
              <a:defRPr/>
            </a:lvl1pPr>
            <a:lvl2pPr marL="457200" indent="-228600">
              <a:lnSpc>
                <a:spcPts val="2300"/>
              </a:lnSpc>
              <a:spcBef>
                <a:spcPts val="0"/>
              </a:spcBef>
              <a:buClr>
                <a:schemeClr val="tx2"/>
              </a:buClr>
              <a:defRPr sz="1400">
                <a:solidFill>
                  <a:schemeClr val="tx1"/>
                </a:solidFill>
              </a:defRPr>
            </a:lvl2pPr>
            <a:lvl3pPr marL="685800" indent="-137160">
              <a:lnSpc>
                <a:spcPts val="2300"/>
              </a:lnSpc>
              <a:spcBef>
                <a:spcPts val="0"/>
              </a:spcBef>
              <a:buClr>
                <a:schemeClr val="tx1"/>
              </a:buClr>
              <a:buSzPct val="120000"/>
              <a:buFont typeface="System Font Regular"/>
              <a:buChar char="-"/>
              <a:defRPr sz="1400">
                <a:solidFill>
                  <a:schemeClr val="tx1"/>
                </a:solidFill>
              </a:defRPr>
            </a:lvl3pPr>
            <a:lvl4pPr marL="822960" indent="-137160">
              <a:lnSpc>
                <a:spcPts val="2300"/>
              </a:lnSpc>
              <a:spcBef>
                <a:spcPts val="0"/>
              </a:spcBef>
              <a:buClr>
                <a:schemeClr val="tx1"/>
              </a:buClr>
              <a:buSzPct val="120000"/>
              <a:buFont typeface="System Font Regular"/>
              <a:buChar char="-"/>
              <a:defRPr sz="1400">
                <a:solidFill>
                  <a:schemeClr val="tx1"/>
                </a:solidFill>
              </a:defRPr>
            </a:lvl4pPr>
            <a:lvl5pPr marL="960120" indent="-137160">
              <a:lnSpc>
                <a:spcPts val="2300"/>
              </a:lnSpc>
              <a:spcBef>
                <a:spcPts val="0"/>
              </a:spcBef>
              <a:buClr>
                <a:schemeClr val="tx1"/>
              </a:buClr>
              <a:buSzPct val="120000"/>
              <a:buFont typeface="System Font Regular"/>
              <a:buChar char="-"/>
              <a:defRPr sz="1400">
                <a:solidFill>
                  <a:schemeClr val="tx1"/>
                </a:solidFill>
              </a:defRPr>
            </a:lvl5pPr>
          </a:lstStyle>
          <a:p>
            <a:pPr lvl="1"/>
            <a:r>
              <a:rPr lang="en-US" dirty="0"/>
              <a:t>First level</a:t>
            </a:r>
          </a:p>
          <a:p>
            <a:pPr lvl="2"/>
            <a:r>
              <a:rPr lang="en-US" dirty="0"/>
              <a:t>Second level</a:t>
            </a:r>
          </a:p>
          <a:p>
            <a:pPr lvl="3"/>
            <a:r>
              <a:rPr lang="en-US" dirty="0"/>
              <a:t>Fourth level</a:t>
            </a:r>
          </a:p>
          <a:p>
            <a:pPr lvl="4"/>
            <a:r>
              <a:rPr lang="en-US" dirty="0"/>
              <a:t>Fourth level</a:t>
            </a:r>
          </a:p>
          <a:p>
            <a:endParaRPr lang="en-US" dirty="0"/>
          </a:p>
        </p:txBody>
      </p:sp>
      <p:sp>
        <p:nvSpPr>
          <p:cNvPr id="20" name="Content Placeholder 9"/>
          <p:cNvSpPr>
            <a:spLocks noGrp="1"/>
          </p:cNvSpPr>
          <p:nvPr>
            <p:ph sz="quarter" idx="23" hasCustomPrompt="1"/>
          </p:nvPr>
        </p:nvSpPr>
        <p:spPr>
          <a:xfrm>
            <a:off x="11275218" y="11278949"/>
            <a:ext cx="4899025" cy="3570115"/>
          </a:xfrm>
          <a:prstGeom prst="rect">
            <a:avLst/>
          </a:prstGeom>
        </p:spPr>
        <p:txBody>
          <a:bodyPr/>
          <a:lstStyle>
            <a:lvl1pPr>
              <a:lnSpc>
                <a:spcPts val="2300"/>
              </a:lnSpc>
              <a:spcBef>
                <a:spcPts val="0"/>
              </a:spcBef>
              <a:defRPr sz="1400" baseline="0">
                <a:solidFill>
                  <a:schemeClr val="bg1">
                    <a:lumMod val="50000"/>
                  </a:schemeClr>
                </a:solidFill>
                <a:latin typeface="Arial" charset="0"/>
              </a:defRPr>
            </a:lvl1pPr>
            <a:lvl2pPr marL="457200" indent="-228600">
              <a:lnSpc>
                <a:spcPts val="2300"/>
              </a:lnSpc>
              <a:spcBef>
                <a:spcPts val="0"/>
              </a:spcBef>
              <a:buClr>
                <a:schemeClr val="tx2"/>
              </a:buClr>
              <a:defRPr sz="1400" baseline="0">
                <a:solidFill>
                  <a:schemeClr val="tx1"/>
                </a:solidFill>
                <a:latin typeface="Arial" charset="0"/>
              </a:defRPr>
            </a:lvl2pPr>
            <a:lvl3pPr marL="68580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3pPr>
            <a:lvl4pPr marL="82296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4pPr>
            <a:lvl5pPr marL="960120" indent="-137160">
              <a:lnSpc>
                <a:spcPts val="2300"/>
              </a:lnSpc>
              <a:spcBef>
                <a:spcPts val="0"/>
              </a:spcBef>
              <a:buClr>
                <a:schemeClr val="tx1"/>
              </a:buClr>
              <a:buSzPct val="120000"/>
              <a:buFont typeface="System Font Regular"/>
              <a:buChar char="-"/>
              <a:defRPr sz="1400"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1587378594"/>
      </p:ext>
    </p:extLst>
  </p:cSld>
  <p:clrMapOvr>
    <a:masterClrMapping/>
  </p:clrMapOvr>
  <p:extLst>
    <p:ext uri="{DCECCB84-F9BA-43D5-87BE-67443E8EF086}">
      <p15:sldGuideLst xmlns:p15="http://schemas.microsoft.com/office/powerpoint/2012/main">
        <p15:guide id="1" orient="horz" pos="5184" userDrawn="1">
          <p15:clr>
            <a:srgbClr val="FBAE40"/>
          </p15:clr>
        </p15:guide>
        <p15:guide id="2" pos="691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715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36" descr="alt=&quot;&quot;"/>
          <p:cNvSpPr>
            <a:spLocks noChangeArrowheads="1"/>
          </p:cNvSpPr>
          <p:nvPr userDrawn="1"/>
        </p:nvSpPr>
        <p:spPr bwMode="auto">
          <a:xfrm>
            <a:off x="0" y="15204831"/>
            <a:ext cx="21945600" cy="1254369"/>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sz="1450" b="0" i="0" baseline="0" dirty="0">
              <a:solidFill>
                <a:schemeClr val="tx1"/>
              </a:solidFill>
              <a:latin typeface="Arial" charset="0"/>
              <a:ea typeface="Arial" charset="0"/>
            </a:endParaRPr>
          </a:p>
        </p:txBody>
      </p:sp>
      <p:sp>
        <p:nvSpPr>
          <p:cNvPr id="8" name="Rectangle 36" descr="alt=&quot;&quot;"/>
          <p:cNvSpPr>
            <a:spLocks noChangeArrowheads="1"/>
          </p:cNvSpPr>
          <p:nvPr userDrawn="1"/>
        </p:nvSpPr>
        <p:spPr bwMode="auto">
          <a:xfrm>
            <a:off x="0" y="0"/>
            <a:ext cx="21945600" cy="2743200"/>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sz="1450" b="0" i="0" baseline="0" dirty="0">
              <a:solidFill>
                <a:schemeClr val="tx1"/>
              </a:solidFill>
              <a:latin typeface="Arial" charset="0"/>
              <a:ea typeface="Arial" charset="0"/>
            </a:endParaRPr>
          </a:p>
        </p:txBody>
      </p:sp>
      <p:sp>
        <p:nvSpPr>
          <p:cNvPr id="2" name="Rectangle 1" descr="alt=&quot;&quot;"/>
          <p:cNvSpPr/>
          <p:nvPr userDrawn="1"/>
        </p:nvSpPr>
        <p:spPr>
          <a:xfrm>
            <a:off x="-1" y="2628900"/>
            <a:ext cx="21945601" cy="1306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5"/>
          </a:p>
        </p:txBody>
      </p:sp>
      <p:pic>
        <p:nvPicPr>
          <p:cNvPr id="3" name="Picture 2" descr="UB Crest"/>
          <p:cNvPicPr>
            <a:picLocks noChangeAspect="1"/>
          </p:cNvPicPr>
          <p:nvPr userDrawn="1"/>
        </p:nvPicPr>
        <p:blipFill rotWithShape="1">
          <a:blip r:embed="rId4">
            <a:alphaModFix amt="41000"/>
            <a:extLst>
              <a:ext uri="{28A0092B-C50C-407E-A947-70E740481C1C}">
                <a14:useLocalDpi xmlns:a14="http://schemas.microsoft.com/office/drawing/2010/main" val="0"/>
              </a:ext>
            </a:extLst>
          </a:blip>
          <a:srcRect t="4395" b="40121"/>
          <a:stretch/>
        </p:blipFill>
        <p:spPr>
          <a:xfrm>
            <a:off x="16095666" y="0"/>
            <a:ext cx="4670840" cy="2628480"/>
          </a:xfrm>
          <a:prstGeom prst="rect">
            <a:avLst/>
          </a:prstGeom>
        </p:spPr>
      </p:pic>
      <p:pic>
        <p:nvPicPr>
          <p:cNvPr id="4" name="Picture 3" descr="University at Buffalo, The State University of New York"/>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7366" y="15577373"/>
            <a:ext cx="6797706" cy="504141"/>
          </a:xfrm>
          <a:prstGeom prst="rect">
            <a:avLst/>
          </a:prstGeom>
        </p:spPr>
      </p:pic>
      <p:cxnSp>
        <p:nvCxnSpPr>
          <p:cNvPr id="7" name="Straight Connector 6" descr="alt=&quot;&quot;"/>
          <p:cNvCxnSpPr/>
          <p:nvPr userDrawn="1"/>
        </p:nvCxnSpPr>
        <p:spPr>
          <a:xfrm>
            <a:off x="16348432" y="15418732"/>
            <a:ext cx="0" cy="794085"/>
          </a:xfrm>
          <a:prstGeom prst="line">
            <a:avLst/>
          </a:prstGeom>
          <a:ln w="15875">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73" r:id="rId1"/>
    <p:sldLayoutId id="2147483674" r:id="rId2"/>
  </p:sldLayoutIdLst>
  <p:txStyles>
    <p:titleStyle>
      <a:lvl1pPr algn="l" defTabSz="4572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114300" indent="-114300" algn="l" defTabSz="457200"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900" indent="-114300" algn="l" defTabSz="457200"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500" indent="-114300" algn="l" defTabSz="457200"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8001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7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3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arxiv.org/abs/1611.05431"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hyperlink" Target="https://doi.org/10.3390/pr7070457" TargetMode="Externa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oster Title"/>
          <p:cNvSpPr>
            <a:spLocks noChangeArrowheads="1"/>
          </p:cNvSpPr>
          <p:nvPr/>
        </p:nvSpPr>
        <p:spPr bwMode="auto">
          <a:xfrm>
            <a:off x="499969" y="775261"/>
            <a:ext cx="20612100" cy="133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622" tIns="22807" rIns="45622" bIns="22807">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defRPr/>
            </a:pPr>
            <a:r>
              <a:rPr lang="en-US" sz="3200" dirty="0">
                <a:solidFill>
                  <a:schemeClr val="bg1"/>
                </a:solidFill>
                <a:latin typeface="+mj-lt"/>
              </a:rPr>
              <a:t>EXPLORING THE EFFICACY OF EAR IMAGES FOR BIOMETRICS IDENTIFICATION </a:t>
            </a:r>
          </a:p>
          <a:p>
            <a:pPr>
              <a:defRPr/>
            </a:pPr>
            <a:endParaRPr lang="en-US" altLang="en-US" sz="2800" dirty="0">
              <a:solidFill>
                <a:srgbClr val="FFFFFF"/>
              </a:solidFill>
              <a:latin typeface="+mj-lt"/>
              <a:ea typeface="Arial" charset="0"/>
            </a:endParaRPr>
          </a:p>
          <a:p>
            <a:pPr>
              <a:defRPr/>
            </a:pPr>
            <a:r>
              <a:rPr lang="en-US" altLang="en-US" sz="2400" dirty="0">
                <a:solidFill>
                  <a:srgbClr val="FFFFFF"/>
                </a:solidFill>
                <a:latin typeface="+mj-lt"/>
                <a:ea typeface="Arial" charset="0"/>
              </a:rPr>
              <a:t>Sakshamdeep Singh &amp; Ashutosh Rastogi</a:t>
            </a:r>
          </a:p>
        </p:txBody>
      </p:sp>
      <p:sp>
        <p:nvSpPr>
          <p:cNvPr id="7" name="Introduction Textbox"/>
          <p:cNvSpPr txBox="1">
            <a:spLocks noChangeArrowheads="1"/>
          </p:cNvSpPr>
          <p:nvPr/>
        </p:nvSpPr>
        <p:spPr bwMode="auto">
          <a:xfrm>
            <a:off x="505327" y="3466488"/>
            <a:ext cx="4914900" cy="2928815"/>
          </a:xfrm>
          <a:prstGeom prst="rect">
            <a:avLst/>
          </a:prstGeom>
          <a:solidFill>
            <a:schemeClr val="bg1">
              <a:alpha val="63000"/>
            </a:schemeClr>
          </a:solidFill>
          <a:ln>
            <a:noFill/>
          </a:ln>
          <a:effec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2300"/>
              </a:lnSpc>
              <a:spcAft>
                <a:spcPts val="600"/>
              </a:spcAft>
            </a:pPr>
            <a:r>
              <a:rPr lang="en-US" sz="1600" b="1" dirty="0">
                <a:solidFill>
                  <a:srgbClr val="005BBB"/>
                </a:solidFill>
                <a:latin typeface="+mj-lt"/>
              </a:rPr>
              <a:t>Introduction</a:t>
            </a:r>
          </a:p>
          <a:p>
            <a:pPr algn="just">
              <a:lnSpc>
                <a:spcPts val="2800"/>
              </a:lnSpc>
            </a:pPr>
            <a:r>
              <a:rPr lang="en-US" altLang="en-US" sz="1400" dirty="0">
                <a:latin typeface="+mj-lt"/>
                <a:ea typeface="Arial" charset="0"/>
              </a:rPr>
              <a:t>Our project examines the use of ear pictures as reliable biometric identifiers considering the security risks associated with current procedures. We want to extract critical identification data from ear pictures using cutting-edge deep learning architectures. We want to know if ear pictures provide a trustworthy, non-invasive substitute for traditional biometric identification methods.</a:t>
            </a:r>
          </a:p>
        </p:txBody>
      </p:sp>
      <p:cxnSp>
        <p:nvCxnSpPr>
          <p:cNvPr id="31" name="Horizontal Section Divider" descr="Horizontal Divider"/>
          <p:cNvCxnSpPr/>
          <p:nvPr/>
        </p:nvCxnSpPr>
        <p:spPr bwMode="auto">
          <a:xfrm>
            <a:off x="473075" y="6738595"/>
            <a:ext cx="4794664" cy="0"/>
          </a:xfrm>
          <a:prstGeom prst="line">
            <a:avLst/>
          </a:prstGeom>
          <a:noFill/>
          <a:ln w="15875" cap="flat" cmpd="sng" algn="ctr">
            <a:solidFill>
              <a:schemeClr val="tx1"/>
            </a:solidFill>
            <a:prstDash val="dash"/>
            <a:round/>
            <a:headEnd type="none" w="med" len="med"/>
            <a:tailEnd type="none" w="med" len="med"/>
          </a:ln>
          <a:effectLst/>
        </p:spPr>
      </p:cxnSp>
      <p:sp>
        <p:nvSpPr>
          <p:cNvPr id="9" name="Methods Textbox"/>
          <p:cNvSpPr txBox="1"/>
          <p:nvPr/>
        </p:nvSpPr>
        <p:spPr>
          <a:xfrm>
            <a:off x="499969" y="7051521"/>
            <a:ext cx="4914900" cy="3804055"/>
          </a:xfrm>
          <a:prstGeom prst="rect">
            <a:avLst/>
          </a:prstGeom>
          <a:solidFill>
            <a:schemeClr val="bg1">
              <a:alpha val="63000"/>
            </a:schemeClr>
          </a:solidFill>
          <a:effectLst/>
        </p:spPr>
        <p:txBody>
          <a:bodyPr>
            <a:spAutoFit/>
          </a:bodyPr>
          <a:lstStyle/>
          <a:p>
            <a:pPr>
              <a:lnSpc>
                <a:spcPts val="2300"/>
              </a:lnSpc>
              <a:spcAft>
                <a:spcPts val="600"/>
              </a:spcAft>
              <a:defRPr/>
            </a:pPr>
            <a:r>
              <a:rPr lang="en-US" sz="1600" b="1" dirty="0">
                <a:solidFill>
                  <a:srgbClr val="005BBB"/>
                </a:solidFill>
                <a:latin typeface="+mj-lt"/>
              </a:rPr>
              <a:t>Methods</a:t>
            </a:r>
          </a:p>
          <a:p>
            <a:pPr>
              <a:lnSpc>
                <a:spcPts val="2300"/>
              </a:lnSpc>
              <a:spcAft>
                <a:spcPts val="500"/>
              </a:spcAft>
              <a:defRPr/>
            </a:pPr>
            <a:r>
              <a:rPr lang="en-US" sz="1400" dirty="0">
                <a:latin typeface="+mj-lt"/>
                <a:ea typeface="Arial" charset="0"/>
                <a:cs typeface="Arial" charset="0"/>
              </a:rPr>
              <a:t>Our technique employs a streamlined two-step process that utilizes video feed as the input for reliable ear-based identification.</a:t>
            </a:r>
          </a:p>
          <a:p>
            <a:pPr marL="342900" indent="-342900">
              <a:lnSpc>
                <a:spcPts val="2300"/>
              </a:lnSpc>
              <a:spcAft>
                <a:spcPts val="500"/>
              </a:spcAft>
              <a:buAutoNum type="arabicParenR"/>
              <a:defRPr/>
            </a:pPr>
            <a:r>
              <a:rPr lang="en-US" sz="1400" dirty="0">
                <a:latin typeface="+mj-lt"/>
                <a:ea typeface="Arial" charset="0"/>
                <a:cs typeface="Arial" charset="0"/>
              </a:rPr>
              <a:t>Detection: The first step involves processing the video feed using the YOLOv8s model. We leverage the model to locate and extract the ROIs containing the ear from the input image.</a:t>
            </a:r>
          </a:p>
          <a:p>
            <a:pPr marL="342900" indent="-342900">
              <a:lnSpc>
                <a:spcPts val="2300"/>
              </a:lnSpc>
              <a:spcAft>
                <a:spcPts val="500"/>
              </a:spcAft>
              <a:buAutoNum type="arabicParenR"/>
              <a:defRPr/>
            </a:pPr>
            <a:r>
              <a:rPr lang="en-US" sz="1400" dirty="0">
                <a:latin typeface="+mj-lt"/>
                <a:ea typeface="Arial" charset="0"/>
                <a:cs typeface="Arial" charset="0"/>
              </a:rPr>
              <a:t>Recognition: In the second phase, the extracted ear region is fed into the YOLOv8m-cls model trained on the EarVN1.0 dataset. This model has been optimized to accurately recognize and identify ears.</a:t>
            </a:r>
          </a:p>
        </p:txBody>
      </p:sp>
      <p:sp>
        <p:nvSpPr>
          <p:cNvPr id="19" name="Data Analysis Textbox"/>
          <p:cNvSpPr txBox="1"/>
          <p:nvPr/>
        </p:nvSpPr>
        <p:spPr>
          <a:xfrm>
            <a:off x="5814202" y="3466488"/>
            <a:ext cx="4914900" cy="2790957"/>
          </a:xfrm>
          <a:prstGeom prst="rect">
            <a:avLst/>
          </a:prstGeom>
          <a:solidFill>
            <a:schemeClr val="bg1">
              <a:alpha val="63000"/>
            </a:schemeClr>
          </a:solidFill>
          <a:effectLst/>
        </p:spPr>
        <p:txBody>
          <a:bodyPr>
            <a:spAutoFit/>
          </a:bodyPr>
          <a:lstStyle/>
          <a:p>
            <a:pPr>
              <a:lnSpc>
                <a:spcPts val="2300"/>
              </a:lnSpc>
              <a:spcAft>
                <a:spcPts val="600"/>
              </a:spcAft>
              <a:defRPr/>
            </a:pPr>
            <a:r>
              <a:rPr lang="en-US" sz="1600" b="1" dirty="0">
                <a:solidFill>
                  <a:srgbClr val="005BBB"/>
                </a:solidFill>
                <a:latin typeface="+mj-lt"/>
              </a:rPr>
              <a:t>Dataset</a:t>
            </a:r>
          </a:p>
          <a:p>
            <a:pPr algn="just">
              <a:lnSpc>
                <a:spcPts val="2300"/>
              </a:lnSpc>
              <a:spcAft>
                <a:spcPts val="600"/>
              </a:spcAft>
              <a:defRPr/>
            </a:pPr>
            <a:r>
              <a:rPr lang="en-US" sz="1400" dirty="0">
                <a:solidFill>
                  <a:srgbClr val="374151"/>
                </a:solidFill>
                <a:latin typeface="+mj-lt"/>
              </a:rPr>
              <a:t>A custom dataset of 69 images of 5 subjects was created for the detection task. The dataset was annotated using the LabelImg tool. For recognition, the EarVN1.0 dataset of 28,412 images of 164 Asian individuals was used, along extracted ROIs from the detection dataset. Data Augmentation techniques were applied including horizontal flip, random rotation, and Gaussian blur to enhance dataset diversity and model generalization.</a:t>
            </a:r>
            <a:endParaRPr lang="en-US" sz="1400" dirty="0">
              <a:latin typeface="+mj-lt"/>
              <a:ea typeface="Arial" charset="0"/>
              <a:cs typeface="Arial" charset="0"/>
            </a:endParaRPr>
          </a:p>
        </p:txBody>
      </p:sp>
      <p:cxnSp>
        <p:nvCxnSpPr>
          <p:cNvPr id="32" name="Horizontal Section Divider" descr="Horizontal Divider"/>
          <p:cNvCxnSpPr/>
          <p:nvPr/>
        </p:nvCxnSpPr>
        <p:spPr bwMode="auto">
          <a:xfrm>
            <a:off x="5891118" y="9741382"/>
            <a:ext cx="4892040" cy="0"/>
          </a:xfrm>
          <a:prstGeom prst="line">
            <a:avLst/>
          </a:prstGeom>
          <a:noFill/>
          <a:ln w="15875" cap="flat" cmpd="sng" algn="ctr">
            <a:solidFill>
              <a:schemeClr val="tx1"/>
            </a:solidFill>
            <a:prstDash val="dash"/>
            <a:round/>
            <a:headEnd type="none" w="med" len="med"/>
            <a:tailEnd type="none" w="med" len="med"/>
          </a:ln>
          <a:effectLst/>
        </p:spPr>
      </p:cxnSp>
      <p:cxnSp>
        <p:nvCxnSpPr>
          <p:cNvPr id="33" name="Horizontal Section Divider" descr="Horizontal Divider"/>
          <p:cNvCxnSpPr/>
          <p:nvPr/>
        </p:nvCxnSpPr>
        <p:spPr bwMode="auto">
          <a:xfrm>
            <a:off x="5891118" y="12528206"/>
            <a:ext cx="4914900" cy="0"/>
          </a:xfrm>
          <a:prstGeom prst="line">
            <a:avLst/>
          </a:prstGeom>
          <a:noFill/>
          <a:ln w="15875" cap="flat" cmpd="sng" algn="ctr">
            <a:solidFill>
              <a:schemeClr val="tx1"/>
            </a:solidFill>
            <a:prstDash val="dash"/>
            <a:round/>
            <a:headEnd type="none" w="med" len="med"/>
            <a:tailEnd type="none" w="med" len="med"/>
          </a:ln>
          <a:effectLst/>
        </p:spPr>
      </p:cxnSp>
      <p:sp>
        <p:nvSpPr>
          <p:cNvPr id="37" name="Results Textbox"/>
          <p:cNvSpPr txBox="1"/>
          <p:nvPr/>
        </p:nvSpPr>
        <p:spPr>
          <a:xfrm>
            <a:off x="11300050" y="3492050"/>
            <a:ext cx="4892040" cy="3675814"/>
          </a:xfrm>
          <a:prstGeom prst="rect">
            <a:avLst/>
          </a:prstGeom>
          <a:solidFill>
            <a:schemeClr val="bg1">
              <a:alpha val="63000"/>
            </a:schemeClr>
          </a:solidFill>
          <a:effectLst/>
        </p:spPr>
        <p:txBody>
          <a:bodyPr wrap="square">
            <a:spAutoFit/>
          </a:bodyPr>
          <a:lstStyle/>
          <a:p>
            <a:pPr>
              <a:lnSpc>
                <a:spcPts val="2300"/>
              </a:lnSpc>
              <a:spcAft>
                <a:spcPts val="600"/>
              </a:spcAft>
              <a:defRPr/>
            </a:pPr>
            <a:r>
              <a:rPr lang="en-US" sz="1600" b="1" dirty="0">
                <a:solidFill>
                  <a:srgbClr val="005BBB"/>
                </a:solidFill>
                <a:latin typeface="+mj-lt"/>
              </a:rPr>
              <a:t>Results</a:t>
            </a:r>
          </a:p>
          <a:p>
            <a:pPr algn="just">
              <a:lnSpc>
                <a:spcPts val="2300"/>
              </a:lnSpc>
              <a:spcAft>
                <a:spcPts val="900"/>
              </a:spcAft>
              <a:defRPr/>
            </a:pPr>
            <a:r>
              <a:rPr lang="en-US" sz="1400" dirty="0">
                <a:latin typeface="+mj-lt"/>
                <a:ea typeface="Arial" charset="0"/>
                <a:cs typeface="Arial" charset="0"/>
              </a:rPr>
              <a:t>Initially, we used a small dataset of 29 images with 2 subjects for detection training, but the performance was unsatisfactory. To improve detection recall, we increased the dataset size, resulting in notable improvements. Our best recognition model achieved 83.3% accuracy using the YOLOv8m-cls model for testing, which had a smaller size but still performed well. However, during workflow execution, we observed excellent detection but declining performance in recognition tasks. This indicates the challenge of transferring performance from static images to dynamic video scenarios..</a:t>
            </a:r>
          </a:p>
        </p:txBody>
      </p:sp>
      <p:sp>
        <p:nvSpPr>
          <p:cNvPr id="40" name="Conclusion Analysis Textbox"/>
          <p:cNvSpPr txBox="1"/>
          <p:nvPr/>
        </p:nvSpPr>
        <p:spPr>
          <a:xfrm>
            <a:off x="16573222" y="3466488"/>
            <a:ext cx="4914900" cy="3085909"/>
          </a:xfrm>
          <a:prstGeom prst="rect">
            <a:avLst/>
          </a:prstGeom>
          <a:solidFill>
            <a:schemeClr val="bg1">
              <a:alpha val="63000"/>
            </a:schemeClr>
          </a:solidFill>
          <a:effectLst/>
        </p:spPr>
        <p:txBody>
          <a:bodyPr>
            <a:spAutoFit/>
          </a:bodyPr>
          <a:lstStyle/>
          <a:p>
            <a:pPr>
              <a:lnSpc>
                <a:spcPts val="2300"/>
              </a:lnSpc>
              <a:spcAft>
                <a:spcPts val="600"/>
              </a:spcAft>
              <a:defRPr/>
            </a:pPr>
            <a:r>
              <a:rPr lang="en-US" sz="1600" b="1" dirty="0">
                <a:solidFill>
                  <a:srgbClr val="005BBB"/>
                </a:solidFill>
                <a:latin typeface="+mj-lt"/>
              </a:rPr>
              <a:t>Comparison with </a:t>
            </a:r>
            <a:r>
              <a:rPr lang="en-US" sz="1600" b="1" dirty="0" err="1">
                <a:solidFill>
                  <a:srgbClr val="005BBB"/>
                </a:solidFill>
                <a:latin typeface="+mj-lt"/>
              </a:rPr>
              <a:t>SotA</a:t>
            </a:r>
            <a:endParaRPr lang="en-US" sz="1600" b="1" dirty="0">
              <a:solidFill>
                <a:srgbClr val="005BBB"/>
              </a:solidFill>
              <a:latin typeface="+mj-lt"/>
            </a:endParaRPr>
          </a:p>
          <a:p>
            <a:pPr algn="just">
              <a:lnSpc>
                <a:spcPts val="2300"/>
              </a:lnSpc>
              <a:spcAft>
                <a:spcPts val="600"/>
              </a:spcAft>
              <a:defRPr/>
            </a:pPr>
            <a:r>
              <a:rPr lang="en-US" sz="1400" dirty="0">
                <a:latin typeface="+mj-lt"/>
                <a:ea typeface="Arial" charset="0"/>
                <a:cs typeface="Arial" charset="0"/>
              </a:rPr>
              <a:t>This study introduces the YOLOv8s model for ear detection, outperforming custom CNN models. The recognition task achieved a high accuracy of 93.4% with the ResNeXt101 model on the EarVN1.0 dataset. However, on our modified dataset with 169 subjects, </a:t>
            </a:r>
            <a:r>
              <a:rPr lang="en-US" sz="1400" dirty="0" err="1">
                <a:latin typeface="+mj-lt"/>
                <a:ea typeface="Arial" charset="0"/>
                <a:cs typeface="Arial" charset="0"/>
              </a:rPr>
              <a:t>ResNeXt</a:t>
            </a:r>
            <a:r>
              <a:rPr lang="en-US" sz="1400" dirty="0">
                <a:latin typeface="+mj-lt"/>
                <a:ea typeface="Arial" charset="0"/>
                <a:cs typeface="Arial" charset="0"/>
              </a:rPr>
              <a:t>-based models reached a maximum accuracy of 80.64%. To improve performance, we employed the YOLOv8x-cls model, resulting in an accuracy of 83.30% after applying data augmentation techniques.</a:t>
            </a:r>
          </a:p>
        </p:txBody>
      </p:sp>
      <p:cxnSp>
        <p:nvCxnSpPr>
          <p:cNvPr id="41" name="Horizontal Section Divider" descr="Horizontal Divider"/>
          <p:cNvCxnSpPr/>
          <p:nvPr/>
        </p:nvCxnSpPr>
        <p:spPr bwMode="auto">
          <a:xfrm>
            <a:off x="16644092" y="6722234"/>
            <a:ext cx="4892040" cy="0"/>
          </a:xfrm>
          <a:prstGeom prst="line">
            <a:avLst/>
          </a:prstGeom>
          <a:noFill/>
          <a:ln w="15875" cap="flat" cmpd="sng" algn="ctr">
            <a:solidFill>
              <a:schemeClr val="tx1"/>
            </a:solidFill>
            <a:prstDash val="dash"/>
            <a:round/>
            <a:headEnd type="none" w="med" len="med"/>
            <a:tailEnd type="none" w="med" len="med"/>
          </a:ln>
          <a:effectLst/>
        </p:spPr>
      </p:cxnSp>
      <p:sp>
        <p:nvSpPr>
          <p:cNvPr id="23" name="References Textbox"/>
          <p:cNvSpPr txBox="1"/>
          <p:nvPr/>
        </p:nvSpPr>
        <p:spPr>
          <a:xfrm>
            <a:off x="16620068" y="10138866"/>
            <a:ext cx="4868756" cy="4778680"/>
          </a:xfrm>
          <a:prstGeom prst="rect">
            <a:avLst/>
          </a:prstGeom>
          <a:solidFill>
            <a:schemeClr val="bg1">
              <a:alpha val="63000"/>
            </a:schemeClr>
          </a:solidFill>
          <a:effectLst/>
        </p:spPr>
        <p:txBody>
          <a:bodyPr wrap="square">
            <a:spAutoFit/>
          </a:bodyPr>
          <a:lstStyle/>
          <a:p>
            <a:pPr>
              <a:lnSpc>
                <a:spcPts val="1900"/>
              </a:lnSpc>
              <a:spcAft>
                <a:spcPts val="600"/>
              </a:spcAft>
              <a:buClr>
                <a:schemeClr val="tx2"/>
              </a:buClr>
              <a:defRPr/>
            </a:pPr>
            <a:r>
              <a:rPr lang="en-US" sz="1600" b="1" dirty="0">
                <a:solidFill>
                  <a:srgbClr val="005BBB"/>
                </a:solidFill>
                <a:latin typeface="+mj-lt"/>
              </a:rPr>
              <a:t>References</a:t>
            </a:r>
            <a:endParaRPr lang="en-US" sz="1600" dirty="0">
              <a:latin typeface="+mj-lt"/>
              <a:ea typeface="Arial" charset="0"/>
              <a:cs typeface="Arial" charset="0"/>
            </a:endParaRPr>
          </a:p>
          <a:p>
            <a:pPr algn="just">
              <a:lnSpc>
                <a:spcPts val="1900"/>
              </a:lnSpc>
              <a:buClr>
                <a:schemeClr val="tx2"/>
              </a:buClr>
              <a:buFont typeface="+mj-lt"/>
              <a:buAutoNum type="arabicPeriod"/>
              <a:defRPr/>
            </a:pPr>
            <a:r>
              <a:rPr lang="en-US" sz="1400" dirty="0">
                <a:latin typeface="+mj-lt"/>
              </a:rPr>
              <a:t> </a:t>
            </a:r>
            <a:r>
              <a:rPr lang="en-US" sz="1400" b="0" i="0" dirty="0" err="1">
                <a:effectLst/>
                <a:latin typeface="+mj-lt"/>
              </a:rPr>
              <a:t>Xie</a:t>
            </a:r>
            <a:r>
              <a:rPr lang="en-US" sz="1400" b="0" i="0" dirty="0">
                <a:effectLst/>
                <a:latin typeface="+mj-lt"/>
              </a:rPr>
              <a:t>, S. et al. (2017) Aggregated residual transformations for deep neural networks, arXiv.org.</a:t>
            </a:r>
            <a:br>
              <a:rPr lang="en-US" sz="1400" dirty="0">
                <a:latin typeface="+mj-lt"/>
              </a:rPr>
            </a:br>
            <a:r>
              <a:rPr lang="en-US" sz="1400" b="0" i="0" dirty="0">
                <a:effectLst/>
                <a:latin typeface="+mj-lt"/>
              </a:rPr>
              <a:t>Available at: </a:t>
            </a:r>
            <a:r>
              <a:rPr lang="en-US" sz="1400" b="0" i="0" dirty="0">
                <a:effectLst/>
                <a:latin typeface="+mj-lt"/>
                <a:hlinkClick r:id="rId3"/>
              </a:rPr>
              <a:t>https://arxiv.org/abs/1611.05431</a:t>
            </a:r>
            <a:endParaRPr lang="en-US" sz="1400" dirty="0">
              <a:latin typeface="+mj-lt"/>
            </a:endParaRPr>
          </a:p>
          <a:p>
            <a:pPr algn="just">
              <a:lnSpc>
                <a:spcPts val="1900"/>
              </a:lnSpc>
              <a:buClr>
                <a:schemeClr val="tx2"/>
              </a:buClr>
              <a:buFont typeface="+mj-lt"/>
              <a:buAutoNum type="arabicPeriod"/>
              <a:defRPr/>
            </a:pPr>
            <a:r>
              <a:rPr lang="en-US" sz="1400" dirty="0">
                <a:latin typeface="+mj-lt"/>
                <a:ea typeface="Arial" charset="0"/>
                <a:cs typeface="Arial" charset="0"/>
              </a:rPr>
              <a:t> </a:t>
            </a:r>
            <a:r>
              <a:rPr lang="en-US" sz="1400" b="0" i="0" dirty="0">
                <a:effectLst/>
                <a:latin typeface="+mj-lt"/>
              </a:rPr>
              <a:t>H. </a:t>
            </a:r>
            <a:r>
              <a:rPr lang="en-US" sz="1400" b="0" i="0" dirty="0" err="1">
                <a:effectLst/>
                <a:latin typeface="+mj-lt"/>
              </a:rPr>
              <a:t>Alshazly</a:t>
            </a:r>
            <a:r>
              <a:rPr lang="en-US" sz="1400" b="0" i="0" dirty="0">
                <a:effectLst/>
                <a:latin typeface="+mj-lt"/>
              </a:rPr>
              <a:t>, C. </a:t>
            </a:r>
            <a:r>
              <a:rPr lang="en-US" sz="1400" b="0" i="0" dirty="0" err="1">
                <a:effectLst/>
                <a:latin typeface="+mj-lt"/>
              </a:rPr>
              <a:t>Linse</a:t>
            </a:r>
            <a:r>
              <a:rPr lang="en-US" sz="1400" b="0" i="0" dirty="0">
                <a:effectLst/>
                <a:latin typeface="+mj-lt"/>
              </a:rPr>
              <a:t>, E. Barth and T. </a:t>
            </a:r>
            <a:r>
              <a:rPr lang="en-US" sz="1400" b="0" i="0" dirty="0" err="1">
                <a:effectLst/>
                <a:latin typeface="+mj-lt"/>
              </a:rPr>
              <a:t>Martinetz</a:t>
            </a:r>
            <a:r>
              <a:rPr lang="en-US" sz="1400" b="0" i="0" dirty="0">
                <a:effectLst/>
                <a:latin typeface="+mj-lt"/>
              </a:rPr>
              <a:t>, "Deep Convolutional Neural Networks for</a:t>
            </a:r>
            <a:br>
              <a:rPr lang="en-US" sz="1400" dirty="0">
                <a:latin typeface="+mj-lt"/>
              </a:rPr>
            </a:br>
            <a:r>
              <a:rPr lang="en-US" sz="1400" b="0" i="0" dirty="0">
                <a:effectLst/>
                <a:latin typeface="+mj-lt"/>
              </a:rPr>
              <a:t>Unconstrained Ear Recognition," in IEEE Access, vol. 8, pp. 170295-170310, 2020, </a:t>
            </a:r>
            <a:r>
              <a:rPr lang="en-US" sz="1400" b="0" i="0" dirty="0" err="1">
                <a:effectLst/>
                <a:latin typeface="+mj-lt"/>
              </a:rPr>
              <a:t>doi</a:t>
            </a:r>
            <a:r>
              <a:rPr lang="en-US" sz="1400" b="0" i="0" dirty="0">
                <a:effectLst/>
                <a:latin typeface="+mj-lt"/>
              </a:rPr>
              <a:t>: 10.1109/AC-</a:t>
            </a:r>
            <a:br>
              <a:rPr lang="en-US" sz="1400" dirty="0">
                <a:latin typeface="+mj-lt"/>
              </a:rPr>
            </a:br>
            <a:r>
              <a:rPr lang="en-US" sz="1400" b="0" i="0" dirty="0">
                <a:effectLst/>
                <a:latin typeface="+mj-lt"/>
              </a:rPr>
              <a:t>CESS.2020.3024116.</a:t>
            </a:r>
          </a:p>
          <a:p>
            <a:pPr algn="just">
              <a:lnSpc>
                <a:spcPts val="1900"/>
              </a:lnSpc>
              <a:buClr>
                <a:schemeClr val="tx2"/>
              </a:buClr>
              <a:buFont typeface="+mj-lt"/>
              <a:buAutoNum type="arabicPeriod"/>
              <a:defRPr/>
            </a:pPr>
            <a:r>
              <a:rPr lang="en-US" sz="1400" b="0" i="0" dirty="0">
                <a:effectLst/>
                <a:latin typeface="+mj-lt"/>
              </a:rPr>
              <a:t> </a:t>
            </a:r>
            <a:r>
              <a:rPr lang="en-US" sz="1400" b="0" i="0" dirty="0" err="1">
                <a:effectLst/>
                <a:latin typeface="+mj-lt"/>
              </a:rPr>
              <a:t>Raveane</a:t>
            </a:r>
            <a:r>
              <a:rPr lang="en-US" sz="1400" b="0" i="0" dirty="0">
                <a:effectLst/>
                <a:latin typeface="+mj-lt"/>
              </a:rPr>
              <a:t>, W.; </a:t>
            </a:r>
            <a:r>
              <a:rPr lang="en-US" sz="1400" b="0" i="0" dirty="0" err="1">
                <a:effectLst/>
                <a:latin typeface="+mj-lt"/>
              </a:rPr>
              <a:t>Galdámez</a:t>
            </a:r>
            <a:r>
              <a:rPr lang="en-US" sz="1400" b="0" i="0" dirty="0">
                <a:effectLst/>
                <a:latin typeface="+mj-lt"/>
              </a:rPr>
              <a:t>, P.L.; González Arrieta, M.A. Ear Detection and Localization</a:t>
            </a:r>
            <a:br>
              <a:rPr lang="en-US" sz="1400" dirty="0">
                <a:latin typeface="+mj-lt"/>
              </a:rPr>
            </a:br>
            <a:r>
              <a:rPr lang="en-US" sz="1400" b="0" i="0" dirty="0">
                <a:effectLst/>
                <a:latin typeface="+mj-lt"/>
              </a:rPr>
              <a:t>with Convolutional Neural Networks in Natural Images and Videos. Processes 2019, 7, 457.</a:t>
            </a:r>
            <a:br>
              <a:rPr lang="en-US" sz="1400" dirty="0">
                <a:latin typeface="+mj-lt"/>
              </a:rPr>
            </a:br>
            <a:r>
              <a:rPr lang="en-US" sz="1400" b="0" i="0" dirty="0">
                <a:effectLst/>
                <a:latin typeface="+mj-lt"/>
                <a:hlinkClick r:id="rId4"/>
              </a:rPr>
              <a:t>https://doi.org/10.3390/pr7070457</a:t>
            </a:r>
            <a:endParaRPr lang="en-US" sz="1400" b="0" i="0" dirty="0">
              <a:effectLst/>
              <a:latin typeface="+mj-lt"/>
            </a:endParaRPr>
          </a:p>
          <a:p>
            <a:pPr algn="just">
              <a:lnSpc>
                <a:spcPts val="1900"/>
              </a:lnSpc>
              <a:buClr>
                <a:schemeClr val="tx2"/>
              </a:buClr>
              <a:buFont typeface="+mj-lt"/>
              <a:buAutoNum type="arabicPeriod"/>
              <a:defRPr/>
            </a:pPr>
            <a:r>
              <a:rPr lang="en-US" sz="1400" b="0" i="0" dirty="0">
                <a:effectLst/>
                <a:latin typeface="+mj-lt"/>
              </a:rPr>
              <a:t> hila </a:t>
            </a:r>
            <a:r>
              <a:rPr lang="en-US" sz="1400" b="0" i="0" dirty="0" err="1">
                <a:effectLst/>
                <a:latin typeface="+mj-lt"/>
              </a:rPr>
              <a:t>Priyadharshini</a:t>
            </a:r>
            <a:r>
              <a:rPr lang="en-US" sz="1400" b="0" i="0" dirty="0">
                <a:effectLst/>
                <a:latin typeface="+mj-lt"/>
              </a:rPr>
              <a:t>, R., </a:t>
            </a:r>
            <a:r>
              <a:rPr lang="en-US" sz="1400" b="0" i="0" dirty="0" err="1">
                <a:effectLst/>
                <a:latin typeface="+mj-lt"/>
              </a:rPr>
              <a:t>Arivazhagan</a:t>
            </a:r>
            <a:r>
              <a:rPr lang="en-US" sz="1400" b="0" i="0" dirty="0">
                <a:effectLst/>
                <a:latin typeface="+mj-lt"/>
              </a:rPr>
              <a:t>, S. &amp; Arun, M. A deep learning approach for person</a:t>
            </a:r>
            <a:br>
              <a:rPr lang="en-US" sz="1400" dirty="0">
                <a:latin typeface="+mj-lt"/>
              </a:rPr>
            </a:br>
            <a:r>
              <a:rPr lang="en-US" sz="1400" b="0" i="0" dirty="0">
                <a:effectLst/>
                <a:latin typeface="+mj-lt"/>
              </a:rPr>
              <a:t>identification using ear biometrics. Appl </a:t>
            </a:r>
            <a:r>
              <a:rPr lang="en-US" sz="1400" b="0" i="0" dirty="0" err="1">
                <a:effectLst/>
                <a:latin typeface="+mj-lt"/>
              </a:rPr>
              <a:t>Intell</a:t>
            </a:r>
            <a:r>
              <a:rPr lang="en-US" sz="1400" b="0" i="0" dirty="0">
                <a:effectLst/>
                <a:latin typeface="+mj-lt"/>
              </a:rPr>
              <a:t> 51, 2161–2172 (2021). https://doi.org/10.1007/s10489-</a:t>
            </a:r>
            <a:br>
              <a:rPr lang="en-US" sz="1400" dirty="0">
                <a:latin typeface="+mj-lt"/>
              </a:rPr>
            </a:br>
            <a:r>
              <a:rPr lang="en-US" sz="1400" b="0" i="0" dirty="0">
                <a:effectLst/>
                <a:latin typeface="+mj-lt"/>
              </a:rPr>
              <a:t>020-01995-8</a:t>
            </a:r>
            <a:endParaRPr lang="en-US" sz="1400" dirty="0">
              <a:latin typeface="+mj-lt"/>
              <a:ea typeface="Arial" charset="0"/>
              <a:cs typeface="Arial" charset="0"/>
            </a:endParaRPr>
          </a:p>
        </p:txBody>
      </p:sp>
      <p:sp>
        <p:nvSpPr>
          <p:cNvPr id="94" name="Contact Information Textbox"/>
          <p:cNvSpPr/>
          <p:nvPr/>
        </p:nvSpPr>
        <p:spPr>
          <a:xfrm>
            <a:off x="16598215" y="15420317"/>
            <a:ext cx="4890186" cy="748050"/>
          </a:xfrm>
          <a:prstGeom prst="rect">
            <a:avLst/>
          </a:prstGeom>
        </p:spPr>
        <p:txBody>
          <a:bodyPr wrap="square">
            <a:noAutofit/>
          </a:bodyPr>
          <a:lstStyle/>
          <a:p>
            <a:pPr>
              <a:spcAft>
                <a:spcPts val="400"/>
              </a:spcAft>
              <a:defRPr/>
            </a:pPr>
            <a:r>
              <a:rPr lang="en-US" altLang="en-US" sz="1400" dirty="0">
                <a:solidFill>
                  <a:schemeClr val="bg1"/>
                </a:solidFill>
                <a:ea typeface="Arial" charset="0"/>
              </a:rPr>
              <a:t>Department of Computer Science and Engineering </a:t>
            </a:r>
            <a:br>
              <a:rPr lang="en-US" altLang="en-US" sz="1400" dirty="0">
                <a:solidFill>
                  <a:schemeClr val="bg1"/>
                </a:solidFill>
                <a:ea typeface="Arial" charset="0"/>
              </a:rPr>
            </a:br>
            <a:r>
              <a:rPr lang="en-US" altLang="en-US" sz="1400" dirty="0">
                <a:solidFill>
                  <a:schemeClr val="bg1"/>
                </a:solidFill>
                <a:ea typeface="Arial" charset="0"/>
              </a:rPr>
              <a:t>School of Engineering and Applied Sciences</a:t>
            </a:r>
            <a:endParaRPr lang="en-US" sz="1700" b="1" dirty="0">
              <a:solidFill>
                <a:schemeClr val="bg1"/>
              </a:solidFill>
            </a:endParaRPr>
          </a:p>
          <a:p>
            <a:pPr>
              <a:spcAft>
                <a:spcPts val="40"/>
              </a:spcAft>
              <a:defRPr/>
            </a:pPr>
            <a:endParaRPr lang="en-US" altLang="en-US" sz="1400" dirty="0">
              <a:solidFill>
                <a:schemeClr val="bg1"/>
              </a:solidFill>
              <a:ea typeface="Arial" charset="0"/>
            </a:endParaRPr>
          </a:p>
        </p:txBody>
      </p:sp>
      <p:pic>
        <p:nvPicPr>
          <p:cNvPr id="21" name="Picture 20">
            <a:extLst>
              <a:ext uri="{FF2B5EF4-FFF2-40B4-BE49-F238E27FC236}">
                <a16:creationId xmlns:a16="http://schemas.microsoft.com/office/drawing/2014/main" id="{FC196197-0EFD-838E-BD75-24F8CC3F69B6}"/>
              </a:ext>
            </a:extLst>
          </p:cNvPr>
          <p:cNvPicPr>
            <a:picLocks noChangeAspect="1"/>
          </p:cNvPicPr>
          <p:nvPr/>
        </p:nvPicPr>
        <p:blipFill>
          <a:blip r:embed="rId5"/>
          <a:stretch>
            <a:fillRect/>
          </a:stretch>
        </p:blipFill>
        <p:spPr>
          <a:xfrm>
            <a:off x="6051732" y="6182726"/>
            <a:ext cx="4439840" cy="3287267"/>
          </a:xfrm>
          <a:prstGeom prst="rect">
            <a:avLst/>
          </a:prstGeom>
        </p:spPr>
      </p:pic>
      <p:pic>
        <p:nvPicPr>
          <p:cNvPr id="24" name="Picture 23">
            <a:extLst>
              <a:ext uri="{FF2B5EF4-FFF2-40B4-BE49-F238E27FC236}">
                <a16:creationId xmlns:a16="http://schemas.microsoft.com/office/drawing/2014/main" id="{9BAFCE74-AA87-F7A9-0AA8-D5762AF5C6EC}"/>
              </a:ext>
            </a:extLst>
          </p:cNvPr>
          <p:cNvPicPr>
            <a:picLocks noChangeAspect="1"/>
          </p:cNvPicPr>
          <p:nvPr/>
        </p:nvPicPr>
        <p:blipFill>
          <a:blip r:embed="rId6"/>
          <a:stretch>
            <a:fillRect/>
          </a:stretch>
        </p:blipFill>
        <p:spPr>
          <a:xfrm>
            <a:off x="5959411" y="9844629"/>
            <a:ext cx="4624482" cy="2487977"/>
          </a:xfrm>
          <a:prstGeom prst="rect">
            <a:avLst/>
          </a:prstGeom>
        </p:spPr>
      </p:pic>
      <p:pic>
        <p:nvPicPr>
          <p:cNvPr id="42" name="Picture 41">
            <a:extLst>
              <a:ext uri="{FF2B5EF4-FFF2-40B4-BE49-F238E27FC236}">
                <a16:creationId xmlns:a16="http://schemas.microsoft.com/office/drawing/2014/main" id="{6310C046-68FA-A11C-7769-32CD1D0617B1}"/>
              </a:ext>
            </a:extLst>
          </p:cNvPr>
          <p:cNvPicPr>
            <a:picLocks noChangeAspect="1"/>
          </p:cNvPicPr>
          <p:nvPr/>
        </p:nvPicPr>
        <p:blipFill>
          <a:blip r:embed="rId7"/>
          <a:stretch>
            <a:fillRect/>
          </a:stretch>
        </p:blipFill>
        <p:spPr>
          <a:xfrm>
            <a:off x="1186775" y="10855576"/>
            <a:ext cx="3116872" cy="4114271"/>
          </a:xfrm>
          <a:prstGeom prst="rect">
            <a:avLst/>
          </a:prstGeom>
        </p:spPr>
      </p:pic>
      <p:pic>
        <p:nvPicPr>
          <p:cNvPr id="100" name="Picture 99">
            <a:extLst>
              <a:ext uri="{FF2B5EF4-FFF2-40B4-BE49-F238E27FC236}">
                <a16:creationId xmlns:a16="http://schemas.microsoft.com/office/drawing/2014/main" id="{9FD69224-7DA6-3EFA-86FD-4E93A48BF865}"/>
              </a:ext>
            </a:extLst>
          </p:cNvPr>
          <p:cNvPicPr>
            <a:picLocks noChangeAspect="1"/>
          </p:cNvPicPr>
          <p:nvPr/>
        </p:nvPicPr>
        <p:blipFill>
          <a:blip r:embed="rId8"/>
          <a:stretch>
            <a:fillRect/>
          </a:stretch>
        </p:blipFill>
        <p:spPr>
          <a:xfrm>
            <a:off x="11123077" y="7167864"/>
            <a:ext cx="5191981" cy="1507619"/>
          </a:xfrm>
          <a:prstGeom prst="rect">
            <a:avLst/>
          </a:prstGeom>
        </p:spPr>
      </p:pic>
      <p:cxnSp>
        <p:nvCxnSpPr>
          <p:cNvPr id="101" name="Horizontal Section Divider" descr="Horizontal Divider">
            <a:extLst>
              <a:ext uri="{FF2B5EF4-FFF2-40B4-BE49-F238E27FC236}">
                <a16:creationId xmlns:a16="http://schemas.microsoft.com/office/drawing/2014/main" id="{C8DD6D51-552F-8597-FFC9-103994803C9C}"/>
              </a:ext>
            </a:extLst>
          </p:cNvPr>
          <p:cNvCxnSpPr/>
          <p:nvPr/>
        </p:nvCxnSpPr>
        <p:spPr bwMode="auto">
          <a:xfrm>
            <a:off x="16644092" y="10089167"/>
            <a:ext cx="4892040" cy="0"/>
          </a:xfrm>
          <a:prstGeom prst="line">
            <a:avLst/>
          </a:prstGeom>
          <a:noFill/>
          <a:ln w="15875" cap="flat" cmpd="sng" algn="ctr">
            <a:solidFill>
              <a:schemeClr val="tx1"/>
            </a:solidFill>
            <a:prstDash val="dash"/>
            <a:round/>
            <a:headEnd type="none" w="med" len="med"/>
            <a:tailEnd type="none" w="med" len="med"/>
          </a:ln>
          <a:effectLst/>
        </p:spPr>
      </p:cxnSp>
      <p:sp>
        <p:nvSpPr>
          <p:cNvPr id="102" name="Data Analysis Textbox">
            <a:extLst>
              <a:ext uri="{FF2B5EF4-FFF2-40B4-BE49-F238E27FC236}">
                <a16:creationId xmlns:a16="http://schemas.microsoft.com/office/drawing/2014/main" id="{CC58B3EC-AEBE-52AE-B204-FBF51D68D96C}"/>
              </a:ext>
            </a:extLst>
          </p:cNvPr>
          <p:cNvSpPr txBox="1"/>
          <p:nvPr/>
        </p:nvSpPr>
        <p:spPr>
          <a:xfrm>
            <a:off x="5891118" y="12682542"/>
            <a:ext cx="4914900" cy="2201052"/>
          </a:xfrm>
          <a:prstGeom prst="rect">
            <a:avLst/>
          </a:prstGeom>
          <a:solidFill>
            <a:schemeClr val="bg1">
              <a:alpha val="63000"/>
            </a:schemeClr>
          </a:solidFill>
          <a:effectLst/>
        </p:spPr>
        <p:txBody>
          <a:bodyPr>
            <a:spAutoFit/>
          </a:bodyPr>
          <a:lstStyle/>
          <a:p>
            <a:pPr>
              <a:lnSpc>
                <a:spcPts val="2300"/>
              </a:lnSpc>
              <a:spcAft>
                <a:spcPts val="600"/>
              </a:spcAft>
              <a:defRPr/>
            </a:pPr>
            <a:r>
              <a:rPr lang="en-US" sz="1600" b="1" dirty="0">
                <a:solidFill>
                  <a:srgbClr val="005BBB"/>
                </a:solidFill>
                <a:latin typeface="+mj-lt"/>
              </a:rPr>
              <a:t>Evaluation Metrics</a:t>
            </a:r>
          </a:p>
          <a:p>
            <a:pPr algn="just">
              <a:lnSpc>
                <a:spcPts val="2300"/>
              </a:lnSpc>
              <a:spcAft>
                <a:spcPts val="600"/>
              </a:spcAft>
              <a:defRPr/>
            </a:pPr>
            <a:r>
              <a:rPr lang="en-US" sz="1400" dirty="0">
                <a:solidFill>
                  <a:srgbClr val="374151"/>
                </a:solidFill>
                <a:latin typeface="+mj-lt"/>
              </a:rPr>
              <a:t>Evaluation metrics such as precision, recall, </a:t>
            </a:r>
            <a:r>
              <a:rPr lang="en-US" sz="1400" dirty="0" err="1">
                <a:solidFill>
                  <a:srgbClr val="374151"/>
                </a:solidFill>
                <a:latin typeface="+mj-lt"/>
              </a:rPr>
              <a:t>mAP</a:t>
            </a:r>
            <a:r>
              <a:rPr lang="en-US" sz="1400" dirty="0">
                <a:solidFill>
                  <a:srgbClr val="374151"/>
                </a:solidFill>
                <a:latin typeface="+mj-lt"/>
              </a:rPr>
              <a:t>, top-1 accuracy, and top-5 accuracy assess the model's performance in terms of prediction accuracy, detection capability, and classification accuracy. These metrics provide valuable insights into the model's effectiveness and reliability in various tasks.</a:t>
            </a:r>
            <a:endParaRPr lang="en-US" sz="1400" dirty="0">
              <a:latin typeface="+mj-lt"/>
              <a:ea typeface="Arial" charset="0"/>
              <a:cs typeface="Arial" charset="0"/>
            </a:endParaRPr>
          </a:p>
        </p:txBody>
      </p:sp>
      <p:pic>
        <p:nvPicPr>
          <p:cNvPr id="105" name="Picture 104">
            <a:extLst>
              <a:ext uri="{FF2B5EF4-FFF2-40B4-BE49-F238E27FC236}">
                <a16:creationId xmlns:a16="http://schemas.microsoft.com/office/drawing/2014/main" id="{2B34D72F-DCEA-A5BB-F394-D84320D0EB56}"/>
              </a:ext>
            </a:extLst>
          </p:cNvPr>
          <p:cNvPicPr>
            <a:picLocks noChangeAspect="1"/>
          </p:cNvPicPr>
          <p:nvPr/>
        </p:nvPicPr>
        <p:blipFill>
          <a:blip r:embed="rId9"/>
          <a:stretch>
            <a:fillRect/>
          </a:stretch>
        </p:blipFill>
        <p:spPr>
          <a:xfrm>
            <a:off x="11208596" y="8770232"/>
            <a:ext cx="4868756" cy="2668078"/>
          </a:xfrm>
          <a:prstGeom prst="rect">
            <a:avLst/>
          </a:prstGeom>
        </p:spPr>
      </p:pic>
      <p:cxnSp>
        <p:nvCxnSpPr>
          <p:cNvPr id="107" name="Horizontal Section Divider" descr="Horizontal Divider">
            <a:extLst>
              <a:ext uri="{FF2B5EF4-FFF2-40B4-BE49-F238E27FC236}">
                <a16:creationId xmlns:a16="http://schemas.microsoft.com/office/drawing/2014/main" id="{3CE00D6D-9876-34CC-9F0A-3ED0BCED50D6}"/>
              </a:ext>
            </a:extLst>
          </p:cNvPr>
          <p:cNvCxnSpPr/>
          <p:nvPr/>
        </p:nvCxnSpPr>
        <p:spPr bwMode="auto">
          <a:xfrm>
            <a:off x="11300050" y="8710890"/>
            <a:ext cx="4892040" cy="0"/>
          </a:xfrm>
          <a:prstGeom prst="line">
            <a:avLst/>
          </a:prstGeom>
          <a:noFill/>
          <a:ln w="15875" cap="flat" cmpd="sng" algn="ctr">
            <a:solidFill>
              <a:schemeClr val="tx1"/>
            </a:solidFill>
            <a:prstDash val="dash"/>
            <a:round/>
            <a:headEnd type="none" w="med" len="med"/>
            <a:tailEnd type="none" w="med" len="med"/>
          </a:ln>
          <a:effectLst/>
        </p:spPr>
      </p:cxnSp>
      <p:cxnSp>
        <p:nvCxnSpPr>
          <p:cNvPr id="108" name="Horizontal Section Divider" descr="Horizontal Divider">
            <a:extLst>
              <a:ext uri="{FF2B5EF4-FFF2-40B4-BE49-F238E27FC236}">
                <a16:creationId xmlns:a16="http://schemas.microsoft.com/office/drawing/2014/main" id="{C9CE4C86-5B4C-C129-42E9-8C63973344CB}"/>
              </a:ext>
            </a:extLst>
          </p:cNvPr>
          <p:cNvCxnSpPr/>
          <p:nvPr/>
        </p:nvCxnSpPr>
        <p:spPr bwMode="auto">
          <a:xfrm>
            <a:off x="11349882" y="11575369"/>
            <a:ext cx="4892040" cy="0"/>
          </a:xfrm>
          <a:prstGeom prst="line">
            <a:avLst/>
          </a:prstGeom>
          <a:noFill/>
          <a:ln w="15875" cap="flat" cmpd="sng" algn="ctr">
            <a:solidFill>
              <a:schemeClr val="tx1"/>
            </a:solidFill>
            <a:prstDash val="dash"/>
            <a:round/>
            <a:headEnd type="none" w="med" len="med"/>
            <a:tailEnd type="none" w="med" len="med"/>
          </a:ln>
          <a:effectLst/>
        </p:spPr>
      </p:cxnSp>
      <p:pic>
        <p:nvPicPr>
          <p:cNvPr id="110" name="Picture 109">
            <a:extLst>
              <a:ext uri="{FF2B5EF4-FFF2-40B4-BE49-F238E27FC236}">
                <a16:creationId xmlns:a16="http://schemas.microsoft.com/office/drawing/2014/main" id="{5BC1F153-0F2E-A2B2-ACB4-99A40F2603BD}"/>
              </a:ext>
            </a:extLst>
          </p:cNvPr>
          <p:cNvPicPr>
            <a:picLocks noChangeAspect="1"/>
          </p:cNvPicPr>
          <p:nvPr/>
        </p:nvPicPr>
        <p:blipFill>
          <a:blip r:embed="rId10"/>
          <a:stretch>
            <a:fillRect/>
          </a:stretch>
        </p:blipFill>
        <p:spPr>
          <a:xfrm>
            <a:off x="11857467" y="11712429"/>
            <a:ext cx="3756517" cy="3171165"/>
          </a:xfrm>
          <a:prstGeom prst="rect">
            <a:avLst/>
          </a:prstGeom>
        </p:spPr>
      </p:pic>
      <p:sp>
        <p:nvSpPr>
          <p:cNvPr id="111" name="Conclusion Analysis Textbox">
            <a:extLst>
              <a:ext uri="{FF2B5EF4-FFF2-40B4-BE49-F238E27FC236}">
                <a16:creationId xmlns:a16="http://schemas.microsoft.com/office/drawing/2014/main" id="{F18E1718-9AF0-4414-2CAD-96AD65B725EB}"/>
              </a:ext>
            </a:extLst>
          </p:cNvPr>
          <p:cNvSpPr txBox="1"/>
          <p:nvPr/>
        </p:nvSpPr>
        <p:spPr>
          <a:xfrm>
            <a:off x="16573222" y="6862746"/>
            <a:ext cx="4914900" cy="3085909"/>
          </a:xfrm>
          <a:prstGeom prst="rect">
            <a:avLst/>
          </a:prstGeom>
          <a:solidFill>
            <a:schemeClr val="bg1">
              <a:alpha val="63000"/>
            </a:schemeClr>
          </a:solidFill>
          <a:effectLst/>
        </p:spPr>
        <p:txBody>
          <a:bodyPr>
            <a:spAutoFit/>
          </a:bodyPr>
          <a:lstStyle/>
          <a:p>
            <a:pPr>
              <a:lnSpc>
                <a:spcPts val="2300"/>
              </a:lnSpc>
              <a:spcAft>
                <a:spcPts val="600"/>
              </a:spcAft>
              <a:defRPr/>
            </a:pPr>
            <a:r>
              <a:rPr lang="en-US" sz="1600" b="1" dirty="0">
                <a:solidFill>
                  <a:srgbClr val="005BBB"/>
                </a:solidFill>
                <a:latin typeface="+mj-lt"/>
              </a:rPr>
              <a:t>Future Work</a:t>
            </a:r>
          </a:p>
          <a:p>
            <a:pPr algn="just">
              <a:lnSpc>
                <a:spcPts val="2300"/>
              </a:lnSpc>
              <a:spcAft>
                <a:spcPts val="600"/>
              </a:spcAft>
              <a:defRPr/>
            </a:pPr>
            <a:r>
              <a:rPr lang="en-US" sz="1400" dirty="0">
                <a:latin typeface="+mj-lt"/>
                <a:ea typeface="Arial" charset="0"/>
                <a:cs typeface="Arial" charset="0"/>
              </a:rPr>
              <a:t>Our models perform well in detection tasks but need improvement in recognition tasks. Future research aims to enhance recognition performance by extending the model's capabilities from static images to real-time video datasets. Open set identification techniques will be explored to accurately identify individuals not seen during training. Additionally, investigating multi-modal systems that combine different biometric modalities like side profile, face, iris, and ear is of interest.</a:t>
            </a:r>
          </a:p>
        </p:txBody>
      </p:sp>
    </p:spTree>
    <p:extLst>
      <p:ext uri="{BB962C8B-B14F-4D97-AF65-F5344CB8AC3E}">
        <p14:creationId xmlns:p14="http://schemas.microsoft.com/office/powerpoint/2010/main" val="109865799"/>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 Accessible" id="{BC02AB42-924F-614D-9F02-5DAD031142A4}" vid="{CEC2668D-C73A-D648-809C-2002B42E64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Poster Template</Template>
  <TotalTime>306</TotalTime>
  <Words>733</Words>
  <Application>Microsoft Office PowerPoint</Application>
  <PresentationFormat>Custom</PresentationFormat>
  <Paragraphs>26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System Font Regular</vt:lpstr>
      <vt:lpstr>Research Poster Template</vt:lpstr>
      <vt:lpstr>PowerPoint Presentation</vt:lpstr>
    </vt:vector>
  </TitlesOfParts>
  <Manager/>
  <Company/>
  <LinksUpToDate>false</LinksUpToDate>
  <SharedDoc>false</SharedDoc>
  <HyperlinkBase>www.buffalo.edu/brand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Sakshamdeep Singh</cp:lastModifiedBy>
  <cp:revision>49</cp:revision>
  <cp:lastPrinted>2018-07-27T15:05:13Z</cp:lastPrinted>
  <dcterms:created xsi:type="dcterms:W3CDTF">2019-03-28T18:35:19Z</dcterms:created>
  <dcterms:modified xsi:type="dcterms:W3CDTF">2023-05-21T22:57:21Z</dcterms:modified>
  <cp:category/>
</cp:coreProperties>
</file>