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82" r:id="rId2"/>
    <p:sldId id="283" r:id="rId3"/>
    <p:sldId id="305" r:id="rId4"/>
    <p:sldId id="284" r:id="rId5"/>
    <p:sldId id="295" r:id="rId6"/>
    <p:sldId id="292" r:id="rId7"/>
    <p:sldId id="324" r:id="rId8"/>
    <p:sldId id="306" r:id="rId9"/>
    <p:sldId id="315" r:id="rId10"/>
    <p:sldId id="323" r:id="rId11"/>
    <p:sldId id="280" r:id="rId12"/>
    <p:sldId id="322" r:id="rId13"/>
    <p:sldId id="3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varScale="1">
        <p:scale>
          <a:sx n="98" d="100"/>
          <a:sy n="98" d="100"/>
        </p:scale>
        <p:origin x="64"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311269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6</a:t>
            </a:fld>
            <a:endParaRPr lang="en-US" dirty="0"/>
          </a:p>
        </p:txBody>
      </p:sp>
    </p:spTree>
    <p:extLst>
      <p:ext uri="{BB962C8B-B14F-4D97-AF65-F5344CB8AC3E}">
        <p14:creationId xmlns:p14="http://schemas.microsoft.com/office/powerpoint/2010/main" val="4059175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213441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8</a:t>
            </a:fld>
            <a:endParaRPr lang="en-US" dirty="0"/>
          </a:p>
        </p:txBody>
      </p:sp>
    </p:spTree>
    <p:extLst>
      <p:ext uri="{BB962C8B-B14F-4D97-AF65-F5344CB8AC3E}">
        <p14:creationId xmlns:p14="http://schemas.microsoft.com/office/powerpoint/2010/main" val="260586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9</a:t>
            </a:fld>
            <a:endParaRPr lang="en-US" dirty="0"/>
          </a:p>
        </p:txBody>
      </p:sp>
    </p:spTree>
    <p:extLst>
      <p:ext uri="{BB962C8B-B14F-4D97-AF65-F5344CB8AC3E}">
        <p14:creationId xmlns:p14="http://schemas.microsoft.com/office/powerpoint/2010/main" val="98218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10</a:t>
            </a:fld>
            <a:endParaRPr lang="en-US" dirty="0"/>
          </a:p>
        </p:txBody>
      </p:sp>
    </p:spTree>
    <p:extLst>
      <p:ext uri="{BB962C8B-B14F-4D97-AF65-F5344CB8AC3E}">
        <p14:creationId xmlns:p14="http://schemas.microsoft.com/office/powerpoint/2010/main" val="275948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90/pr7070457" TargetMode="External"/><Relationship Id="rId2" Type="http://schemas.openxmlformats.org/officeDocument/2006/relationships/hyperlink" Target="https://doi.org/10.1007/s10489-020-01995-8" TargetMode="External"/><Relationship Id="rId1" Type="http://schemas.openxmlformats.org/officeDocument/2006/relationships/slideLayout" Target="../slideLayouts/slideLayout3.xml"/><Relationship Id="rId6" Type="http://schemas.openxmlformats.org/officeDocument/2006/relationships/hyperlink" Target="https://doi.org/10.1007/s00371-021-02119-0" TargetMode="External"/><Relationship Id="rId5" Type="http://schemas.openxmlformats.org/officeDocument/2006/relationships/hyperlink" Target="https://arxiv.org/abs/1611.05431" TargetMode="External"/><Relationship Id="rId4" Type="http://schemas.openxmlformats.org/officeDocument/2006/relationships/hyperlink" Target="https://doi.org/10.3390/s2222898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i.org/10.3390/pr7070457"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594360" y="265176"/>
            <a:ext cx="7946136" cy="3054096"/>
          </a:xfrm>
        </p:spPr>
        <p:txBody>
          <a:bodyPr/>
          <a:lstStyle/>
          <a:p>
            <a:r>
              <a:rPr lang="en-US" sz="4000" dirty="0"/>
              <a:t>Exploring the Efficacy of ear Images for biometrics identification</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538728"/>
            <a:ext cx="6940296" cy="2496311"/>
          </a:xfrm>
        </p:spPr>
        <p:txBody>
          <a:bodyPr/>
          <a:lstStyle/>
          <a:p>
            <a:endParaRPr lang="en-US" sz="1800" dirty="0"/>
          </a:p>
          <a:p>
            <a:r>
              <a:rPr lang="en-US" sz="1800" dirty="0"/>
              <a:t>Sakshamdeep Singh – 50475857</a:t>
            </a:r>
          </a:p>
          <a:p>
            <a:r>
              <a:rPr lang="en-US" sz="1800" dirty="0"/>
              <a:t>Ashutosh Rastogi - 50486793</a:t>
            </a:r>
          </a:p>
        </p:txBody>
      </p:sp>
    </p:spTree>
    <p:extLst>
      <p:ext uri="{BB962C8B-B14F-4D97-AF65-F5344CB8AC3E}">
        <p14:creationId xmlns:p14="http://schemas.microsoft.com/office/powerpoint/2010/main" val="40331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04150"/>
            <a:ext cx="9454896" cy="590931"/>
          </a:xfrm>
        </p:spPr>
        <p:txBody>
          <a:bodyPr/>
          <a:lstStyle/>
          <a:p>
            <a:r>
              <a:rPr lang="en-US" dirty="0"/>
              <a:t>Recognition Results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10</a:t>
            </a:fld>
            <a:endParaRPr lang="en-US" dirty="0"/>
          </a:p>
        </p:txBody>
      </p:sp>
      <p:pic>
        <p:nvPicPr>
          <p:cNvPr id="9" name="Picture 8">
            <a:extLst>
              <a:ext uri="{FF2B5EF4-FFF2-40B4-BE49-F238E27FC236}">
                <a16:creationId xmlns:a16="http://schemas.microsoft.com/office/drawing/2014/main" id="{75565440-EEFE-A158-AD03-ECD789F97712}"/>
              </a:ext>
            </a:extLst>
          </p:cNvPr>
          <p:cNvPicPr>
            <a:picLocks noChangeAspect="1"/>
          </p:cNvPicPr>
          <p:nvPr/>
        </p:nvPicPr>
        <p:blipFill>
          <a:blip r:embed="rId3"/>
          <a:stretch>
            <a:fillRect/>
          </a:stretch>
        </p:blipFill>
        <p:spPr>
          <a:xfrm>
            <a:off x="566928" y="2295367"/>
            <a:ext cx="10831437" cy="2267266"/>
          </a:xfrm>
          <a:prstGeom prst="rect">
            <a:avLst/>
          </a:prstGeom>
        </p:spPr>
      </p:pic>
      <p:pic>
        <p:nvPicPr>
          <p:cNvPr id="11" name="Picture 10">
            <a:extLst>
              <a:ext uri="{FF2B5EF4-FFF2-40B4-BE49-F238E27FC236}">
                <a16:creationId xmlns:a16="http://schemas.microsoft.com/office/drawing/2014/main" id="{1280E5E1-22EC-D21D-734D-98B133B9BD25}"/>
              </a:ext>
            </a:extLst>
          </p:cNvPr>
          <p:cNvPicPr>
            <a:picLocks noChangeAspect="1"/>
          </p:cNvPicPr>
          <p:nvPr/>
        </p:nvPicPr>
        <p:blipFill>
          <a:blip r:embed="rId4"/>
          <a:stretch>
            <a:fillRect/>
          </a:stretch>
        </p:blipFill>
        <p:spPr>
          <a:xfrm>
            <a:off x="3404812" y="4710743"/>
            <a:ext cx="5382376" cy="943107"/>
          </a:xfrm>
          <a:prstGeom prst="rect">
            <a:avLst/>
          </a:prstGeom>
        </p:spPr>
      </p:pic>
    </p:spTree>
    <p:extLst>
      <p:ext uri="{BB962C8B-B14F-4D97-AF65-F5344CB8AC3E}">
        <p14:creationId xmlns:p14="http://schemas.microsoft.com/office/powerpoint/2010/main" val="253095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04150"/>
            <a:ext cx="9061704" cy="590931"/>
          </a:xfrm>
        </p:spPr>
        <p:txBody>
          <a:bodyPr/>
          <a:lstStyle/>
          <a:p>
            <a:r>
              <a:rPr lang="en-US" dirty="0"/>
              <a:t>Future Work and Improvements</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1887101"/>
            <a:ext cx="10268712" cy="4507214"/>
          </a:xfrm>
        </p:spPr>
        <p:txBody>
          <a:bodyPr/>
          <a:lstStyle/>
          <a:p>
            <a:pPr marL="0" indent="0">
              <a:buNone/>
            </a:pPr>
            <a:r>
              <a:rPr lang="en-US" sz="1600" b="0" i="0" dirty="0">
                <a:solidFill>
                  <a:schemeClr val="tx1">
                    <a:lumMod val="50000"/>
                  </a:schemeClr>
                </a:solidFill>
                <a:effectLst/>
                <a:latin typeface="Georgia" panose="02040502050405020303" pitchFamily="18" charset="0"/>
              </a:rPr>
              <a:t>Our models and workflow demonstrate satisfactory performance in detection tasks but fall short in achieving optimal results for recognition tasks.</a:t>
            </a:r>
          </a:p>
          <a:p>
            <a:r>
              <a:rPr lang="en-US" sz="1600" b="1" i="0" dirty="0">
                <a:solidFill>
                  <a:schemeClr val="tx1">
                    <a:lumMod val="50000"/>
                  </a:schemeClr>
                </a:solidFill>
                <a:effectLst/>
                <a:latin typeface="Georgia" panose="02040502050405020303" pitchFamily="18" charset="0"/>
              </a:rPr>
              <a:t>Recognition Performance: </a:t>
            </a:r>
            <a:r>
              <a:rPr lang="en-US" sz="1600" b="0" i="0" dirty="0">
                <a:solidFill>
                  <a:schemeClr val="tx1">
                    <a:lumMod val="50000"/>
                  </a:schemeClr>
                </a:solidFill>
                <a:effectLst/>
                <a:latin typeface="Georgia" panose="02040502050405020303" pitchFamily="18" charset="0"/>
              </a:rPr>
              <a:t>Regarding recognition performance, our future research aims</a:t>
            </a:r>
            <a:br>
              <a:rPr lang="en-US" sz="1600" dirty="0">
                <a:solidFill>
                  <a:schemeClr val="tx1">
                    <a:lumMod val="50000"/>
                  </a:schemeClr>
                </a:solidFill>
                <a:latin typeface="Georgia" panose="02040502050405020303" pitchFamily="18" charset="0"/>
              </a:rPr>
            </a:br>
            <a:r>
              <a:rPr lang="en-US" sz="1600" b="0" i="0" dirty="0">
                <a:solidFill>
                  <a:schemeClr val="tx1">
                    <a:lumMod val="50000"/>
                  </a:schemeClr>
                </a:solidFill>
                <a:effectLst/>
                <a:latin typeface="Georgia" panose="02040502050405020303" pitchFamily="18" charset="0"/>
              </a:rPr>
              <a:t>to extend the capabilities of our model, which is currently trained on static images, to effectively handle real-time video datasets. This generalization will enhance the model’s ability to accurately recognize individuals in dynamic scenarios.</a:t>
            </a:r>
          </a:p>
          <a:p>
            <a:r>
              <a:rPr lang="en-US" sz="1600" b="1" i="0" dirty="0">
                <a:solidFill>
                  <a:schemeClr val="tx1">
                    <a:lumMod val="50000"/>
                  </a:schemeClr>
                </a:solidFill>
                <a:effectLst/>
                <a:latin typeface="Georgia" panose="02040502050405020303" pitchFamily="18" charset="0"/>
              </a:rPr>
              <a:t>Open Set Identification: </a:t>
            </a:r>
            <a:r>
              <a:rPr lang="en-US" sz="1600" b="0" i="0" dirty="0">
                <a:solidFill>
                  <a:schemeClr val="tx1">
                    <a:lumMod val="50000"/>
                  </a:schemeClr>
                </a:solidFill>
                <a:effectLst/>
                <a:latin typeface="Georgia" panose="02040502050405020303" pitchFamily="18" charset="0"/>
              </a:rPr>
              <a:t>Additionally, we plan to explore the utilization of open set identification techniques, allowing our system to accurately identify individuals who were not seen during the training phase. This approach will bring a new level of adaptability and flexibility to our biometric identification system.</a:t>
            </a:r>
          </a:p>
          <a:p>
            <a:r>
              <a:rPr lang="en-US" sz="1600" b="1" i="0" dirty="0">
                <a:solidFill>
                  <a:schemeClr val="tx1">
                    <a:lumMod val="50000"/>
                  </a:schemeClr>
                </a:solidFill>
                <a:effectLst/>
                <a:latin typeface="Georgia" panose="02040502050405020303" pitchFamily="18" charset="0"/>
              </a:rPr>
              <a:t>Multi-modal systems: </a:t>
            </a:r>
            <a:r>
              <a:rPr lang="en-US" sz="1600" b="0" i="0" dirty="0">
                <a:solidFill>
                  <a:schemeClr val="tx1">
                    <a:lumMod val="50000"/>
                  </a:schemeClr>
                </a:solidFill>
                <a:effectLst/>
                <a:latin typeface="Georgia" panose="02040502050405020303" pitchFamily="18" charset="0"/>
              </a:rPr>
              <a:t>Furthermore, we are interested in investigating the potential of multi-modal systems, where different biometric modalities such as side profile, face, iris, and ear are combined.</a:t>
            </a:r>
            <a:endParaRPr lang="en-US" sz="1600" dirty="0">
              <a:solidFill>
                <a:schemeClr val="tx1">
                  <a:lumMod val="50000"/>
                </a:schemeClr>
              </a:solidFill>
              <a:latin typeface="Georgia" panose="02040502050405020303"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11</a:t>
            </a:fld>
            <a:endParaRPr lang="en-US" dirty="0"/>
          </a:p>
        </p:txBody>
      </p:sp>
    </p:spTree>
    <p:extLst>
      <p:ext uri="{BB962C8B-B14F-4D97-AF65-F5344CB8AC3E}">
        <p14:creationId xmlns:p14="http://schemas.microsoft.com/office/powerpoint/2010/main" val="22105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17521"/>
            <a:ext cx="9061704" cy="590931"/>
          </a:xfrm>
        </p:spPr>
        <p:txBody>
          <a:bodyPr/>
          <a:lstStyle/>
          <a:p>
            <a:r>
              <a:rPr lang="en-US" dirty="0"/>
              <a:t>References</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1926011"/>
            <a:ext cx="10268712" cy="3968249"/>
          </a:xfrm>
        </p:spPr>
        <p:txBody>
          <a:bodyPr/>
          <a:lstStyle/>
          <a:p>
            <a:r>
              <a:rPr lang="en-US" sz="1400" b="0" i="0" dirty="0" err="1">
                <a:solidFill>
                  <a:srgbClr val="333333"/>
                </a:solidFill>
                <a:effectLst/>
                <a:latin typeface="-apple-system"/>
              </a:rPr>
              <a:t>Ahila</a:t>
            </a:r>
            <a:r>
              <a:rPr lang="en-US" sz="1400" b="0" i="0" dirty="0">
                <a:solidFill>
                  <a:srgbClr val="333333"/>
                </a:solidFill>
                <a:effectLst/>
                <a:latin typeface="-apple-system"/>
              </a:rPr>
              <a:t> </a:t>
            </a:r>
            <a:r>
              <a:rPr lang="en-US" sz="1400" b="0" i="0" dirty="0" err="1">
                <a:solidFill>
                  <a:srgbClr val="333333"/>
                </a:solidFill>
                <a:effectLst/>
                <a:latin typeface="-apple-system"/>
              </a:rPr>
              <a:t>Priyadharshini</a:t>
            </a:r>
            <a:r>
              <a:rPr lang="en-US" sz="1400" b="0" i="0" dirty="0">
                <a:solidFill>
                  <a:srgbClr val="333333"/>
                </a:solidFill>
                <a:effectLst/>
                <a:latin typeface="-apple-system"/>
              </a:rPr>
              <a:t>, R., </a:t>
            </a:r>
            <a:r>
              <a:rPr lang="en-US" sz="1400" b="0" i="0" dirty="0" err="1">
                <a:solidFill>
                  <a:srgbClr val="333333"/>
                </a:solidFill>
                <a:effectLst/>
                <a:latin typeface="-apple-system"/>
              </a:rPr>
              <a:t>Arivazhagan</a:t>
            </a:r>
            <a:r>
              <a:rPr lang="en-US" sz="1400" b="0" i="0" dirty="0">
                <a:solidFill>
                  <a:srgbClr val="333333"/>
                </a:solidFill>
                <a:effectLst/>
                <a:latin typeface="-apple-system"/>
              </a:rPr>
              <a:t>, S. &amp; Arun, M. A deep learning approach for person identification using ear biometrics. </a:t>
            </a:r>
            <a:r>
              <a:rPr lang="en-US" sz="1400" b="0" i="1" dirty="0">
                <a:solidFill>
                  <a:srgbClr val="333333"/>
                </a:solidFill>
                <a:effectLst/>
                <a:latin typeface="-apple-system"/>
              </a:rPr>
              <a:t>Appl </a:t>
            </a:r>
            <a:r>
              <a:rPr lang="en-US" sz="1400" b="0" i="1" dirty="0" err="1">
                <a:solidFill>
                  <a:srgbClr val="333333"/>
                </a:solidFill>
                <a:effectLst/>
                <a:latin typeface="-apple-system"/>
              </a:rPr>
              <a:t>Intell</a:t>
            </a:r>
            <a:r>
              <a:rPr lang="en-US" sz="1400" b="0" i="0" dirty="0">
                <a:solidFill>
                  <a:srgbClr val="333333"/>
                </a:solidFill>
                <a:effectLst/>
                <a:latin typeface="-apple-system"/>
              </a:rPr>
              <a:t> </a:t>
            </a:r>
            <a:r>
              <a:rPr lang="en-US" sz="1400" b="1" i="0" dirty="0">
                <a:solidFill>
                  <a:srgbClr val="333333"/>
                </a:solidFill>
                <a:effectLst/>
                <a:latin typeface="-apple-system"/>
              </a:rPr>
              <a:t>51</a:t>
            </a:r>
            <a:r>
              <a:rPr lang="en-US" sz="1400" b="0" i="0" dirty="0">
                <a:solidFill>
                  <a:srgbClr val="333333"/>
                </a:solidFill>
                <a:effectLst/>
                <a:latin typeface="-apple-system"/>
              </a:rPr>
              <a:t>, 2161–2172 (2021). </a:t>
            </a:r>
            <a:r>
              <a:rPr lang="en-US" sz="1400" b="0" i="0" dirty="0">
                <a:solidFill>
                  <a:srgbClr val="333333"/>
                </a:solidFill>
                <a:effectLst/>
                <a:latin typeface="-apple-system"/>
                <a:hlinkClick r:id="rId2"/>
              </a:rPr>
              <a:t>https://doi.org/10.1007/s10489-020-01995-8</a:t>
            </a:r>
            <a:endParaRPr lang="en-US" sz="1400" b="0" i="0" dirty="0">
              <a:solidFill>
                <a:srgbClr val="333333"/>
              </a:solidFill>
              <a:effectLst/>
              <a:latin typeface="-apple-system"/>
            </a:endParaRPr>
          </a:p>
          <a:p>
            <a:r>
              <a:rPr lang="en-US" sz="1400" b="0" i="0" dirty="0" err="1">
                <a:solidFill>
                  <a:srgbClr val="222222"/>
                </a:solidFill>
                <a:effectLst/>
                <a:latin typeface="-apple-system"/>
              </a:rPr>
              <a:t>Raveane</a:t>
            </a:r>
            <a:r>
              <a:rPr lang="en-US" sz="1400" b="0" i="0" dirty="0">
                <a:solidFill>
                  <a:srgbClr val="222222"/>
                </a:solidFill>
                <a:effectLst/>
                <a:latin typeface="-apple-system"/>
              </a:rPr>
              <a:t>, W.; </a:t>
            </a:r>
            <a:r>
              <a:rPr lang="en-US" sz="1400" b="0" i="0" dirty="0" err="1">
                <a:solidFill>
                  <a:srgbClr val="222222"/>
                </a:solidFill>
                <a:effectLst/>
                <a:latin typeface="-apple-system"/>
              </a:rPr>
              <a:t>Galdámez</a:t>
            </a:r>
            <a:r>
              <a:rPr lang="en-US" sz="1400" b="0" i="0" dirty="0">
                <a:solidFill>
                  <a:srgbClr val="222222"/>
                </a:solidFill>
                <a:effectLst/>
                <a:latin typeface="-apple-system"/>
              </a:rPr>
              <a:t>, P.L.; González Arrieta, M.A. Ear Detection and Localization with Convolutional Neural Networks in Natural Images and Videos. </a:t>
            </a:r>
            <a:r>
              <a:rPr lang="en-US" sz="1400" b="0" i="1" dirty="0">
                <a:solidFill>
                  <a:srgbClr val="222222"/>
                </a:solidFill>
                <a:effectLst/>
                <a:latin typeface="-apple-system"/>
              </a:rPr>
              <a:t>Processes</a:t>
            </a:r>
            <a:r>
              <a:rPr lang="en-US" sz="1400" b="0" i="0" dirty="0">
                <a:solidFill>
                  <a:srgbClr val="222222"/>
                </a:solidFill>
                <a:effectLst/>
                <a:latin typeface="-apple-system"/>
              </a:rPr>
              <a:t> </a:t>
            </a:r>
            <a:r>
              <a:rPr lang="en-US" sz="1400" b="1" i="0" dirty="0">
                <a:solidFill>
                  <a:srgbClr val="222222"/>
                </a:solidFill>
                <a:effectLst/>
                <a:latin typeface="-apple-system"/>
              </a:rPr>
              <a:t>2019</a:t>
            </a:r>
            <a:r>
              <a:rPr lang="en-US" sz="1400" b="0" i="0" dirty="0">
                <a:solidFill>
                  <a:srgbClr val="222222"/>
                </a:solidFill>
                <a:effectLst/>
                <a:latin typeface="-apple-system"/>
              </a:rPr>
              <a:t>, </a:t>
            </a:r>
            <a:r>
              <a:rPr lang="en-US" sz="1400" b="0" i="1" dirty="0">
                <a:solidFill>
                  <a:srgbClr val="222222"/>
                </a:solidFill>
                <a:effectLst/>
                <a:latin typeface="-apple-system"/>
              </a:rPr>
              <a:t>7</a:t>
            </a:r>
            <a:r>
              <a:rPr lang="en-US" sz="1400" b="0" i="0" dirty="0">
                <a:solidFill>
                  <a:srgbClr val="222222"/>
                </a:solidFill>
                <a:effectLst/>
                <a:latin typeface="-apple-system"/>
              </a:rPr>
              <a:t>, 457. </a:t>
            </a:r>
            <a:r>
              <a:rPr lang="en-US" sz="1400" b="0" i="0" dirty="0">
                <a:solidFill>
                  <a:srgbClr val="222222"/>
                </a:solidFill>
                <a:effectLst/>
                <a:latin typeface="-apple-system"/>
                <a:hlinkClick r:id="rId3"/>
              </a:rPr>
              <a:t>https://doi.org/10.3390/pr7070457</a:t>
            </a:r>
            <a:endParaRPr lang="en-US" sz="1400" b="0" i="0" dirty="0">
              <a:solidFill>
                <a:srgbClr val="222222"/>
              </a:solidFill>
              <a:effectLst/>
              <a:latin typeface="-apple-system"/>
            </a:endParaRPr>
          </a:p>
          <a:p>
            <a:r>
              <a:rPr lang="en-US" sz="1400" b="0" i="0" dirty="0">
                <a:solidFill>
                  <a:srgbClr val="222222"/>
                </a:solidFill>
                <a:effectLst/>
                <a:latin typeface="-apple-system"/>
              </a:rPr>
              <a:t>Mursalin, M.; Ahmed, M.; Haskell-</a:t>
            </a:r>
            <a:r>
              <a:rPr lang="en-US" sz="1400" b="0" i="0" dirty="0" err="1">
                <a:solidFill>
                  <a:srgbClr val="222222"/>
                </a:solidFill>
                <a:effectLst/>
                <a:latin typeface="-apple-system"/>
              </a:rPr>
              <a:t>Dowland</a:t>
            </a:r>
            <a:r>
              <a:rPr lang="en-US" sz="1400" b="0" i="0" dirty="0">
                <a:solidFill>
                  <a:srgbClr val="222222"/>
                </a:solidFill>
                <a:effectLst/>
                <a:latin typeface="-apple-system"/>
              </a:rPr>
              <a:t>, P. Biometric Security: A Novel Ear Recognition Approach Using a 3D Morphable Ear Model. </a:t>
            </a:r>
            <a:r>
              <a:rPr lang="en-US" sz="1400" b="0" i="1" dirty="0">
                <a:solidFill>
                  <a:srgbClr val="222222"/>
                </a:solidFill>
                <a:effectLst/>
                <a:latin typeface="-apple-system"/>
              </a:rPr>
              <a:t>Sensors</a:t>
            </a:r>
            <a:r>
              <a:rPr lang="en-US" sz="1400" b="0" i="0" dirty="0">
                <a:solidFill>
                  <a:srgbClr val="222222"/>
                </a:solidFill>
                <a:effectLst/>
                <a:latin typeface="-apple-system"/>
              </a:rPr>
              <a:t> </a:t>
            </a:r>
            <a:r>
              <a:rPr lang="en-US" sz="1400" b="1" i="0" dirty="0">
                <a:solidFill>
                  <a:srgbClr val="222222"/>
                </a:solidFill>
                <a:effectLst/>
                <a:latin typeface="-apple-system"/>
              </a:rPr>
              <a:t>2022</a:t>
            </a:r>
            <a:r>
              <a:rPr lang="en-US" sz="1400" b="0" i="0" dirty="0">
                <a:solidFill>
                  <a:srgbClr val="222222"/>
                </a:solidFill>
                <a:effectLst/>
                <a:latin typeface="-apple-system"/>
              </a:rPr>
              <a:t>, </a:t>
            </a:r>
            <a:r>
              <a:rPr lang="en-US" sz="1400" b="0" i="1" dirty="0">
                <a:solidFill>
                  <a:srgbClr val="222222"/>
                </a:solidFill>
                <a:effectLst/>
                <a:latin typeface="-apple-system"/>
              </a:rPr>
              <a:t>22</a:t>
            </a:r>
            <a:r>
              <a:rPr lang="en-US" sz="1400" b="0" i="0" dirty="0">
                <a:solidFill>
                  <a:srgbClr val="222222"/>
                </a:solidFill>
                <a:effectLst/>
                <a:latin typeface="-apple-system"/>
              </a:rPr>
              <a:t>, 8988. </a:t>
            </a:r>
            <a:r>
              <a:rPr lang="en-US" sz="1400" b="0" i="0" dirty="0">
                <a:solidFill>
                  <a:srgbClr val="222222"/>
                </a:solidFill>
                <a:effectLst/>
                <a:latin typeface="-apple-system"/>
                <a:hlinkClick r:id="rId4"/>
              </a:rPr>
              <a:t>https://doi.org/10.3390/s22228988</a:t>
            </a:r>
            <a:endParaRPr lang="en-US" sz="1400" b="0" i="0" dirty="0">
              <a:solidFill>
                <a:srgbClr val="222222"/>
              </a:solidFill>
              <a:effectLst/>
              <a:latin typeface="-apple-system"/>
            </a:endParaRPr>
          </a:p>
          <a:p>
            <a:r>
              <a:rPr lang="en-US" sz="1400" b="0" i="0" dirty="0">
                <a:solidFill>
                  <a:srgbClr val="222222"/>
                </a:solidFill>
                <a:effectLst/>
                <a:latin typeface="-apple-system"/>
              </a:rPr>
              <a:t>Truong Hoang, Vinh (2020), “EarVN1.0”, Mendeley Data, V4, </a:t>
            </a:r>
            <a:r>
              <a:rPr lang="en-US" sz="1400" b="0" i="0" dirty="0" err="1">
                <a:solidFill>
                  <a:srgbClr val="222222"/>
                </a:solidFill>
                <a:effectLst/>
                <a:latin typeface="-apple-system"/>
              </a:rPr>
              <a:t>doi</a:t>
            </a:r>
            <a:r>
              <a:rPr lang="en-US" sz="1400" b="0" i="0" dirty="0">
                <a:solidFill>
                  <a:srgbClr val="222222"/>
                </a:solidFill>
                <a:effectLst/>
                <a:latin typeface="-apple-system"/>
              </a:rPr>
              <a:t>: 10.17632/yws3v3mwx3.4</a:t>
            </a:r>
          </a:p>
          <a:p>
            <a:r>
              <a:rPr lang="en-US" sz="1400" b="0" i="0" dirty="0">
                <a:solidFill>
                  <a:srgbClr val="222222"/>
                </a:solidFill>
                <a:effectLst/>
                <a:latin typeface="-apple-system"/>
              </a:rPr>
              <a:t> </a:t>
            </a:r>
            <a:r>
              <a:rPr lang="en-US" sz="1400" b="0" i="0" dirty="0" err="1">
                <a:solidFill>
                  <a:srgbClr val="222222"/>
                </a:solidFill>
                <a:effectLst/>
                <a:latin typeface="-apple-system"/>
              </a:rPr>
              <a:t>Xie</a:t>
            </a:r>
            <a:r>
              <a:rPr lang="en-US" sz="1400" b="0" i="0" dirty="0">
                <a:solidFill>
                  <a:srgbClr val="222222"/>
                </a:solidFill>
                <a:effectLst/>
                <a:latin typeface="-apple-system"/>
              </a:rPr>
              <a:t>, S. et al. (2017) Aggregated residual transformations for deep neural networks, arXiv.org. Available at: </a:t>
            </a:r>
            <a:r>
              <a:rPr lang="en-US" sz="1400" b="0" i="0" dirty="0">
                <a:solidFill>
                  <a:srgbClr val="222222"/>
                </a:solidFill>
                <a:effectLst/>
                <a:latin typeface="-apple-system"/>
                <a:hlinkClick r:id="rId5"/>
              </a:rPr>
              <a:t>https://arxiv.org/abs/1611.05431</a:t>
            </a:r>
            <a:endParaRPr lang="en-US" sz="1400" dirty="0">
              <a:solidFill>
                <a:srgbClr val="222222"/>
              </a:solidFill>
              <a:latin typeface="-apple-system"/>
            </a:endParaRPr>
          </a:p>
          <a:p>
            <a:r>
              <a:rPr lang="en-US" sz="1400" b="0" i="0" dirty="0">
                <a:solidFill>
                  <a:srgbClr val="222222"/>
                </a:solidFill>
                <a:effectLst/>
                <a:latin typeface="-apple-system"/>
              </a:rPr>
              <a:t>H. </a:t>
            </a:r>
            <a:r>
              <a:rPr lang="en-US" sz="1400" b="0" i="0" dirty="0" err="1">
                <a:solidFill>
                  <a:srgbClr val="222222"/>
                </a:solidFill>
                <a:effectLst/>
                <a:latin typeface="-apple-system"/>
              </a:rPr>
              <a:t>Alshazly</a:t>
            </a:r>
            <a:r>
              <a:rPr lang="en-US" sz="1400" b="0" i="0" dirty="0">
                <a:solidFill>
                  <a:srgbClr val="222222"/>
                </a:solidFill>
                <a:effectLst/>
                <a:latin typeface="-apple-system"/>
              </a:rPr>
              <a:t>, C. </a:t>
            </a:r>
            <a:r>
              <a:rPr lang="en-US" sz="1400" b="0" i="0" dirty="0" err="1">
                <a:solidFill>
                  <a:srgbClr val="222222"/>
                </a:solidFill>
                <a:effectLst/>
                <a:latin typeface="-apple-system"/>
              </a:rPr>
              <a:t>Linse</a:t>
            </a:r>
            <a:r>
              <a:rPr lang="en-US" sz="1400" b="0" i="0" dirty="0">
                <a:solidFill>
                  <a:srgbClr val="222222"/>
                </a:solidFill>
                <a:effectLst/>
                <a:latin typeface="-apple-system"/>
              </a:rPr>
              <a:t>, E. Barth and T. </a:t>
            </a:r>
            <a:r>
              <a:rPr lang="en-US" sz="1400" b="0" i="0" dirty="0" err="1">
                <a:solidFill>
                  <a:srgbClr val="222222"/>
                </a:solidFill>
                <a:effectLst/>
                <a:latin typeface="-apple-system"/>
              </a:rPr>
              <a:t>Martinetz</a:t>
            </a:r>
            <a:r>
              <a:rPr lang="en-US" sz="1400" b="0" i="0" dirty="0">
                <a:solidFill>
                  <a:srgbClr val="222222"/>
                </a:solidFill>
                <a:effectLst/>
                <a:latin typeface="-apple-system"/>
              </a:rPr>
              <a:t>, "Deep Convolutional Neural Networks for Unconstrained Ear Recognition," in IEEE Access, vol. 8, pp. 170295-170310, 2020, </a:t>
            </a:r>
            <a:r>
              <a:rPr lang="en-US" sz="1400" b="0" i="0" dirty="0" err="1">
                <a:solidFill>
                  <a:srgbClr val="222222"/>
                </a:solidFill>
                <a:effectLst/>
                <a:latin typeface="-apple-system"/>
              </a:rPr>
              <a:t>doi</a:t>
            </a:r>
            <a:r>
              <a:rPr lang="en-US" sz="1400" b="0" i="0" dirty="0">
                <a:solidFill>
                  <a:srgbClr val="222222"/>
                </a:solidFill>
                <a:effectLst/>
                <a:latin typeface="-apple-system"/>
              </a:rPr>
              <a:t>: 10.1109/ACCESS.2020.3024116</a:t>
            </a:r>
          </a:p>
          <a:p>
            <a:r>
              <a:rPr lang="en-US" sz="1400" b="0" i="0" dirty="0">
                <a:solidFill>
                  <a:srgbClr val="333333"/>
                </a:solidFill>
                <a:effectLst/>
                <a:latin typeface="-apple-system"/>
              </a:rPr>
              <a:t>Kamboj, A., Rani, R. &amp; Nigam, A. A comprehensive survey and deep learning-based approach for human recognition using ear biometric. </a:t>
            </a:r>
            <a:r>
              <a:rPr lang="en-US" sz="1400" b="0" i="1" dirty="0">
                <a:solidFill>
                  <a:srgbClr val="333333"/>
                </a:solidFill>
                <a:effectLst/>
                <a:latin typeface="-apple-system"/>
              </a:rPr>
              <a:t>Vis </a:t>
            </a:r>
            <a:r>
              <a:rPr lang="en-US" sz="1400" b="0" i="1" dirty="0" err="1">
                <a:solidFill>
                  <a:srgbClr val="333333"/>
                </a:solidFill>
                <a:effectLst/>
                <a:latin typeface="-apple-system"/>
              </a:rPr>
              <a:t>Comput</a:t>
            </a:r>
            <a:r>
              <a:rPr lang="en-US" sz="1400" b="0" i="0" dirty="0">
                <a:solidFill>
                  <a:srgbClr val="333333"/>
                </a:solidFill>
                <a:effectLst/>
                <a:latin typeface="-apple-system"/>
              </a:rPr>
              <a:t> </a:t>
            </a:r>
            <a:r>
              <a:rPr lang="en-US" sz="1400" b="1" i="0" dirty="0">
                <a:solidFill>
                  <a:srgbClr val="333333"/>
                </a:solidFill>
                <a:effectLst/>
                <a:latin typeface="-apple-system"/>
              </a:rPr>
              <a:t>38</a:t>
            </a:r>
            <a:r>
              <a:rPr lang="en-US" sz="1400" b="0" i="0" dirty="0">
                <a:solidFill>
                  <a:srgbClr val="333333"/>
                </a:solidFill>
                <a:effectLst/>
                <a:latin typeface="-apple-system"/>
              </a:rPr>
              <a:t>, 2383–2416 (2022). </a:t>
            </a:r>
            <a:r>
              <a:rPr lang="en-US" sz="1400" b="0" i="0" dirty="0">
                <a:solidFill>
                  <a:srgbClr val="333333"/>
                </a:solidFill>
                <a:effectLst/>
                <a:latin typeface="-apple-system"/>
                <a:hlinkClick r:id="rId6"/>
              </a:rPr>
              <a:t>https://doi.org/10.1007/s00371-021-02119-0</a:t>
            </a:r>
            <a:endParaRPr lang="en-US" sz="1400" b="0" i="0" dirty="0">
              <a:solidFill>
                <a:srgbClr val="333333"/>
              </a:solidFill>
              <a:effectLst/>
              <a:latin typeface="-apple-system"/>
            </a:endParaRPr>
          </a:p>
          <a:p>
            <a:endParaRPr lang="en-US" sz="1400" dirty="0">
              <a:latin typeface="-apple-system"/>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12</a:t>
            </a:fld>
            <a:endParaRPr lang="en-US" dirty="0"/>
          </a:p>
        </p:txBody>
      </p:sp>
    </p:spTree>
    <p:extLst>
      <p:ext uri="{BB962C8B-B14F-4D97-AF65-F5344CB8AC3E}">
        <p14:creationId xmlns:p14="http://schemas.microsoft.com/office/powerpoint/2010/main" val="178202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1565148" y="3133534"/>
            <a:ext cx="9061704" cy="590931"/>
          </a:xfrm>
        </p:spPr>
        <p:txBody>
          <a:bodyPr/>
          <a:lstStyle/>
          <a:p>
            <a:pPr algn="ctr"/>
            <a:r>
              <a:rPr lang="en-US" dirty="0"/>
              <a:t>Thank You</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13</a:t>
            </a:fld>
            <a:endParaRPr lang="en-US" dirty="0"/>
          </a:p>
        </p:txBody>
      </p:sp>
    </p:spTree>
    <p:extLst>
      <p:ext uri="{BB962C8B-B14F-4D97-AF65-F5344CB8AC3E}">
        <p14:creationId xmlns:p14="http://schemas.microsoft.com/office/powerpoint/2010/main" val="420752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Research Problem</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6172200" cy="3968249"/>
          </a:xfrm>
        </p:spPr>
        <p:txBody>
          <a:bodyPr/>
          <a:lstStyle/>
          <a:p>
            <a:pPr algn="just"/>
            <a:r>
              <a:rPr lang="en-US" b="0" i="0" dirty="0">
                <a:solidFill>
                  <a:schemeClr val="tx1">
                    <a:lumMod val="50000"/>
                  </a:schemeClr>
                </a:solidFill>
                <a:effectLst/>
                <a:latin typeface="Georgia" panose="02040502050405020303" pitchFamily="18" charset="0"/>
              </a:rPr>
              <a:t>Automatic person identification from ear images is an active field of research within the biometric community.</a:t>
            </a:r>
          </a:p>
          <a:p>
            <a:pPr algn="just"/>
            <a:r>
              <a:rPr lang="en-US" sz="1800" kern="100" dirty="0">
                <a:solidFill>
                  <a:schemeClr val="tx1">
                    <a:lumMod val="50000"/>
                  </a:schemeClr>
                </a:solidFill>
                <a:effectLst/>
                <a:latin typeface="Georgia" panose="02040502050405020303" pitchFamily="18" charset="0"/>
                <a:ea typeface="Calibri" panose="020F0502020204030204" pitchFamily="34" charset="0"/>
                <a:cs typeface="Times New Roman" panose="02020603050405020304" pitchFamily="18" charset="0"/>
              </a:rPr>
              <a:t>Like other biometrics such as face, iris and fingerprints, ear also has a large amount of </a:t>
            </a:r>
            <a:r>
              <a:rPr lang="en-US" sz="1800" b="1" kern="100" dirty="0">
                <a:solidFill>
                  <a:schemeClr val="tx1">
                    <a:lumMod val="50000"/>
                  </a:schemeClr>
                </a:solidFill>
                <a:effectLst/>
                <a:latin typeface="Georgia" panose="02040502050405020303" pitchFamily="18" charset="0"/>
                <a:ea typeface="Calibri" panose="020F0502020204030204" pitchFamily="34" charset="0"/>
                <a:cs typeface="Times New Roman" panose="02020603050405020304" pitchFamily="18" charset="0"/>
              </a:rPr>
              <a:t>specific and unique features</a:t>
            </a:r>
            <a:r>
              <a:rPr lang="en-US" sz="1800" kern="100" dirty="0">
                <a:solidFill>
                  <a:schemeClr val="tx1">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that allow for person identification.</a:t>
            </a:r>
          </a:p>
          <a:p>
            <a:pPr algn="just"/>
            <a:r>
              <a:rPr lang="en-US" b="0" i="0" dirty="0">
                <a:solidFill>
                  <a:schemeClr val="tx1">
                    <a:lumMod val="50000"/>
                  </a:schemeClr>
                </a:solidFill>
                <a:effectLst/>
                <a:latin typeface="Georgia" panose="02040502050405020303" pitchFamily="18" charset="0"/>
              </a:rPr>
              <a:t>Three important factors for person identification are </a:t>
            </a:r>
            <a:r>
              <a:rPr lang="en-US" b="1" i="0" dirty="0">
                <a:solidFill>
                  <a:schemeClr val="tx1">
                    <a:lumMod val="50000"/>
                  </a:schemeClr>
                </a:solidFill>
                <a:effectLst/>
                <a:latin typeface="Georgia" panose="02040502050405020303" pitchFamily="18" charset="0"/>
              </a:rPr>
              <a:t>temporal consistency</a:t>
            </a:r>
            <a:r>
              <a:rPr lang="en-US" b="0" i="0" dirty="0">
                <a:solidFill>
                  <a:schemeClr val="tx1">
                    <a:lumMod val="50000"/>
                  </a:schemeClr>
                </a:solidFill>
                <a:effectLst/>
                <a:latin typeface="Georgia" panose="02040502050405020303" pitchFamily="18" charset="0"/>
              </a:rPr>
              <a:t>, ease of </a:t>
            </a:r>
            <a:r>
              <a:rPr lang="en-US" b="1" i="0" dirty="0">
                <a:solidFill>
                  <a:schemeClr val="tx1">
                    <a:lumMod val="50000"/>
                  </a:schemeClr>
                </a:solidFill>
                <a:effectLst/>
                <a:latin typeface="Georgia" panose="02040502050405020303" pitchFamily="18" charset="0"/>
              </a:rPr>
              <a:t>acquisition</a:t>
            </a:r>
            <a:r>
              <a:rPr lang="en-US" b="0" i="0" dirty="0">
                <a:solidFill>
                  <a:schemeClr val="tx1">
                    <a:lumMod val="50000"/>
                  </a:schemeClr>
                </a:solidFill>
                <a:effectLst/>
                <a:latin typeface="Georgia" panose="02040502050405020303" pitchFamily="18" charset="0"/>
              </a:rPr>
              <a:t>, and </a:t>
            </a:r>
            <a:r>
              <a:rPr lang="en-US" b="1" i="0" dirty="0">
                <a:solidFill>
                  <a:schemeClr val="tx1">
                    <a:lumMod val="50000"/>
                  </a:schemeClr>
                </a:solidFill>
                <a:effectLst/>
                <a:latin typeface="Georgia" panose="02040502050405020303" pitchFamily="18" charset="0"/>
              </a:rPr>
              <a:t>uniqueness</a:t>
            </a:r>
            <a:r>
              <a:rPr lang="en-US" b="0" i="0" dirty="0">
                <a:solidFill>
                  <a:schemeClr val="tx1">
                    <a:lumMod val="50000"/>
                  </a:schemeClr>
                </a:solidFill>
                <a:effectLst/>
                <a:latin typeface="Georgia" panose="02040502050405020303" pitchFamily="18" charset="0"/>
              </a:rPr>
              <a:t> to everyone.</a:t>
            </a:r>
            <a:endParaRPr lang="en-US" sz="1800" kern="100" dirty="0">
              <a:solidFill>
                <a:schemeClr val="tx1">
                  <a:lumMod val="50000"/>
                </a:schemeClr>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US" b="0" i="0" dirty="0">
              <a:solidFill>
                <a:schemeClr val="tx1">
                  <a:lumMod val="50000"/>
                </a:schemeClr>
              </a:solidFill>
              <a:effectLst/>
              <a:latin typeface="Georgia" panose="02040502050405020303"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pic>
        <p:nvPicPr>
          <p:cNvPr id="8" name="Picture 7">
            <a:extLst>
              <a:ext uri="{FF2B5EF4-FFF2-40B4-BE49-F238E27FC236}">
                <a16:creationId xmlns:a16="http://schemas.microsoft.com/office/drawing/2014/main" id="{4BFA3D14-7BDD-4AC6-7BB8-1F323102F49F}"/>
              </a:ext>
            </a:extLst>
          </p:cNvPr>
          <p:cNvPicPr>
            <a:picLocks noChangeAspect="1"/>
          </p:cNvPicPr>
          <p:nvPr/>
        </p:nvPicPr>
        <p:blipFill>
          <a:blip r:embed="rId3"/>
          <a:stretch>
            <a:fillRect/>
          </a:stretch>
        </p:blipFill>
        <p:spPr>
          <a:xfrm>
            <a:off x="6739128" y="1795080"/>
            <a:ext cx="4949952" cy="3968249"/>
          </a:xfrm>
          <a:prstGeom prst="rect">
            <a:avLst/>
          </a:prstGeom>
        </p:spPr>
      </p:pic>
    </p:spTree>
    <p:extLst>
      <p:ext uri="{BB962C8B-B14F-4D97-AF65-F5344CB8AC3E}">
        <p14:creationId xmlns:p14="http://schemas.microsoft.com/office/powerpoint/2010/main" val="206047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1D51-8043-CC92-2E09-E5802D03FA2C}"/>
              </a:ext>
            </a:extLst>
          </p:cNvPr>
          <p:cNvSpPr>
            <a:spLocks noGrp="1"/>
          </p:cNvSpPr>
          <p:nvPr>
            <p:ph type="title"/>
          </p:nvPr>
        </p:nvSpPr>
        <p:spPr/>
        <p:txBody>
          <a:bodyPr/>
          <a:lstStyle/>
          <a:p>
            <a:r>
              <a:rPr lang="en-US" dirty="0"/>
              <a:t>Approach</a:t>
            </a:r>
          </a:p>
        </p:txBody>
      </p:sp>
      <p:sp>
        <p:nvSpPr>
          <p:cNvPr id="4" name="Footer Placeholder 3">
            <a:extLst>
              <a:ext uri="{FF2B5EF4-FFF2-40B4-BE49-F238E27FC236}">
                <a16:creationId xmlns:a16="http://schemas.microsoft.com/office/drawing/2014/main" id="{1B7A2A18-CF75-C877-D813-3FCBF3811F00}"/>
              </a:ext>
            </a:extLst>
          </p:cNvPr>
          <p:cNvSpPr>
            <a:spLocks noGrp="1"/>
          </p:cNvSpPr>
          <p:nvPr>
            <p:ph type="ftr" sz="quarter" idx="10"/>
          </p:nvPr>
        </p:nvSpPr>
        <p:spPr/>
        <p:txBody>
          <a:bodyPr/>
          <a:lstStyle/>
          <a:p>
            <a:fld id="{EB53C135-CEC6-A548-8917-8F7FEB82358B}" type="slidenum">
              <a:rPr lang="en-US" smtClean="0"/>
              <a:pPr/>
              <a:t>3</a:t>
            </a:fld>
            <a:endParaRPr lang="en-US" dirty="0"/>
          </a:p>
        </p:txBody>
      </p:sp>
      <p:sp>
        <p:nvSpPr>
          <p:cNvPr id="3" name="Slide Text">
            <a:extLst>
              <a:ext uri="{FF2B5EF4-FFF2-40B4-BE49-F238E27FC236}">
                <a16:creationId xmlns:a16="http://schemas.microsoft.com/office/drawing/2014/main" id="{AA962C70-3790-DBF9-319B-4F1B099E61D6}"/>
              </a:ext>
            </a:extLst>
          </p:cNvPr>
          <p:cNvSpPr>
            <a:spLocks noGrp="1"/>
          </p:cNvSpPr>
          <p:nvPr>
            <p:ph idx="1"/>
          </p:nvPr>
        </p:nvSpPr>
        <p:spPr>
          <a:xfrm>
            <a:off x="566928" y="2185416"/>
            <a:ext cx="7260336" cy="3968249"/>
          </a:xfrm>
        </p:spPr>
        <p:txBody>
          <a:bodyPr/>
          <a:lstStyle/>
          <a:p>
            <a:pPr marL="0" indent="0">
              <a:buNone/>
            </a:pPr>
            <a:r>
              <a:rPr lang="en-US" sz="1600" b="0" i="0" dirty="0">
                <a:solidFill>
                  <a:schemeClr val="tx1">
                    <a:lumMod val="50000"/>
                  </a:schemeClr>
                </a:solidFill>
                <a:effectLst/>
                <a:latin typeface="Georgia" panose="02040502050405020303" pitchFamily="18" charset="0"/>
              </a:rPr>
              <a:t>Our technique employs a streamlined two-step process that utilizes video feed as the input for reliable ear-based identification.</a:t>
            </a:r>
          </a:p>
          <a:p>
            <a:pPr marL="0" indent="0">
              <a:buNone/>
            </a:pPr>
            <a:br>
              <a:rPr lang="en-US" sz="1600" dirty="0">
                <a:solidFill>
                  <a:schemeClr val="tx1">
                    <a:lumMod val="50000"/>
                  </a:schemeClr>
                </a:solidFill>
                <a:latin typeface="Georgia" panose="02040502050405020303" pitchFamily="18" charset="0"/>
              </a:rPr>
            </a:br>
            <a:r>
              <a:rPr lang="en-US" sz="1600" b="0" i="0" dirty="0">
                <a:solidFill>
                  <a:schemeClr val="tx1">
                    <a:lumMod val="50000"/>
                  </a:schemeClr>
                </a:solidFill>
                <a:effectLst/>
                <a:latin typeface="Georgia" panose="02040502050405020303" pitchFamily="18" charset="0"/>
              </a:rPr>
              <a:t>1. </a:t>
            </a:r>
            <a:r>
              <a:rPr lang="en-US" sz="1600" b="1" i="0" dirty="0">
                <a:solidFill>
                  <a:schemeClr val="tx1">
                    <a:lumMod val="50000"/>
                  </a:schemeClr>
                </a:solidFill>
                <a:effectLst/>
                <a:latin typeface="Georgia" panose="02040502050405020303" pitchFamily="18" charset="0"/>
              </a:rPr>
              <a:t>Detection</a:t>
            </a:r>
            <a:r>
              <a:rPr lang="en-US" sz="1600" b="0" i="0" dirty="0">
                <a:solidFill>
                  <a:schemeClr val="tx1">
                    <a:lumMod val="50000"/>
                  </a:schemeClr>
                </a:solidFill>
                <a:effectLst/>
                <a:latin typeface="Georgia" panose="02040502050405020303" pitchFamily="18" charset="0"/>
              </a:rPr>
              <a:t>: The first step involves processing the video feed using the YOLOv8s model, a real-time object identification system known for its speed and accuracy. We leverage YOLOv8s to locate and extract the region of interest (ROI) containing the ear from the input image.</a:t>
            </a:r>
          </a:p>
          <a:p>
            <a:pPr marL="0" indent="0">
              <a:buNone/>
            </a:pPr>
            <a:br>
              <a:rPr lang="en-US" sz="1600" dirty="0">
                <a:solidFill>
                  <a:schemeClr val="tx1">
                    <a:lumMod val="50000"/>
                  </a:schemeClr>
                </a:solidFill>
                <a:latin typeface="Georgia" panose="02040502050405020303" pitchFamily="18" charset="0"/>
              </a:rPr>
            </a:br>
            <a:r>
              <a:rPr lang="en-US" sz="1600" b="0" i="0" dirty="0">
                <a:solidFill>
                  <a:schemeClr val="tx1">
                    <a:lumMod val="50000"/>
                  </a:schemeClr>
                </a:solidFill>
                <a:effectLst/>
                <a:latin typeface="Georgia" panose="02040502050405020303" pitchFamily="18" charset="0"/>
              </a:rPr>
              <a:t>2. </a:t>
            </a:r>
            <a:r>
              <a:rPr lang="en-US" sz="1600" b="1" i="0" dirty="0">
                <a:solidFill>
                  <a:schemeClr val="tx1">
                    <a:lumMod val="50000"/>
                  </a:schemeClr>
                </a:solidFill>
                <a:effectLst/>
                <a:latin typeface="Georgia" panose="02040502050405020303" pitchFamily="18" charset="0"/>
              </a:rPr>
              <a:t>Recognition</a:t>
            </a:r>
            <a:r>
              <a:rPr lang="en-US" sz="1600" b="0" i="0" dirty="0">
                <a:solidFill>
                  <a:schemeClr val="tx1">
                    <a:lumMod val="50000"/>
                  </a:schemeClr>
                </a:solidFill>
                <a:effectLst/>
                <a:latin typeface="Georgia" panose="02040502050405020303" pitchFamily="18" charset="0"/>
              </a:rPr>
              <a:t>: In the second phase of the algorithm, the extracted ear region is fed into the YOLOv8m-cls model trained on the EarVN1.0 dataset. This model has been optimized to accurately recognize and identify ears. </a:t>
            </a:r>
            <a:endParaRPr lang="en-US" dirty="0">
              <a:solidFill>
                <a:schemeClr val="tx1">
                  <a:lumMod val="50000"/>
                </a:schemeClr>
              </a:solidFill>
              <a:latin typeface="Georgia" panose="02040502050405020303" pitchFamily="18" charset="0"/>
            </a:endParaRPr>
          </a:p>
        </p:txBody>
      </p:sp>
      <p:pic>
        <p:nvPicPr>
          <p:cNvPr id="6" name="Picture 5" descr="A picture containing text, screenshot, line, design&#10;&#10;Description automatically generated">
            <a:extLst>
              <a:ext uri="{FF2B5EF4-FFF2-40B4-BE49-F238E27FC236}">
                <a16:creationId xmlns:a16="http://schemas.microsoft.com/office/drawing/2014/main" id="{87977E36-5E55-6256-23E1-2AA61B5F5B08}"/>
              </a:ext>
            </a:extLst>
          </p:cNvPr>
          <p:cNvPicPr>
            <a:picLocks noChangeAspect="1"/>
          </p:cNvPicPr>
          <p:nvPr/>
        </p:nvPicPr>
        <p:blipFill>
          <a:blip r:embed="rId2"/>
          <a:stretch>
            <a:fillRect/>
          </a:stretch>
        </p:blipFill>
        <p:spPr>
          <a:xfrm>
            <a:off x="8501280" y="1499616"/>
            <a:ext cx="2573120" cy="4760691"/>
          </a:xfrm>
          <a:prstGeom prst="rect">
            <a:avLst/>
          </a:prstGeom>
        </p:spPr>
      </p:pic>
    </p:spTree>
    <p:extLst>
      <p:ext uri="{BB962C8B-B14F-4D97-AF65-F5344CB8AC3E}">
        <p14:creationId xmlns:p14="http://schemas.microsoft.com/office/powerpoint/2010/main" val="96630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499616"/>
            <a:ext cx="6951472" cy="590931"/>
          </a:xfrm>
        </p:spPr>
        <p:txBody>
          <a:bodyPr/>
          <a:lstStyle/>
          <a:p>
            <a:r>
              <a:rPr lang="en-US" dirty="0"/>
              <a:t>Novelty</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9710928" cy="3968249"/>
          </a:xfrm>
        </p:spPr>
        <p:txBody>
          <a:bodyPr/>
          <a:lstStyle/>
          <a:p>
            <a:pPr algn="just"/>
            <a:r>
              <a:rPr lang="en-US" b="0" i="0" dirty="0">
                <a:solidFill>
                  <a:schemeClr val="accent6"/>
                </a:solidFill>
                <a:effectLst/>
                <a:latin typeface="Georgia" panose="02040502050405020303" pitchFamily="18" charset="0"/>
              </a:rPr>
              <a:t>Evaluation of the performance of ear biometric system using real time video feed input.</a:t>
            </a:r>
          </a:p>
          <a:p>
            <a:pPr algn="just"/>
            <a:r>
              <a:rPr lang="en-US" b="0" i="0" dirty="0">
                <a:solidFill>
                  <a:schemeClr val="accent6"/>
                </a:solidFill>
                <a:effectLst/>
                <a:latin typeface="Georgia" panose="02040502050405020303" pitchFamily="18" charset="0"/>
              </a:rPr>
              <a:t>Using state of the art YOLOv8 (You Only Look Once) model for ear detection. YOLO </a:t>
            </a:r>
            <a:r>
              <a:rPr lang="en-US" dirty="0">
                <a:solidFill>
                  <a:schemeClr val="accent6"/>
                </a:solidFill>
                <a:latin typeface="Georgia" panose="02040502050405020303" pitchFamily="18" charset="0"/>
              </a:rPr>
              <a:t>p</a:t>
            </a:r>
            <a:r>
              <a:rPr lang="en-US" b="0" i="0" dirty="0">
                <a:solidFill>
                  <a:schemeClr val="accent6"/>
                </a:solidFill>
                <a:effectLst/>
                <a:latin typeface="Georgia" panose="02040502050405020303" pitchFamily="18" charset="0"/>
              </a:rPr>
              <a:t>opular object detection algorithm that can detect objects in real-time is the YOLO model. This method is quicker and more effective than conventional object detection techniques.</a:t>
            </a:r>
          </a:p>
          <a:p>
            <a:pPr algn="just"/>
            <a:r>
              <a:rPr lang="en-US" b="0" i="0" dirty="0">
                <a:solidFill>
                  <a:schemeClr val="accent6"/>
                </a:solidFill>
                <a:effectLst/>
                <a:latin typeface="Georgia" panose="02040502050405020303" pitchFamily="18" charset="0"/>
              </a:rPr>
              <a:t>Small </a:t>
            </a:r>
            <a:r>
              <a:rPr lang="en-US" dirty="0">
                <a:solidFill>
                  <a:schemeClr val="accent6"/>
                </a:solidFill>
                <a:latin typeface="Georgia" panose="02040502050405020303" pitchFamily="18" charset="0"/>
              </a:rPr>
              <a:t>custom </a:t>
            </a:r>
            <a:r>
              <a:rPr lang="en-US" b="0" i="0" dirty="0">
                <a:solidFill>
                  <a:schemeClr val="accent6"/>
                </a:solidFill>
                <a:effectLst/>
                <a:latin typeface="Georgia" panose="02040502050405020303" pitchFamily="18" charset="0"/>
              </a:rPr>
              <a:t>dataset was created of annotated ear images for detection training and evaluation.</a:t>
            </a:r>
          </a:p>
          <a:p>
            <a:pPr algn="just"/>
            <a:r>
              <a:rPr lang="en-US" dirty="0">
                <a:solidFill>
                  <a:schemeClr val="accent6"/>
                </a:solidFill>
                <a:latin typeface="Georgia" panose="02040502050405020303" pitchFamily="18" charset="0"/>
              </a:rPr>
              <a:t>Using state of the art YOLOv8m-cls model for subject identification. Among the various deep learning models tried, best performance was achieved using YOLOv8m-cls model.</a:t>
            </a:r>
            <a:endParaRPr lang="en-US" b="0" i="0" dirty="0">
              <a:solidFill>
                <a:schemeClr val="accent6"/>
              </a:solidFill>
              <a:effectLst/>
              <a:latin typeface="Georgia" panose="02040502050405020303" pitchFamily="18" charset="0"/>
            </a:endParaRPr>
          </a:p>
          <a:p>
            <a:pPr algn="just"/>
            <a:endParaRPr lang="en-US" b="0" i="0" dirty="0">
              <a:solidFill>
                <a:schemeClr val="accent6"/>
              </a:solidFill>
              <a:effectLst/>
              <a:latin typeface="Georgia" panose="02040502050405020303" pitchFamily="18" charset="0"/>
            </a:endParaRPr>
          </a:p>
          <a:p>
            <a:pPr algn="just"/>
            <a:endParaRPr lang="en-US" b="0" i="0" dirty="0">
              <a:solidFill>
                <a:schemeClr val="accent6"/>
              </a:solidFill>
              <a:effectLst/>
              <a:latin typeface="Georgia" panose="02040502050405020303" pitchFamily="18" charset="0"/>
            </a:endParaRPr>
          </a:p>
          <a:p>
            <a:pPr marL="0" indent="0" algn="just">
              <a:buNone/>
            </a:pPr>
            <a:endParaRPr lang="en-US" b="0" i="0" dirty="0">
              <a:solidFill>
                <a:schemeClr val="accent6"/>
              </a:solidFill>
              <a:effectLst/>
              <a:latin typeface="Georgia" panose="02040502050405020303"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4</a:t>
            </a:fld>
            <a:endParaRPr lang="en-US" dirty="0"/>
          </a:p>
        </p:txBody>
      </p:sp>
    </p:spTree>
    <p:extLst>
      <p:ext uri="{BB962C8B-B14F-4D97-AF65-F5344CB8AC3E}">
        <p14:creationId xmlns:p14="http://schemas.microsoft.com/office/powerpoint/2010/main" val="101059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499616"/>
            <a:ext cx="6951472" cy="590931"/>
          </a:xfrm>
        </p:spPr>
        <p:txBody>
          <a:bodyPr/>
          <a:lstStyle/>
          <a:p>
            <a:r>
              <a:rPr lang="en-US" dirty="0"/>
              <a:t>Related Works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5</a:t>
            </a:fld>
            <a:endParaRPr lang="en-US" dirty="0"/>
          </a:p>
        </p:txBody>
      </p:sp>
      <p:sp>
        <p:nvSpPr>
          <p:cNvPr id="3" name="Slide Text">
            <a:extLst>
              <a:ext uri="{FF2B5EF4-FFF2-40B4-BE49-F238E27FC236}">
                <a16:creationId xmlns:a16="http://schemas.microsoft.com/office/drawing/2014/main" id="{21000F24-7013-41AD-C39D-CC624D0816C3}"/>
              </a:ext>
            </a:extLst>
          </p:cNvPr>
          <p:cNvSpPr>
            <a:spLocks noGrp="1"/>
          </p:cNvSpPr>
          <p:nvPr>
            <p:ph idx="1"/>
          </p:nvPr>
        </p:nvSpPr>
        <p:spPr>
          <a:xfrm>
            <a:off x="566928" y="2185416"/>
            <a:ext cx="5623560" cy="3968249"/>
          </a:xfrm>
        </p:spPr>
        <p:txBody>
          <a:bodyPr/>
          <a:lstStyle/>
          <a:p>
            <a:r>
              <a:rPr lang="en-US" b="0" i="0" dirty="0" err="1">
                <a:solidFill>
                  <a:srgbClr val="222222"/>
                </a:solidFill>
                <a:effectLst/>
                <a:latin typeface="-apple-system"/>
              </a:rPr>
              <a:t>Raveane</a:t>
            </a:r>
            <a:r>
              <a:rPr lang="en-US" b="0" i="0" dirty="0">
                <a:solidFill>
                  <a:srgbClr val="222222"/>
                </a:solidFill>
                <a:effectLst/>
                <a:latin typeface="-apple-system"/>
              </a:rPr>
              <a:t>, W.; </a:t>
            </a:r>
            <a:r>
              <a:rPr lang="en-US" b="0" i="0" dirty="0" err="1">
                <a:solidFill>
                  <a:srgbClr val="222222"/>
                </a:solidFill>
                <a:effectLst/>
                <a:latin typeface="-apple-system"/>
              </a:rPr>
              <a:t>Galdámez</a:t>
            </a:r>
            <a:r>
              <a:rPr lang="en-US" b="0" i="0" dirty="0">
                <a:solidFill>
                  <a:srgbClr val="222222"/>
                </a:solidFill>
                <a:effectLst/>
                <a:latin typeface="-apple-system"/>
              </a:rPr>
              <a:t>, P.L.; González Arrieta, M.A. Ear Detection and Localization with Convolutional Neural Networks in Natural Images and Videos. </a:t>
            </a:r>
            <a:r>
              <a:rPr lang="en-US" b="0" i="1" dirty="0">
                <a:solidFill>
                  <a:srgbClr val="222222"/>
                </a:solidFill>
                <a:effectLst/>
                <a:latin typeface="-apple-system"/>
              </a:rPr>
              <a:t>Processes</a:t>
            </a:r>
            <a:r>
              <a:rPr lang="en-US" b="0" i="0" dirty="0">
                <a:solidFill>
                  <a:srgbClr val="222222"/>
                </a:solidFill>
                <a:effectLst/>
                <a:latin typeface="-apple-system"/>
              </a:rPr>
              <a:t> </a:t>
            </a:r>
            <a:r>
              <a:rPr lang="en-US" b="1" i="0" dirty="0">
                <a:solidFill>
                  <a:srgbClr val="222222"/>
                </a:solidFill>
                <a:effectLst/>
                <a:latin typeface="-apple-system"/>
              </a:rPr>
              <a:t>2019</a:t>
            </a:r>
            <a:r>
              <a:rPr lang="en-US" b="0" i="0" dirty="0">
                <a:solidFill>
                  <a:srgbClr val="222222"/>
                </a:solidFill>
                <a:effectLst/>
                <a:latin typeface="-apple-system"/>
              </a:rPr>
              <a:t>, </a:t>
            </a:r>
            <a:r>
              <a:rPr lang="en-US" b="0" i="1" dirty="0">
                <a:solidFill>
                  <a:srgbClr val="222222"/>
                </a:solidFill>
                <a:effectLst/>
                <a:latin typeface="-apple-system"/>
              </a:rPr>
              <a:t>7</a:t>
            </a:r>
            <a:r>
              <a:rPr lang="en-US" b="0" i="0" dirty="0">
                <a:solidFill>
                  <a:srgbClr val="222222"/>
                </a:solidFill>
                <a:effectLst/>
                <a:latin typeface="-apple-system"/>
              </a:rPr>
              <a:t>, 457. </a:t>
            </a:r>
            <a:r>
              <a:rPr lang="en-US" b="0" i="0" dirty="0">
                <a:solidFill>
                  <a:srgbClr val="222222"/>
                </a:solidFill>
                <a:effectLst/>
                <a:latin typeface="-apple-system"/>
                <a:hlinkClick r:id="rId2"/>
              </a:rPr>
              <a:t>https://doi.org/10.3390/pr7070457</a:t>
            </a:r>
            <a:endParaRPr lang="en-US" b="0" i="0" dirty="0">
              <a:solidFill>
                <a:srgbClr val="222222"/>
              </a:solidFill>
              <a:effectLst/>
              <a:latin typeface="-apple-system"/>
            </a:endParaRPr>
          </a:p>
          <a:p>
            <a:r>
              <a:rPr lang="en-US" b="0" i="0" dirty="0">
                <a:solidFill>
                  <a:srgbClr val="333333"/>
                </a:solidFill>
                <a:effectLst/>
                <a:latin typeface="-apple-system"/>
              </a:rPr>
              <a:t>H. </a:t>
            </a:r>
            <a:r>
              <a:rPr lang="en-US" b="0" i="0" dirty="0" err="1">
                <a:solidFill>
                  <a:srgbClr val="333333"/>
                </a:solidFill>
                <a:effectLst/>
                <a:latin typeface="-apple-system"/>
              </a:rPr>
              <a:t>Alshazly</a:t>
            </a:r>
            <a:r>
              <a:rPr lang="en-US" b="0" i="0" dirty="0">
                <a:solidFill>
                  <a:srgbClr val="333333"/>
                </a:solidFill>
                <a:effectLst/>
                <a:latin typeface="-apple-system"/>
              </a:rPr>
              <a:t>, C. </a:t>
            </a:r>
            <a:r>
              <a:rPr lang="en-US" b="0" i="0" dirty="0" err="1">
                <a:solidFill>
                  <a:srgbClr val="333333"/>
                </a:solidFill>
                <a:effectLst/>
                <a:latin typeface="-apple-system"/>
              </a:rPr>
              <a:t>Linse</a:t>
            </a:r>
            <a:r>
              <a:rPr lang="en-US" b="0" i="0" dirty="0">
                <a:solidFill>
                  <a:srgbClr val="333333"/>
                </a:solidFill>
                <a:effectLst/>
                <a:latin typeface="-apple-system"/>
              </a:rPr>
              <a:t>, E. Barth and T. </a:t>
            </a:r>
            <a:r>
              <a:rPr lang="en-US" b="0" i="0" dirty="0" err="1">
                <a:solidFill>
                  <a:srgbClr val="333333"/>
                </a:solidFill>
                <a:effectLst/>
                <a:latin typeface="-apple-system"/>
              </a:rPr>
              <a:t>Martinetz</a:t>
            </a:r>
            <a:r>
              <a:rPr lang="en-US" b="0" i="0" dirty="0">
                <a:solidFill>
                  <a:srgbClr val="333333"/>
                </a:solidFill>
                <a:effectLst/>
                <a:latin typeface="-apple-system"/>
              </a:rPr>
              <a:t>, "Deep Convolutional Neural Networks for Unconstrained Ear Recognition," in IEEE Access, vol. 8, pp. 170295-170310, 2020, </a:t>
            </a:r>
            <a:r>
              <a:rPr lang="en-US" b="0" i="0" dirty="0" err="1">
                <a:solidFill>
                  <a:srgbClr val="333333"/>
                </a:solidFill>
                <a:effectLst/>
                <a:latin typeface="-apple-system"/>
              </a:rPr>
              <a:t>doi</a:t>
            </a:r>
            <a:r>
              <a:rPr lang="en-US" b="0" i="0" dirty="0">
                <a:solidFill>
                  <a:srgbClr val="333333"/>
                </a:solidFill>
                <a:effectLst/>
                <a:latin typeface="-apple-system"/>
              </a:rPr>
              <a:t>: 10.1109/ACCESS.2020.3024116</a:t>
            </a:r>
          </a:p>
          <a:p>
            <a:pPr marL="0" indent="0">
              <a:buNone/>
            </a:pPr>
            <a:endParaRPr lang="en-US" dirty="0">
              <a:solidFill>
                <a:srgbClr val="333333"/>
              </a:solidFill>
              <a:latin typeface="-apple-system"/>
            </a:endParaRPr>
          </a:p>
          <a:p>
            <a:endParaRPr lang="en-US" b="0" i="0" dirty="0">
              <a:solidFill>
                <a:schemeClr val="tx1">
                  <a:lumMod val="50000"/>
                </a:schemeClr>
              </a:solidFill>
              <a:effectLst/>
              <a:latin typeface="-apple-system"/>
            </a:endParaRPr>
          </a:p>
        </p:txBody>
      </p:sp>
      <p:pic>
        <p:nvPicPr>
          <p:cNvPr id="7" name="Picture 6">
            <a:extLst>
              <a:ext uri="{FF2B5EF4-FFF2-40B4-BE49-F238E27FC236}">
                <a16:creationId xmlns:a16="http://schemas.microsoft.com/office/drawing/2014/main" id="{82B4696A-205C-E977-4EC1-3BCF067B4727}"/>
              </a:ext>
            </a:extLst>
          </p:cNvPr>
          <p:cNvPicPr>
            <a:picLocks noChangeAspect="1"/>
          </p:cNvPicPr>
          <p:nvPr/>
        </p:nvPicPr>
        <p:blipFill>
          <a:blip r:embed="rId3"/>
          <a:stretch>
            <a:fillRect/>
          </a:stretch>
        </p:blipFill>
        <p:spPr>
          <a:xfrm>
            <a:off x="6559059" y="2185416"/>
            <a:ext cx="5456393" cy="3528366"/>
          </a:xfrm>
          <a:prstGeom prst="rect">
            <a:avLst/>
          </a:prstGeom>
        </p:spPr>
      </p:pic>
    </p:spTree>
    <p:extLst>
      <p:ext uri="{BB962C8B-B14F-4D97-AF65-F5344CB8AC3E}">
        <p14:creationId xmlns:p14="http://schemas.microsoft.com/office/powerpoint/2010/main" val="181508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04150"/>
            <a:ext cx="6951472" cy="590931"/>
          </a:xfrm>
        </p:spPr>
        <p:txBody>
          <a:bodyPr/>
          <a:lstStyle/>
          <a:p>
            <a:r>
              <a:rPr lang="en-US" dirty="0"/>
              <a:t>Detection Dataset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1837431"/>
            <a:ext cx="6951472" cy="4654809"/>
          </a:xfrm>
        </p:spPr>
        <p:txBody>
          <a:bodyPr/>
          <a:lstStyle/>
          <a:p>
            <a:pPr marL="0" indent="0">
              <a:buNone/>
            </a:pPr>
            <a:r>
              <a:rPr lang="en-US" sz="1600" dirty="0">
                <a:solidFill>
                  <a:schemeClr val="tx1">
                    <a:lumMod val="50000"/>
                  </a:schemeClr>
                </a:solidFill>
                <a:latin typeface="Georgia" panose="02040502050405020303" pitchFamily="18" charset="0"/>
              </a:rPr>
              <a:t>Custom dataset for detection</a:t>
            </a:r>
          </a:p>
          <a:p>
            <a:r>
              <a:rPr lang="en-US" sz="1600" dirty="0">
                <a:solidFill>
                  <a:schemeClr val="tx1">
                    <a:lumMod val="50000"/>
                  </a:schemeClr>
                </a:solidFill>
                <a:latin typeface="Georgia" panose="02040502050405020303" pitchFamily="18" charset="0"/>
              </a:rPr>
              <a:t>Initial Dataset</a:t>
            </a:r>
          </a:p>
          <a:p>
            <a:pPr lvl="1"/>
            <a:r>
              <a:rPr lang="en-US" sz="1600" dirty="0">
                <a:solidFill>
                  <a:schemeClr val="tx1">
                    <a:lumMod val="50000"/>
                  </a:schemeClr>
                </a:solidFill>
                <a:latin typeface="Georgia" panose="02040502050405020303" pitchFamily="18" charset="0"/>
              </a:rPr>
              <a:t>2 subjects</a:t>
            </a:r>
          </a:p>
          <a:p>
            <a:pPr lvl="1"/>
            <a:r>
              <a:rPr lang="en-US" sz="1600" dirty="0">
                <a:solidFill>
                  <a:schemeClr val="tx1">
                    <a:lumMod val="50000"/>
                  </a:schemeClr>
                </a:solidFill>
                <a:latin typeface="Georgia" panose="02040502050405020303" pitchFamily="18" charset="0"/>
              </a:rPr>
              <a:t>31 image</a:t>
            </a:r>
          </a:p>
          <a:p>
            <a:r>
              <a:rPr lang="en-US" sz="1600" dirty="0">
                <a:solidFill>
                  <a:schemeClr val="tx1">
                    <a:lumMod val="50000"/>
                  </a:schemeClr>
                </a:solidFill>
                <a:latin typeface="Georgia" panose="02040502050405020303" pitchFamily="18" charset="0"/>
              </a:rPr>
              <a:t>Improved Dataset</a:t>
            </a:r>
          </a:p>
          <a:p>
            <a:pPr lvl="1"/>
            <a:r>
              <a:rPr lang="en-US" sz="1600" dirty="0">
                <a:solidFill>
                  <a:schemeClr val="tx1">
                    <a:lumMod val="50000"/>
                  </a:schemeClr>
                </a:solidFill>
                <a:latin typeface="Georgia" panose="02040502050405020303" pitchFamily="18" charset="0"/>
              </a:rPr>
              <a:t>5 subjects</a:t>
            </a:r>
          </a:p>
          <a:p>
            <a:pPr lvl="1"/>
            <a:r>
              <a:rPr lang="en-US" sz="1600" dirty="0">
                <a:solidFill>
                  <a:schemeClr val="tx1">
                    <a:lumMod val="50000"/>
                  </a:schemeClr>
                </a:solidFill>
                <a:latin typeface="Georgia" panose="02040502050405020303" pitchFamily="18" charset="0"/>
              </a:rPr>
              <a:t>69 images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6</a:t>
            </a:fld>
            <a:endParaRPr lang="en-US" dirty="0"/>
          </a:p>
        </p:txBody>
      </p:sp>
      <p:pic>
        <p:nvPicPr>
          <p:cNvPr id="15" name="Picture 14">
            <a:extLst>
              <a:ext uri="{FF2B5EF4-FFF2-40B4-BE49-F238E27FC236}">
                <a16:creationId xmlns:a16="http://schemas.microsoft.com/office/drawing/2014/main" id="{F3E915E2-508F-87B3-2347-14E13F220A35}"/>
              </a:ext>
            </a:extLst>
          </p:cNvPr>
          <p:cNvPicPr>
            <a:picLocks noChangeAspect="1"/>
          </p:cNvPicPr>
          <p:nvPr/>
        </p:nvPicPr>
        <p:blipFill>
          <a:blip r:embed="rId3"/>
          <a:stretch>
            <a:fillRect/>
          </a:stretch>
        </p:blipFill>
        <p:spPr>
          <a:xfrm>
            <a:off x="5611267" y="1837431"/>
            <a:ext cx="5867053" cy="4264758"/>
          </a:xfrm>
          <a:prstGeom prst="rect">
            <a:avLst/>
          </a:prstGeom>
        </p:spPr>
      </p:pic>
    </p:spTree>
    <p:extLst>
      <p:ext uri="{BB962C8B-B14F-4D97-AF65-F5344CB8AC3E}">
        <p14:creationId xmlns:p14="http://schemas.microsoft.com/office/powerpoint/2010/main" val="420814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04150"/>
            <a:ext cx="6951472" cy="590931"/>
          </a:xfrm>
        </p:spPr>
        <p:txBody>
          <a:bodyPr/>
          <a:lstStyle/>
          <a:p>
            <a:r>
              <a:rPr lang="en-US" dirty="0"/>
              <a:t>Recognition Dataset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1837431"/>
            <a:ext cx="6951472" cy="4654809"/>
          </a:xfrm>
        </p:spPr>
        <p:txBody>
          <a:bodyPr/>
          <a:lstStyle/>
          <a:p>
            <a:pPr marL="0" indent="0">
              <a:buNone/>
            </a:pPr>
            <a:r>
              <a:rPr lang="en-US" sz="1600" dirty="0">
                <a:solidFill>
                  <a:schemeClr val="tx1">
                    <a:lumMod val="50000"/>
                  </a:schemeClr>
                </a:solidFill>
                <a:latin typeface="Georgia" panose="02040502050405020303" pitchFamily="18" charset="0"/>
              </a:rPr>
              <a:t>EarVN1.0: A new large-scale ear images dataset  in the wild</a:t>
            </a:r>
          </a:p>
          <a:p>
            <a:r>
              <a:rPr lang="en-US" sz="1600" dirty="0">
                <a:solidFill>
                  <a:schemeClr val="tx1">
                    <a:lumMod val="50000"/>
                  </a:schemeClr>
                </a:solidFill>
                <a:latin typeface="Georgia" panose="02040502050405020303" pitchFamily="18" charset="0"/>
              </a:rPr>
              <a:t>164 Asian Individuals (98 males, 66 females)</a:t>
            </a:r>
          </a:p>
          <a:p>
            <a:r>
              <a:rPr lang="en-US" sz="1600" dirty="0">
                <a:solidFill>
                  <a:schemeClr val="tx1">
                    <a:lumMod val="50000"/>
                  </a:schemeClr>
                </a:solidFill>
                <a:latin typeface="Georgia" panose="02040502050405020303" pitchFamily="18" charset="0"/>
              </a:rPr>
              <a:t>28,412 Color Images </a:t>
            </a:r>
          </a:p>
          <a:p>
            <a:r>
              <a:rPr lang="en-US" sz="1600" dirty="0">
                <a:solidFill>
                  <a:schemeClr val="tx1">
                    <a:lumMod val="50000"/>
                  </a:schemeClr>
                </a:solidFill>
                <a:latin typeface="Georgia" panose="02040502050405020303" pitchFamily="18" charset="0"/>
              </a:rPr>
              <a:t>Unconstrained conditions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7</a:t>
            </a:fld>
            <a:endParaRPr lang="en-US" dirty="0"/>
          </a:p>
        </p:txBody>
      </p:sp>
      <p:pic>
        <p:nvPicPr>
          <p:cNvPr id="4" name="Picture 3">
            <a:extLst>
              <a:ext uri="{FF2B5EF4-FFF2-40B4-BE49-F238E27FC236}">
                <a16:creationId xmlns:a16="http://schemas.microsoft.com/office/drawing/2014/main" id="{D3452AC0-542B-BE8A-2B64-B7EF77D80B27}"/>
              </a:ext>
            </a:extLst>
          </p:cNvPr>
          <p:cNvPicPr>
            <a:picLocks noChangeAspect="1"/>
          </p:cNvPicPr>
          <p:nvPr/>
        </p:nvPicPr>
        <p:blipFill>
          <a:blip r:embed="rId3"/>
          <a:stretch>
            <a:fillRect/>
          </a:stretch>
        </p:blipFill>
        <p:spPr>
          <a:xfrm>
            <a:off x="5625747" y="2957789"/>
            <a:ext cx="5101726" cy="2961953"/>
          </a:xfrm>
          <a:prstGeom prst="rect">
            <a:avLst/>
          </a:prstGeom>
        </p:spPr>
      </p:pic>
    </p:spTree>
    <p:extLst>
      <p:ext uri="{BB962C8B-B14F-4D97-AF65-F5344CB8AC3E}">
        <p14:creationId xmlns:p14="http://schemas.microsoft.com/office/powerpoint/2010/main" val="79147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04150"/>
            <a:ext cx="6951472" cy="590931"/>
          </a:xfrm>
        </p:spPr>
        <p:txBody>
          <a:bodyPr/>
          <a:lstStyle/>
          <a:p>
            <a:r>
              <a:rPr lang="en-US" dirty="0"/>
              <a:t>Evaluation Protocol</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9" y="1837431"/>
            <a:ext cx="10651198" cy="3968249"/>
          </a:xfrm>
        </p:spPr>
        <p:txBody>
          <a:bodyPr/>
          <a:lstStyle/>
          <a:p>
            <a:pPr marL="0" indent="0" rtl="0">
              <a:spcBef>
                <a:spcPts val="0"/>
              </a:spcBef>
              <a:spcAft>
                <a:spcPts val="0"/>
              </a:spcAft>
              <a:buNone/>
            </a:pPr>
            <a:r>
              <a:rPr lang="en-US" sz="1400" b="0" i="0" u="none" strike="noStrike" dirty="0">
                <a:solidFill>
                  <a:schemeClr val="tx1">
                    <a:lumMod val="50000"/>
                  </a:schemeClr>
                </a:solidFill>
                <a:effectLst/>
                <a:latin typeface="Georgia" panose="02040502050405020303" pitchFamily="18" charset="0"/>
              </a:rPr>
              <a:t>Some common metrics we will be using in our biometric identification systems include:</a:t>
            </a:r>
            <a:endParaRPr lang="en-US" sz="1400" b="0" dirty="0">
              <a:solidFill>
                <a:schemeClr val="tx1">
                  <a:lumMod val="50000"/>
                </a:schemeClr>
              </a:solidFill>
              <a:effectLst/>
              <a:latin typeface="Georgia" panose="02040502050405020303" pitchFamily="18" charset="0"/>
            </a:endParaRPr>
          </a:p>
          <a:p>
            <a:pPr fontAlgn="base">
              <a:spcBef>
                <a:spcPts val="0"/>
              </a:spcBef>
            </a:pPr>
            <a:r>
              <a:rPr lang="en-US" sz="1400" b="1" i="0" u="none" strike="noStrike" dirty="0">
                <a:solidFill>
                  <a:schemeClr val="tx1">
                    <a:lumMod val="50000"/>
                  </a:schemeClr>
                </a:solidFill>
                <a:effectLst/>
                <a:latin typeface="Georgia" panose="02040502050405020303" pitchFamily="18" charset="0"/>
              </a:rPr>
              <a:t>Precision: </a:t>
            </a:r>
            <a:r>
              <a:rPr lang="en-US" sz="1400" i="0" u="none" strike="noStrike" dirty="0">
                <a:solidFill>
                  <a:schemeClr val="tx1">
                    <a:lumMod val="50000"/>
                  </a:schemeClr>
                </a:solidFill>
                <a:effectLst/>
                <a:latin typeface="Georgia" panose="02040502050405020303" pitchFamily="18" charset="0"/>
              </a:rPr>
              <a:t>P</a:t>
            </a:r>
            <a:r>
              <a:rPr lang="en-US" sz="1400" i="0" dirty="0">
                <a:solidFill>
                  <a:schemeClr val="tx1">
                    <a:lumMod val="50000"/>
                  </a:schemeClr>
                </a:solidFill>
                <a:effectLst/>
                <a:latin typeface="Arial" panose="020B0604020202020204" pitchFamily="34" charset="0"/>
              </a:rPr>
              <a:t>recision </a:t>
            </a:r>
            <a:r>
              <a:rPr lang="en-US" sz="1400" b="0" i="0" dirty="0">
                <a:solidFill>
                  <a:schemeClr val="tx1">
                    <a:lumMod val="50000"/>
                  </a:schemeClr>
                </a:solidFill>
                <a:effectLst/>
                <a:latin typeface="Arial" panose="020B0604020202020204" pitchFamily="34" charset="0"/>
              </a:rPr>
              <a:t>measures the accuracy of the model’s positive predictions. It is the ratio of the number of true positive detections to the total number of detections made by the model. </a:t>
            </a:r>
          </a:p>
          <a:p>
            <a:pPr fontAlgn="base">
              <a:spcBef>
                <a:spcPts val="0"/>
              </a:spcBef>
            </a:pPr>
            <a:r>
              <a:rPr lang="en-US" sz="1400" b="1" i="0" u="none" strike="noStrike" dirty="0">
                <a:solidFill>
                  <a:schemeClr val="tx1">
                    <a:lumMod val="50000"/>
                  </a:schemeClr>
                </a:solidFill>
                <a:effectLst/>
                <a:latin typeface="Georgia" panose="02040502050405020303" pitchFamily="18" charset="0"/>
              </a:rPr>
              <a:t>Recall</a:t>
            </a:r>
            <a:r>
              <a:rPr lang="en-US" sz="1400" b="0" i="0" u="none" strike="noStrike" dirty="0">
                <a:solidFill>
                  <a:schemeClr val="tx1">
                    <a:lumMod val="50000"/>
                  </a:schemeClr>
                </a:solidFill>
                <a:effectLst/>
                <a:latin typeface="Georgia" panose="02040502050405020303" pitchFamily="18" charset="0"/>
              </a:rPr>
              <a:t>: </a:t>
            </a:r>
            <a:r>
              <a:rPr lang="en-US" sz="1400" b="0" i="0" dirty="0">
                <a:solidFill>
                  <a:schemeClr val="tx1">
                    <a:lumMod val="50000"/>
                  </a:schemeClr>
                </a:solidFill>
                <a:effectLst/>
                <a:latin typeface="Arial" panose="020B0604020202020204" pitchFamily="34" charset="0"/>
              </a:rPr>
              <a:t>Recall measures the model’s ability to detect all positive instances. It is the ratio of the number of true positive detections to the total number of actual positive instances in the test set. </a:t>
            </a:r>
          </a:p>
          <a:p>
            <a:pPr fontAlgn="base">
              <a:spcBef>
                <a:spcPts val="0"/>
              </a:spcBef>
            </a:pPr>
            <a:r>
              <a:rPr lang="en-US" sz="1400" b="1" dirty="0" err="1">
                <a:solidFill>
                  <a:schemeClr val="tx1">
                    <a:lumMod val="50000"/>
                  </a:schemeClr>
                </a:solidFill>
                <a:latin typeface="Arial" panose="020B0604020202020204" pitchFamily="34" charset="0"/>
              </a:rPr>
              <a:t>mAP</a:t>
            </a:r>
            <a:r>
              <a:rPr lang="en-US" sz="1400" b="1" dirty="0">
                <a:solidFill>
                  <a:schemeClr val="tx1">
                    <a:lumMod val="50000"/>
                  </a:schemeClr>
                </a:solidFill>
                <a:latin typeface="Arial" panose="020B0604020202020204" pitchFamily="34" charset="0"/>
              </a:rPr>
              <a:t>: </a:t>
            </a:r>
            <a:r>
              <a:rPr lang="en-US" sz="1400" b="0" i="0" dirty="0" err="1">
                <a:solidFill>
                  <a:schemeClr val="tx1">
                    <a:lumMod val="50000"/>
                  </a:schemeClr>
                </a:solidFill>
                <a:effectLst/>
                <a:latin typeface="Arial" panose="020B0604020202020204" pitchFamily="34" charset="0"/>
              </a:rPr>
              <a:t>mAP</a:t>
            </a:r>
            <a:r>
              <a:rPr lang="en-US" sz="1400" b="0" i="0" dirty="0">
                <a:solidFill>
                  <a:schemeClr val="tx1">
                    <a:lumMod val="50000"/>
                  </a:schemeClr>
                </a:solidFill>
                <a:effectLst/>
                <a:latin typeface="Arial" panose="020B0604020202020204" pitchFamily="34" charset="0"/>
              </a:rPr>
              <a:t> is a summary metric that measures the average precision across different recall levels. It is calculated by computing the precision at different recall levels, and then taking the mean over those precision values. </a:t>
            </a:r>
            <a:r>
              <a:rPr lang="en-US" sz="1400" b="0" i="0" dirty="0" err="1">
                <a:solidFill>
                  <a:schemeClr val="tx1">
                    <a:lumMod val="50000"/>
                  </a:schemeClr>
                </a:solidFill>
                <a:effectLst/>
                <a:latin typeface="Arial" panose="020B0604020202020204" pitchFamily="34" charset="0"/>
              </a:rPr>
              <a:t>mAP</a:t>
            </a:r>
            <a:r>
              <a:rPr lang="en-US" sz="1400" b="0" i="0" dirty="0">
                <a:solidFill>
                  <a:schemeClr val="tx1">
                    <a:lumMod val="50000"/>
                  </a:schemeClr>
                </a:solidFill>
                <a:effectLst/>
                <a:latin typeface="Arial" panose="020B0604020202020204" pitchFamily="34" charset="0"/>
              </a:rPr>
              <a:t> is typically reported at different intersection over union (IoU) thresholds, such as IoU=0.5 and IoU=0.5:0.95.</a:t>
            </a:r>
            <a:endParaRPr lang="en-US" sz="1400" dirty="0">
              <a:solidFill>
                <a:schemeClr val="tx1">
                  <a:lumMod val="50000"/>
                </a:schemeClr>
              </a:solidFill>
              <a:latin typeface="Arial" panose="020B0604020202020204" pitchFamily="34" charset="0"/>
            </a:endParaRPr>
          </a:p>
          <a:p>
            <a:pPr fontAlgn="base">
              <a:spcBef>
                <a:spcPts val="0"/>
              </a:spcBef>
            </a:pPr>
            <a:r>
              <a:rPr lang="en-US" sz="1400" b="1" dirty="0">
                <a:solidFill>
                  <a:schemeClr val="tx1">
                    <a:lumMod val="50000"/>
                  </a:schemeClr>
                </a:solidFill>
                <a:effectLst/>
                <a:latin typeface="Arial" panose="020B0604020202020204" pitchFamily="34" charset="0"/>
              </a:rPr>
              <a:t>Top-1 Accuracy: </a:t>
            </a:r>
            <a:r>
              <a:rPr lang="en-US" sz="1400" b="0" i="0" dirty="0">
                <a:solidFill>
                  <a:schemeClr val="tx1">
                    <a:lumMod val="50000"/>
                  </a:schemeClr>
                </a:solidFill>
                <a:effectLst/>
                <a:latin typeface="Arial" panose="020B0604020202020204" pitchFamily="34" charset="0"/>
              </a:rPr>
              <a:t>Top-1 accuracy is a measure of the model’s accuracy in correctly predicting the single most probable class label. </a:t>
            </a:r>
          </a:p>
          <a:p>
            <a:pPr fontAlgn="base">
              <a:spcBef>
                <a:spcPts val="0"/>
              </a:spcBef>
            </a:pPr>
            <a:r>
              <a:rPr lang="en-US" sz="1400" b="1" dirty="0">
                <a:solidFill>
                  <a:schemeClr val="tx1">
                    <a:lumMod val="50000"/>
                  </a:schemeClr>
                </a:solidFill>
                <a:latin typeface="Arial" panose="020B0604020202020204" pitchFamily="34" charset="0"/>
              </a:rPr>
              <a:t>Top-5 Accuracy: </a:t>
            </a:r>
            <a:r>
              <a:rPr lang="en-US" sz="1400" b="0" i="0" dirty="0">
                <a:solidFill>
                  <a:schemeClr val="tx1">
                    <a:lumMod val="50000"/>
                  </a:schemeClr>
                </a:solidFill>
                <a:effectLst/>
                <a:latin typeface="Arial" panose="020B0604020202020204" pitchFamily="34" charset="0"/>
              </a:rPr>
              <a:t>Top-5 accuracy evaluates the model’s performance by considering whether the ground truth label is within the top five predicted class labels.</a:t>
            </a:r>
          </a:p>
          <a:p>
            <a:pPr marL="0" indent="0" fontAlgn="base">
              <a:spcBef>
                <a:spcPts val="0"/>
              </a:spcBef>
              <a:buNone/>
            </a:pPr>
            <a:br>
              <a:rPr lang="en-US" sz="1400" b="0" dirty="0">
                <a:solidFill>
                  <a:schemeClr val="tx1">
                    <a:lumMod val="50000"/>
                  </a:schemeClr>
                </a:solidFill>
                <a:effectLst/>
                <a:latin typeface="Georgia" panose="02040502050405020303" pitchFamily="18" charset="0"/>
              </a:rPr>
            </a:br>
            <a:r>
              <a:rPr lang="en-US" sz="1400" b="0" i="0" u="none" strike="noStrike" dirty="0">
                <a:solidFill>
                  <a:schemeClr val="tx1">
                    <a:lumMod val="50000"/>
                  </a:schemeClr>
                </a:solidFill>
                <a:effectLst/>
                <a:latin typeface="Georgia" panose="02040502050405020303" pitchFamily="18" charset="0"/>
              </a:rPr>
              <a:t>These metrics used to evaluate the performance of an ear biometric identification system and to compare its performance with other biometric identification systems.</a:t>
            </a:r>
            <a:br>
              <a:rPr lang="en-US" sz="1400" dirty="0">
                <a:solidFill>
                  <a:schemeClr val="tx1">
                    <a:lumMod val="50000"/>
                  </a:schemeClr>
                </a:solidFill>
                <a:latin typeface="Georgia" panose="02040502050405020303" pitchFamily="18" charset="0"/>
              </a:rPr>
            </a:br>
            <a:endParaRPr lang="en-US" sz="1400" dirty="0">
              <a:solidFill>
                <a:schemeClr val="tx1">
                  <a:lumMod val="50000"/>
                </a:schemeClr>
              </a:solidFill>
              <a:latin typeface="Georgia" panose="02040502050405020303"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8</a:t>
            </a:fld>
            <a:endParaRPr lang="en-US" dirty="0"/>
          </a:p>
        </p:txBody>
      </p:sp>
    </p:spTree>
    <p:extLst>
      <p:ext uri="{BB962C8B-B14F-4D97-AF65-F5344CB8AC3E}">
        <p14:creationId xmlns:p14="http://schemas.microsoft.com/office/powerpoint/2010/main" val="106408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204150"/>
            <a:ext cx="9454896" cy="590931"/>
          </a:xfrm>
        </p:spPr>
        <p:txBody>
          <a:bodyPr/>
          <a:lstStyle/>
          <a:p>
            <a:r>
              <a:rPr lang="en-US" dirty="0"/>
              <a:t>Detection Results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9</a:t>
            </a:fld>
            <a:endParaRPr lang="en-US" dirty="0"/>
          </a:p>
        </p:txBody>
      </p:sp>
      <p:pic>
        <p:nvPicPr>
          <p:cNvPr id="4" name="Picture 3">
            <a:extLst>
              <a:ext uri="{FF2B5EF4-FFF2-40B4-BE49-F238E27FC236}">
                <a16:creationId xmlns:a16="http://schemas.microsoft.com/office/drawing/2014/main" id="{E2ADF0B4-8137-CDE4-33E1-F76AE4959B95}"/>
              </a:ext>
            </a:extLst>
          </p:cNvPr>
          <p:cNvPicPr>
            <a:picLocks noChangeAspect="1"/>
          </p:cNvPicPr>
          <p:nvPr/>
        </p:nvPicPr>
        <p:blipFill>
          <a:blip r:embed="rId3"/>
          <a:stretch>
            <a:fillRect/>
          </a:stretch>
        </p:blipFill>
        <p:spPr>
          <a:xfrm>
            <a:off x="566928" y="3831944"/>
            <a:ext cx="5325218" cy="2057687"/>
          </a:xfrm>
          <a:prstGeom prst="rect">
            <a:avLst/>
          </a:prstGeom>
        </p:spPr>
      </p:pic>
      <p:pic>
        <p:nvPicPr>
          <p:cNvPr id="6" name="Picture 5">
            <a:extLst>
              <a:ext uri="{FF2B5EF4-FFF2-40B4-BE49-F238E27FC236}">
                <a16:creationId xmlns:a16="http://schemas.microsoft.com/office/drawing/2014/main" id="{40514A97-5554-3EA9-36DA-13B569D6339E}"/>
              </a:ext>
            </a:extLst>
          </p:cNvPr>
          <p:cNvPicPr>
            <a:picLocks noChangeAspect="1"/>
          </p:cNvPicPr>
          <p:nvPr/>
        </p:nvPicPr>
        <p:blipFill>
          <a:blip r:embed="rId4"/>
          <a:stretch>
            <a:fillRect/>
          </a:stretch>
        </p:blipFill>
        <p:spPr>
          <a:xfrm>
            <a:off x="6662928" y="2071173"/>
            <a:ext cx="4591691" cy="3343742"/>
          </a:xfrm>
          <a:prstGeom prst="rect">
            <a:avLst/>
          </a:prstGeom>
        </p:spPr>
      </p:pic>
      <p:sp>
        <p:nvSpPr>
          <p:cNvPr id="9" name="TextBox 8">
            <a:extLst>
              <a:ext uri="{FF2B5EF4-FFF2-40B4-BE49-F238E27FC236}">
                <a16:creationId xmlns:a16="http://schemas.microsoft.com/office/drawing/2014/main" id="{F918A86D-0874-C610-16F5-B1C2B69F861E}"/>
              </a:ext>
            </a:extLst>
          </p:cNvPr>
          <p:cNvSpPr txBox="1"/>
          <p:nvPr/>
        </p:nvSpPr>
        <p:spPr>
          <a:xfrm>
            <a:off x="566928" y="2071173"/>
            <a:ext cx="6096000" cy="1600438"/>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chemeClr val="tx1">
                    <a:lumMod val="50000"/>
                  </a:schemeClr>
                </a:solidFill>
                <a:effectLst/>
                <a:latin typeface="Georgia" panose="02040502050405020303" pitchFamily="18" charset="0"/>
              </a:rPr>
              <a:t>The YOLOv8s model provided by Ultralytics APIs was utilized for training purposes. </a:t>
            </a:r>
          </a:p>
          <a:p>
            <a:pPr marL="285750" indent="-285750">
              <a:buFont typeface="Arial" panose="020B0604020202020204" pitchFamily="34" charset="0"/>
              <a:buChar char="•"/>
            </a:pPr>
            <a:r>
              <a:rPr lang="en-US" sz="1400" b="0" i="0" dirty="0">
                <a:solidFill>
                  <a:schemeClr val="tx1">
                    <a:lumMod val="50000"/>
                  </a:schemeClr>
                </a:solidFill>
                <a:effectLst/>
                <a:latin typeface="Georgia" panose="02040502050405020303" pitchFamily="18" charset="0"/>
              </a:rPr>
              <a:t>The dataset used for training and validation was divided in an 80:20 ratio. The model consisted of 225 layers and approximately 11 million trainable parameters. </a:t>
            </a:r>
          </a:p>
          <a:p>
            <a:pPr marL="285750" indent="-285750">
              <a:buFont typeface="Arial" panose="020B0604020202020204" pitchFamily="34" charset="0"/>
              <a:buChar char="•"/>
            </a:pPr>
            <a:r>
              <a:rPr lang="en-US" sz="1400" b="0" i="0" dirty="0">
                <a:solidFill>
                  <a:schemeClr val="tx1">
                    <a:lumMod val="50000"/>
                  </a:schemeClr>
                </a:solidFill>
                <a:effectLst/>
                <a:latin typeface="Georgia" panose="02040502050405020303" pitchFamily="18" charset="0"/>
              </a:rPr>
              <a:t>To optimize the training process, the SGD optimizer with a learning rate of 0.01 was employed.</a:t>
            </a:r>
            <a:endParaRPr lang="en-US" sz="14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895402364"/>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1186</Words>
  <Application>Microsoft Office PowerPoint</Application>
  <PresentationFormat>Widescreen</PresentationFormat>
  <Paragraphs>79</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Arial Regular</vt:lpstr>
      <vt:lpstr>Georgia</vt:lpstr>
      <vt:lpstr>System Font Regular</vt:lpstr>
      <vt:lpstr>Office Theme</vt:lpstr>
      <vt:lpstr>Exploring the Efficacy of ear Images for biometrics identification</vt:lpstr>
      <vt:lpstr>Research Problem</vt:lpstr>
      <vt:lpstr>Approach</vt:lpstr>
      <vt:lpstr>Novelty</vt:lpstr>
      <vt:lpstr>Related Works</vt:lpstr>
      <vt:lpstr>Detection Dataset</vt:lpstr>
      <vt:lpstr>Recognition Dataset</vt:lpstr>
      <vt:lpstr>Evaluation Protocol</vt:lpstr>
      <vt:lpstr>Detection Results</vt:lpstr>
      <vt:lpstr>Recognition Results</vt:lpstr>
      <vt:lpstr>Future Work and Improvements</vt:lpstr>
      <vt:lpstr>References</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Sakshamdeep Singh</cp:lastModifiedBy>
  <cp:revision>563</cp:revision>
  <dcterms:created xsi:type="dcterms:W3CDTF">2019-04-04T19:20:28Z</dcterms:created>
  <dcterms:modified xsi:type="dcterms:W3CDTF">2023-05-22T00:47:29Z</dcterms:modified>
  <cp:category/>
</cp:coreProperties>
</file>