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1" d="100"/>
          <a:sy n="81" d="100"/>
        </p:scale>
        <p:origin x="2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3120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9867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3123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18655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2825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7/27/2019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3818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7/27/2019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20912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109477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910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1810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6411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66993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850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7/27/2019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3133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7/27/2019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4285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2A54C80-263E-416B-A8E0-580EDEADCBDC}" type="datetimeFigureOut">
              <a:rPr lang="en-US" smtClean="0"/>
              <a:t>7/27/2019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915087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9775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7/27/2019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3998390"/>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Loan Default Prediction with Predictive Analysis</a:t>
            </a:r>
          </a:p>
        </p:txBody>
      </p:sp>
    </p:spTree>
    <p:extLst>
      <p:ext uri="{BB962C8B-B14F-4D97-AF65-F5344CB8AC3E}">
        <p14:creationId xmlns:p14="http://schemas.microsoft.com/office/powerpoint/2010/main" val="1081076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a:t>
            </a:r>
          </a:p>
        </p:txBody>
      </p:sp>
      <p:sp>
        <p:nvSpPr>
          <p:cNvPr id="3" name="Content Placeholder 2"/>
          <p:cNvSpPr>
            <a:spLocks noGrp="1"/>
          </p:cNvSpPr>
          <p:nvPr>
            <p:ph idx="1"/>
          </p:nvPr>
        </p:nvSpPr>
        <p:spPr/>
        <p:txBody>
          <a:bodyPr/>
          <a:lstStyle/>
          <a:p>
            <a:r>
              <a:rPr lang="en-US" dirty="0"/>
              <a:t>Create predicative model to classify </a:t>
            </a:r>
            <a:r>
              <a:rPr lang="en-US" dirty="0" err="1"/>
              <a:t>eachborrower</a:t>
            </a:r>
            <a:r>
              <a:rPr lang="en-US" dirty="0"/>
              <a:t> as defaulter or not using the data collected when the loan has been given.</a:t>
            </a:r>
          </a:p>
          <a:p>
            <a:r>
              <a:rPr lang="en-US" dirty="0"/>
              <a:t>Minimize the risk of borrowers defaulting the</a:t>
            </a:r>
            <a:r>
              <a:rPr lang="en-IN" dirty="0"/>
              <a:t>loans using created model.</a:t>
            </a:r>
          </a:p>
        </p:txBody>
      </p:sp>
    </p:spTree>
    <p:extLst>
      <p:ext uri="{BB962C8B-B14F-4D97-AF65-F5344CB8AC3E}">
        <p14:creationId xmlns:p14="http://schemas.microsoft.com/office/powerpoint/2010/main" val="491417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lstStyle/>
          <a:p>
            <a:r>
              <a:rPr lang="en-US" dirty="0"/>
              <a:t>To classify if the borrower will default the loan using borrower’s finance history. That means, given a set of new predictor variables, we need to predict the target variable as</a:t>
            </a:r>
          </a:p>
          <a:p>
            <a:r>
              <a:rPr lang="en-IN" dirty="0"/>
              <a:t>1 -&gt; Defaulter</a:t>
            </a:r>
          </a:p>
          <a:p>
            <a:r>
              <a:rPr lang="en-IN" dirty="0"/>
              <a:t>0 -&gt; Non-Defaulter. </a:t>
            </a:r>
          </a:p>
          <a:p>
            <a:r>
              <a:rPr lang="en-US" dirty="0"/>
              <a:t>The metric we use to choose the best model is ‘False </a:t>
            </a:r>
            <a:r>
              <a:rPr lang="en-IN" dirty="0"/>
              <a:t>Negative Rate’.</a:t>
            </a:r>
          </a:p>
        </p:txBody>
      </p:sp>
    </p:spTree>
    <p:extLst>
      <p:ext uri="{BB962C8B-B14F-4D97-AF65-F5344CB8AC3E}">
        <p14:creationId xmlns:p14="http://schemas.microsoft.com/office/powerpoint/2010/main" val="4242348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Process</a:t>
            </a:r>
          </a:p>
        </p:txBody>
      </p:sp>
      <p:pic>
        <p:nvPicPr>
          <p:cNvPr id="4" name="Content Placeholder 3"/>
          <p:cNvPicPr>
            <a:picLocks noGrp="1" noChangeAspect="1"/>
          </p:cNvPicPr>
          <p:nvPr>
            <p:ph idx="1"/>
          </p:nvPr>
        </p:nvPicPr>
        <p:blipFill>
          <a:blip r:embed="rId2"/>
          <a:stretch>
            <a:fillRect/>
          </a:stretch>
        </p:blipFill>
        <p:spPr>
          <a:xfrm>
            <a:off x="3516224" y="1557320"/>
            <a:ext cx="5159551" cy="4847962"/>
          </a:xfrm>
          <a:prstGeom prst="rect">
            <a:avLst/>
          </a:prstGeom>
        </p:spPr>
      </p:pic>
    </p:spTree>
    <p:extLst>
      <p:ext uri="{BB962C8B-B14F-4D97-AF65-F5344CB8AC3E}">
        <p14:creationId xmlns:p14="http://schemas.microsoft.com/office/powerpoint/2010/main" val="2995356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Process Continue</a:t>
            </a:r>
          </a:p>
        </p:txBody>
      </p:sp>
      <p:sp>
        <p:nvSpPr>
          <p:cNvPr id="3" name="Content Placeholder 2"/>
          <p:cNvSpPr>
            <a:spLocks noGrp="1"/>
          </p:cNvSpPr>
          <p:nvPr>
            <p:ph idx="1"/>
          </p:nvPr>
        </p:nvSpPr>
        <p:spPr/>
        <p:txBody>
          <a:bodyPr>
            <a:normAutofit/>
          </a:bodyPr>
          <a:lstStyle/>
          <a:p>
            <a:r>
              <a:rPr lang="en-US" dirty="0"/>
              <a:t>Data Collection – Lending Club maintains all its data </a:t>
            </a:r>
            <a:r>
              <a:rPr lang="en-US" dirty="0" err="1"/>
              <a:t>yearwise</a:t>
            </a:r>
            <a:r>
              <a:rPr lang="en-US" dirty="0"/>
              <a:t>. For this project, we have collected data from the lending club website for the years 2012-14. The dataset consists of 360,000 </a:t>
            </a:r>
            <a:r>
              <a:rPr lang="en-IN" dirty="0"/>
              <a:t>observations and 145 features.</a:t>
            </a:r>
          </a:p>
          <a:p>
            <a:r>
              <a:rPr lang="en-US" dirty="0"/>
              <a:t>Data Preparation – Out of the 145 features in our dataset, many of them were empty. We have removed all such features. Also, the features which didn’t seem relevant to our goal were </a:t>
            </a:r>
            <a:r>
              <a:rPr lang="en-IN" dirty="0"/>
              <a:t>removed.</a:t>
            </a:r>
          </a:p>
          <a:p>
            <a:r>
              <a:rPr lang="en-US" dirty="0"/>
              <a:t>Analysis and Modelling – Data will be divided into two parts. Training data and validation data. The plan is to develop a logistic regression model. The model will be developed on training data and tested on validation data.</a:t>
            </a:r>
          </a:p>
          <a:p>
            <a:r>
              <a:rPr lang="en-US" dirty="0"/>
              <a:t>Inference – This phase will provide the interpretation of the </a:t>
            </a:r>
            <a:r>
              <a:rPr lang="en-IN" dirty="0"/>
              <a:t>study.</a:t>
            </a:r>
          </a:p>
        </p:txBody>
      </p:sp>
    </p:spTree>
    <p:extLst>
      <p:ext uri="{BB962C8B-B14F-4D97-AF65-F5344CB8AC3E}">
        <p14:creationId xmlns:p14="http://schemas.microsoft.com/office/powerpoint/2010/main" val="1685549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Applied</a:t>
            </a:r>
          </a:p>
        </p:txBody>
      </p:sp>
      <p:sp>
        <p:nvSpPr>
          <p:cNvPr id="3" name="Content Placeholder 2"/>
          <p:cNvSpPr>
            <a:spLocks noGrp="1"/>
          </p:cNvSpPr>
          <p:nvPr>
            <p:ph idx="1"/>
          </p:nvPr>
        </p:nvSpPr>
        <p:spPr/>
        <p:txBody>
          <a:bodyPr/>
          <a:lstStyle/>
          <a:p>
            <a:r>
              <a:rPr lang="en-IN" dirty="0"/>
              <a:t>Random Forests Classification.</a:t>
            </a:r>
          </a:p>
          <a:p>
            <a:r>
              <a:rPr lang="en-IN" dirty="0"/>
              <a:t> Multi Layer Perceptron:</a:t>
            </a:r>
          </a:p>
          <a:p>
            <a:r>
              <a:rPr lang="en-IN" dirty="0"/>
              <a:t> Support Vector Machine:</a:t>
            </a:r>
          </a:p>
          <a:p>
            <a:r>
              <a:rPr lang="en-IN" dirty="0"/>
              <a:t> Logistic Regression</a:t>
            </a:r>
          </a:p>
          <a:p>
            <a:r>
              <a:rPr lang="en-US" dirty="0"/>
              <a:t> Hyper Parameter tuning and Advanced Algorithms</a:t>
            </a:r>
            <a:endParaRPr lang="en-IN" dirty="0"/>
          </a:p>
        </p:txBody>
      </p:sp>
    </p:spTree>
    <p:extLst>
      <p:ext uri="{BB962C8B-B14F-4D97-AF65-F5344CB8AC3E}">
        <p14:creationId xmlns:p14="http://schemas.microsoft.com/office/powerpoint/2010/main" val="22914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Evaluation Approach</a:t>
            </a:r>
          </a:p>
        </p:txBody>
      </p:sp>
      <p:sp>
        <p:nvSpPr>
          <p:cNvPr id="3" name="Content Placeholder 2"/>
          <p:cNvSpPr>
            <a:spLocks noGrp="1"/>
          </p:cNvSpPr>
          <p:nvPr>
            <p:ph idx="1"/>
          </p:nvPr>
        </p:nvSpPr>
        <p:spPr/>
        <p:txBody>
          <a:bodyPr/>
          <a:lstStyle/>
          <a:p>
            <a:r>
              <a:rPr lang="en-US" dirty="0"/>
              <a:t>For our Loan default prediction project, False Negatives Rate is the best metric to evaluate the model. Lower the number of false negatives, better the model is.</a:t>
            </a:r>
          </a:p>
          <a:p>
            <a:r>
              <a:rPr lang="en-US" dirty="0"/>
              <a:t>In this project, False negative is when model predicting “a borrower will not default a loan even though he will “. Our model cannot afford having higher False Negatives as it leads to negative impact on the investors and the credibility of the company. So, we evaluated our models using the number of False negatives and accuracies.</a:t>
            </a:r>
            <a:endParaRPr lang="en-IN" dirty="0"/>
          </a:p>
        </p:txBody>
      </p:sp>
    </p:spTree>
    <p:extLst>
      <p:ext uri="{BB962C8B-B14F-4D97-AF65-F5344CB8AC3E}">
        <p14:creationId xmlns:p14="http://schemas.microsoft.com/office/powerpoint/2010/main" val="2621974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EB44C-A3A6-4A33-B649-68C9D602DF51}"/>
              </a:ext>
            </a:extLst>
          </p:cNvPr>
          <p:cNvSpPr>
            <a:spLocks noGrp="1"/>
          </p:cNvSpPr>
          <p:nvPr>
            <p:ph type="title"/>
          </p:nvPr>
        </p:nvSpPr>
        <p:spPr/>
        <p:txBody>
          <a:bodyPr/>
          <a:lstStyle/>
          <a:p>
            <a:r>
              <a:rPr lang="en-IN" sz="4400" dirty="0"/>
              <a:t>Results</a:t>
            </a:r>
          </a:p>
        </p:txBody>
      </p:sp>
      <p:sp>
        <p:nvSpPr>
          <p:cNvPr id="3" name="Content Placeholder 2">
            <a:extLst>
              <a:ext uri="{FF2B5EF4-FFF2-40B4-BE49-F238E27FC236}">
                <a16:creationId xmlns:a16="http://schemas.microsoft.com/office/drawing/2014/main" id="{6211C884-728C-43CD-BB1C-D179D9E9ECC2}"/>
              </a:ext>
            </a:extLst>
          </p:cNvPr>
          <p:cNvSpPr>
            <a:spLocks noGrp="1"/>
          </p:cNvSpPr>
          <p:nvPr>
            <p:ph idx="1"/>
          </p:nvPr>
        </p:nvSpPr>
        <p:spPr/>
        <p:txBody>
          <a:bodyPr>
            <a:normAutofit/>
          </a:bodyPr>
          <a:lstStyle/>
          <a:p>
            <a:r>
              <a:rPr lang="en-IN" sz="2800" dirty="0">
                <a:latin typeface="Garamond" panose="02020404030301010803" pitchFamily="18" charset="0"/>
              </a:rPr>
              <a:t>Accuracy: - 79.46% </a:t>
            </a:r>
          </a:p>
          <a:p>
            <a:r>
              <a:rPr lang="en-IN" sz="2800" dirty="0">
                <a:latin typeface="Garamond" panose="02020404030301010803" pitchFamily="18" charset="0"/>
              </a:rPr>
              <a:t>Cross-Validation Score: - 84.02% </a:t>
            </a:r>
          </a:p>
        </p:txBody>
      </p:sp>
    </p:spTree>
    <p:extLst>
      <p:ext uri="{BB962C8B-B14F-4D97-AF65-F5344CB8AC3E}">
        <p14:creationId xmlns:p14="http://schemas.microsoft.com/office/powerpoint/2010/main" val="2601970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8" y="2728735"/>
            <a:ext cx="9404723" cy="1400530"/>
          </a:xfrm>
        </p:spPr>
        <p:txBody>
          <a:bodyPr/>
          <a:lstStyle/>
          <a:p>
            <a:pPr algn="ctr"/>
            <a:r>
              <a:rPr lang="en-IN" sz="8000" dirty="0"/>
              <a:t>Thank you</a:t>
            </a:r>
          </a:p>
        </p:txBody>
      </p:sp>
    </p:spTree>
    <p:extLst>
      <p:ext uri="{BB962C8B-B14F-4D97-AF65-F5344CB8AC3E}">
        <p14:creationId xmlns:p14="http://schemas.microsoft.com/office/powerpoint/2010/main" val="9776436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57</TotalTime>
  <Words>367</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Garamond</vt:lpstr>
      <vt:lpstr>Wingdings 3</vt:lpstr>
      <vt:lpstr>Ion</vt:lpstr>
      <vt:lpstr>Loan Default Prediction with Predictive Analysis</vt:lpstr>
      <vt:lpstr>Objective</vt:lpstr>
      <vt:lpstr>Problem Statement</vt:lpstr>
      <vt:lpstr>Process</vt:lpstr>
      <vt:lpstr>Process Continue</vt:lpstr>
      <vt:lpstr>Models Applied</vt:lpstr>
      <vt:lpstr>Evaluation Approach</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Default Prediction with Predictive Analysis</dc:title>
  <dc:creator>Shashiraj Singh</dc:creator>
  <cp:lastModifiedBy>Saksham Sood</cp:lastModifiedBy>
  <cp:revision>5</cp:revision>
  <dcterms:created xsi:type="dcterms:W3CDTF">2019-07-26T17:26:52Z</dcterms:created>
  <dcterms:modified xsi:type="dcterms:W3CDTF">2019-07-27T05:33:44Z</dcterms:modified>
</cp:coreProperties>
</file>