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4"/>
  </p:notesMasterIdLst>
  <p:handoutMasterIdLst>
    <p:handoutMasterId r:id="rId15"/>
  </p:handoutMasterIdLst>
  <p:sldIdLst>
    <p:sldId id="256" r:id="rId2"/>
    <p:sldId id="257" r:id="rId3"/>
    <p:sldId id="258" r:id="rId4"/>
    <p:sldId id="259" r:id="rId5"/>
    <p:sldId id="269" r:id="rId6"/>
    <p:sldId id="270" r:id="rId7"/>
    <p:sldId id="271" r:id="rId8"/>
    <p:sldId id="272" r:id="rId9"/>
    <p:sldId id="273" r:id="rId10"/>
    <p:sldId id="265" r:id="rId11"/>
    <p:sldId id="267" r:id="rId12"/>
    <p:sldId id="268" r:id="rId13"/>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FD7559D5-3AFD-483A-BFD8-6D926FF0CD64}" type="datetimeFigureOut">
              <a:rPr lang="en-IN" smtClean="0"/>
              <a:t>16-11-2018</a:t>
            </a:fld>
            <a:endParaRPr lang="en-IN"/>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F94B7FDC-C6D8-4D00-BB7A-C89891EAA4A3}" type="slidenum">
              <a:rPr lang="en-IN" smtClean="0"/>
              <a:t>‹#›</a:t>
            </a:fld>
            <a:endParaRPr lang="en-IN"/>
          </a:p>
        </p:txBody>
      </p:sp>
    </p:spTree>
    <p:extLst>
      <p:ext uri="{BB962C8B-B14F-4D97-AF65-F5344CB8AC3E}">
        <p14:creationId xmlns:p14="http://schemas.microsoft.com/office/powerpoint/2010/main" val="16146314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A7B93B0A-24AE-4DAE-8BC5-8B9108BDFD15}" type="datetimeFigureOut">
              <a:rPr lang="en-IN" smtClean="0"/>
              <a:t>16-11-2018</a:t>
            </a:fld>
            <a:endParaRPr lang="en-IN"/>
          </a:p>
        </p:txBody>
      </p:sp>
      <p:sp>
        <p:nvSpPr>
          <p:cNvPr id="4" name="Slide Image Placeholder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46C68955-81FB-4D84-8ED9-14950361EE8C}" type="slidenum">
              <a:rPr lang="en-IN" smtClean="0"/>
              <a:t>‹#›</a:t>
            </a:fld>
            <a:endParaRPr lang="en-IN"/>
          </a:p>
        </p:txBody>
      </p:sp>
    </p:spTree>
    <p:extLst>
      <p:ext uri="{BB962C8B-B14F-4D97-AF65-F5344CB8AC3E}">
        <p14:creationId xmlns:p14="http://schemas.microsoft.com/office/powerpoint/2010/main" val="33689420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496037-3698-4D3F-BF27-026871AD404F}" type="datetime1">
              <a:rPr lang="en-US" smtClean="0"/>
              <a:t>11/16/2018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365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65C7F-8570-4527-9F93-57D15F746651}" type="datetime1">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08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569BD2-0764-4D02-868D-2E2EDE0F551E}" type="datetime1">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419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8E027E-5424-4841-85C2-C28B22B3D318}" type="datetime1">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586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1BCE04C-CF70-4A7F-B490-74956EC8939B}" type="datetime1">
              <a:rPr lang="en-US" smtClean="0"/>
              <a:t>11/16/2018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48286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FAB2B9-F325-4205-9695-3B12261740F1}" type="datetime1">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652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E90BBE-C447-417E-90A8-CCB6589D1270}" type="datetime1">
              <a:rPr lang="en-US" smtClean="0"/>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85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E6F461-0DF9-4339-9C91-516E4A8C3077}" type="datetime1">
              <a:rPr lang="en-US" smtClean="0"/>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80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886EC-BEEB-4A00-9044-EF6E80B17149}" type="datetime1">
              <a:rPr lang="en-US" smtClean="0"/>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020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AE0A94B-AC19-40CD-9D61-17B56CD89CD0}" type="datetime1">
              <a:rPr lang="en-US" smtClean="0"/>
              <a:t>11/16/2018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950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A12BCE-47FF-4F12-B7C4-EA2F7BCEF00B}" type="datetime1">
              <a:rPr lang="en-US" smtClean="0"/>
              <a:t>11/16/2018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286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DA57C96-3F98-421A-B1DB-9CED89C94648}" type="datetime1">
              <a:rPr lang="en-US" smtClean="0"/>
              <a:t>11/16/2018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249542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1133856"/>
            <a:ext cx="5178552" cy="4005072"/>
          </a:xfrm>
        </p:spPr>
        <p:txBody>
          <a:bodyPr anchor="ctr">
            <a:noAutofit/>
          </a:bodyPr>
          <a:lstStyle/>
          <a:p>
            <a:r>
              <a:rPr lang="en-US" sz="12000" b="1" cap="none" dirty="0" smtClean="0">
                <a:solidFill>
                  <a:srgbClr val="00B050"/>
                </a:solidFill>
                <a:latin typeface="AuntJudy" pitchFamily="2" charset="0"/>
                <a:ea typeface="Adobe Gothic Std B" panose="020B0800000000000000" pitchFamily="34" charset="-128"/>
              </a:rPr>
              <a:t>Logic Gates</a:t>
            </a:r>
            <a:endParaRPr lang="en-IN" sz="12000" b="1" cap="none" dirty="0">
              <a:solidFill>
                <a:srgbClr val="00B050"/>
              </a:solidFill>
              <a:latin typeface="AuntJudy" pitchFamily="2" charset="0"/>
              <a:ea typeface="Adobe Gothic Std B" panose="020B0800000000000000" pitchFamily="34" charset="-128"/>
            </a:endParaRPr>
          </a:p>
        </p:txBody>
      </p:sp>
      <p:pic>
        <p:nvPicPr>
          <p:cNvPr id="3" name="Picture 2" descr="Electronics - Simple English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505" y="1698752"/>
            <a:ext cx="4349783" cy="2875280"/>
          </a:xfrm>
          <a:prstGeom prst="rect">
            <a:avLst/>
          </a:prstGeom>
        </p:spPr>
      </p:pic>
    </p:spTree>
    <p:extLst>
      <p:ext uri="{BB962C8B-B14F-4D97-AF65-F5344CB8AC3E}">
        <p14:creationId xmlns:p14="http://schemas.microsoft.com/office/powerpoint/2010/main" val="3166370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XNOR</a:t>
            </a:r>
            <a:endParaRPr lang="en-IN" dirty="0"/>
          </a:p>
        </p:txBody>
      </p:sp>
      <p:sp>
        <p:nvSpPr>
          <p:cNvPr id="5" name="Content Placeholder 2"/>
          <p:cNvSpPr>
            <a:spLocks noGrp="1"/>
          </p:cNvSpPr>
          <p:nvPr>
            <p:ph idx="1"/>
          </p:nvPr>
        </p:nvSpPr>
        <p:spPr/>
        <p:txBody>
          <a:bodyPr>
            <a:normAutofit/>
          </a:bodyPr>
          <a:lstStyle/>
          <a:p>
            <a:pPr algn="just"/>
            <a:r>
              <a:rPr lang="en-US" dirty="0"/>
              <a:t>The </a:t>
            </a:r>
            <a:r>
              <a:rPr lang="en-US" i="1" dirty="0"/>
              <a:t>XNOR (exclusive-NOR) gate</a:t>
            </a:r>
            <a:r>
              <a:rPr lang="en-US" dirty="0"/>
              <a:t> is a combination XOR gate followed by an inverter. Its output is "true" if the inputs are the same, </a:t>
            </a:r>
            <a:r>
              <a:rPr lang="en-US" dirty="0" smtClean="0"/>
              <a:t>and "</a:t>
            </a:r>
            <a:r>
              <a:rPr lang="en-US" dirty="0"/>
              <a:t>false" if the inputs are different</a:t>
            </a:r>
            <a:r>
              <a:rPr lang="en-US" dirty="0" smtClean="0"/>
              <a:t>.</a:t>
            </a:r>
          </a:p>
          <a:p>
            <a:pPr algn="just"/>
            <a:r>
              <a:rPr lang="en-US" dirty="0"/>
              <a:t>Truth Table :– </a:t>
            </a:r>
          </a:p>
          <a:p>
            <a:pPr lvl="1" algn="just"/>
            <a:endParaRPr lang="en-IN" sz="2000" dirty="0"/>
          </a:p>
        </p:txBody>
      </p:sp>
      <p:pic>
        <p:nvPicPr>
          <p:cNvPr id="7170" name="Picture 2" descr="XNOR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079" y="670606"/>
            <a:ext cx="1429200" cy="714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160399294"/>
              </p:ext>
            </p:extLst>
          </p:nvPr>
        </p:nvGraphicFramePr>
        <p:xfrm>
          <a:off x="4168650" y="3748381"/>
          <a:ext cx="1994406" cy="1989670"/>
        </p:xfrm>
        <a:graphic>
          <a:graphicData uri="http://schemas.openxmlformats.org/drawingml/2006/table">
            <a:tbl>
              <a:tblPr firstRow="1" bandRow="1">
                <a:tableStyleId>{5940675A-B579-460E-94D1-54222C63F5DA}</a:tableStyleId>
              </a:tblPr>
              <a:tblGrid>
                <a:gridCol w="664802">
                  <a:extLst>
                    <a:ext uri="{9D8B030D-6E8A-4147-A177-3AD203B41FA5}">
                      <a16:colId xmlns:a16="http://schemas.microsoft.com/office/drawing/2014/main" val="3948919600"/>
                    </a:ext>
                  </a:extLst>
                </a:gridCol>
                <a:gridCol w="664802">
                  <a:extLst>
                    <a:ext uri="{9D8B030D-6E8A-4147-A177-3AD203B41FA5}">
                      <a16:colId xmlns:a16="http://schemas.microsoft.com/office/drawing/2014/main" val="1165487583"/>
                    </a:ext>
                  </a:extLst>
                </a:gridCol>
                <a:gridCol w="664802">
                  <a:extLst>
                    <a:ext uri="{9D8B030D-6E8A-4147-A177-3AD203B41FA5}">
                      <a16:colId xmlns:a16="http://schemas.microsoft.com/office/drawing/2014/main" val="3446046180"/>
                    </a:ext>
                  </a:extLst>
                </a:gridCol>
              </a:tblGrid>
              <a:tr h="397934">
                <a:tc>
                  <a:txBody>
                    <a:bodyPr/>
                    <a:lstStyle/>
                    <a:p>
                      <a:pPr algn="ctr"/>
                      <a:r>
                        <a:rPr lang="en-US" sz="2000" dirty="0" smtClean="0"/>
                        <a:t>A</a:t>
                      </a:r>
                      <a:endParaRPr lang="en-IN" sz="2000" dirty="0"/>
                    </a:p>
                  </a:txBody>
                  <a:tcPr anchor="ctr"/>
                </a:tc>
                <a:tc>
                  <a:txBody>
                    <a:bodyPr/>
                    <a:lstStyle/>
                    <a:p>
                      <a:pPr algn="ctr"/>
                      <a:r>
                        <a:rPr lang="en-US" sz="2000" dirty="0" smtClean="0"/>
                        <a:t>B</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3657694011"/>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2592731473"/>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1185026561"/>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011336668"/>
                  </a:ext>
                </a:extLst>
              </a:tr>
            </a:tbl>
          </a:graphicData>
        </a:graphic>
      </p:graphicFrame>
    </p:spTree>
    <p:extLst>
      <p:ext uri="{BB962C8B-B14F-4D97-AF65-F5344CB8AC3E}">
        <p14:creationId xmlns:p14="http://schemas.microsoft.com/office/powerpoint/2010/main" val="22763723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371600" y="1920240"/>
            <a:ext cx="9601200" cy="3947160"/>
          </a:xfrm>
        </p:spPr>
        <p:txBody>
          <a:bodyPr>
            <a:noAutofit/>
          </a:bodyPr>
          <a:lstStyle/>
          <a:p>
            <a:pPr algn="just"/>
            <a:r>
              <a:rPr lang="en-US" sz="2400" dirty="0" smtClean="0"/>
              <a:t>Using combinations of logic gates, complex operations can be performed. In theory, there is no limit to the number of gates that can be arrayed together in a single device. But in practice, there is a limit to the number of gates that can be packed into a given physical space. Arrays of logic gates are found in digital integrated circuits (ICs).</a:t>
            </a:r>
          </a:p>
          <a:p>
            <a:pPr algn="just"/>
            <a:r>
              <a:rPr lang="en-US" sz="2400" dirty="0" smtClean="0"/>
              <a:t>As IC technology advances, the required physical volume for each individual logic gate decreases and digital devices of the same or smaller size become capable of performing ever-more-complicated operations at ever-increasing speeds.</a:t>
            </a:r>
            <a:endParaRPr lang="en-IN" sz="2400" dirty="0"/>
          </a:p>
        </p:txBody>
      </p:sp>
    </p:spTree>
    <p:extLst>
      <p:ext uri="{BB962C8B-B14F-4D97-AF65-F5344CB8AC3E}">
        <p14:creationId xmlns:p14="http://schemas.microsoft.com/office/powerpoint/2010/main" val="29577874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6857999"/>
          </a:xfrm>
        </p:spPr>
        <p:txBody>
          <a:bodyPr anchor="ctr">
            <a:normAutofit/>
          </a:bodyPr>
          <a:lstStyle/>
          <a:p>
            <a:pPr algn="ctr"/>
            <a:r>
              <a:rPr lang="en-US" sz="11500" b="1" dirty="0" smtClean="0">
                <a:solidFill>
                  <a:srgbClr val="00B050"/>
                </a:solidFill>
                <a:latin typeface="AuntJudy" pitchFamily="2" charset="0"/>
                <a:cs typeface="Agent Orange" panose="00000400000000000000" pitchFamily="2" charset="0"/>
              </a:rPr>
              <a:t>Thank You</a:t>
            </a:r>
            <a:endParaRPr lang="en-IN" sz="11500" b="1" dirty="0">
              <a:solidFill>
                <a:srgbClr val="00B050"/>
              </a:solidFill>
              <a:latin typeface="AuntJudy" pitchFamily="2" charset="0"/>
              <a:cs typeface="Agent Orange" panose="00000400000000000000" pitchFamily="2" charset="0"/>
            </a:endParaRPr>
          </a:p>
        </p:txBody>
      </p:sp>
    </p:spTree>
    <p:extLst>
      <p:ext uri="{BB962C8B-B14F-4D97-AF65-F5344CB8AC3E}">
        <p14:creationId xmlns:p14="http://schemas.microsoft.com/office/powerpoint/2010/main" val="959222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Logic Gates?</a:t>
            </a:r>
            <a:endParaRPr lang="en-IN" dirty="0"/>
          </a:p>
        </p:txBody>
      </p:sp>
      <p:sp>
        <p:nvSpPr>
          <p:cNvPr id="3" name="Content Placeholder 2"/>
          <p:cNvSpPr>
            <a:spLocks noGrp="1"/>
          </p:cNvSpPr>
          <p:nvPr>
            <p:ph idx="1"/>
          </p:nvPr>
        </p:nvSpPr>
        <p:spPr/>
        <p:txBody>
          <a:bodyPr>
            <a:normAutofit/>
          </a:bodyPr>
          <a:lstStyle/>
          <a:p>
            <a:pPr algn="just"/>
            <a:r>
              <a:rPr lang="en-US" sz="2400" dirty="0" smtClean="0"/>
              <a:t>A logic gate is an elementary building block of a digital circuit. Most logic gates have two inputs and one output. At any given moment, every terminal is in one of the two binary conditions low (0) or high (1), represented by different voltage levels.</a:t>
            </a:r>
          </a:p>
          <a:p>
            <a:pPr algn="just"/>
            <a:r>
              <a:rPr lang="en-US" sz="2400" dirty="0" smtClean="0"/>
              <a:t>The logic state of a terminal can, and generally does, change often, as the circuit processes data. In most logic gates, the low state is approximately zero volts (0 V), while the high state is approximately five volts positive (+5 V).</a:t>
            </a:r>
            <a:endParaRPr lang="en-IN" sz="2400" dirty="0"/>
          </a:p>
        </p:txBody>
      </p:sp>
    </p:spTree>
    <p:extLst>
      <p:ext uri="{BB962C8B-B14F-4D97-AF65-F5344CB8AC3E}">
        <p14:creationId xmlns:p14="http://schemas.microsoft.com/office/powerpoint/2010/main" val="32261891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Logic Gates</a:t>
            </a:r>
            <a:endParaRPr lang="en-IN" dirty="0"/>
          </a:p>
        </p:txBody>
      </p:sp>
      <p:sp>
        <p:nvSpPr>
          <p:cNvPr id="3" name="Content Placeholder 2"/>
          <p:cNvSpPr>
            <a:spLocks noGrp="1"/>
          </p:cNvSpPr>
          <p:nvPr>
            <p:ph idx="1"/>
          </p:nvPr>
        </p:nvSpPr>
        <p:spPr/>
        <p:txBody>
          <a:bodyPr>
            <a:normAutofit/>
          </a:bodyPr>
          <a:lstStyle/>
          <a:p>
            <a:pPr algn="just"/>
            <a:r>
              <a:rPr lang="en-US" sz="2400" dirty="0"/>
              <a:t>There are seven basic logic </a:t>
            </a:r>
            <a:r>
              <a:rPr lang="en-US" sz="2400" dirty="0" smtClean="0"/>
              <a:t>gates:</a:t>
            </a:r>
          </a:p>
          <a:p>
            <a:pPr marL="914400" lvl="1" indent="-457200" algn="just">
              <a:buFont typeface="+mj-lt"/>
              <a:buAutoNum type="arabicPeriod"/>
            </a:pPr>
            <a:r>
              <a:rPr lang="en-US" sz="2400" dirty="0" smtClean="0"/>
              <a:t>AND</a:t>
            </a:r>
          </a:p>
          <a:p>
            <a:pPr marL="914400" lvl="1" indent="-457200" algn="just">
              <a:buFont typeface="+mj-lt"/>
              <a:buAutoNum type="arabicPeriod"/>
            </a:pPr>
            <a:r>
              <a:rPr lang="en-US" sz="2400" dirty="0" smtClean="0"/>
              <a:t>OR</a:t>
            </a:r>
          </a:p>
          <a:p>
            <a:pPr marL="914400" lvl="1" indent="-457200" algn="just">
              <a:buFont typeface="+mj-lt"/>
              <a:buAutoNum type="arabicPeriod"/>
            </a:pPr>
            <a:r>
              <a:rPr lang="en-US" sz="2400" dirty="0" smtClean="0"/>
              <a:t>NOT</a:t>
            </a:r>
          </a:p>
          <a:p>
            <a:pPr marL="914400" lvl="1" indent="-457200" algn="just">
              <a:buFont typeface="+mj-lt"/>
              <a:buAutoNum type="arabicPeriod"/>
            </a:pPr>
            <a:r>
              <a:rPr lang="en-US" sz="2400" dirty="0" smtClean="0"/>
              <a:t>NOR</a:t>
            </a:r>
          </a:p>
          <a:p>
            <a:pPr marL="914400" lvl="1" indent="-457200" algn="just">
              <a:buFont typeface="+mj-lt"/>
              <a:buAutoNum type="arabicPeriod"/>
            </a:pPr>
            <a:r>
              <a:rPr lang="en-US" sz="2400" dirty="0" smtClean="0"/>
              <a:t>NAND</a:t>
            </a:r>
          </a:p>
          <a:p>
            <a:pPr marL="914400" lvl="1" indent="-457200" algn="just">
              <a:buFont typeface="+mj-lt"/>
              <a:buAutoNum type="arabicPeriod"/>
            </a:pPr>
            <a:r>
              <a:rPr lang="en-US" sz="2400" dirty="0" smtClean="0"/>
              <a:t>XOR</a:t>
            </a:r>
          </a:p>
          <a:p>
            <a:pPr marL="914400" lvl="1" indent="-457200" algn="just">
              <a:buFont typeface="+mj-lt"/>
              <a:buAutoNum type="arabicPeriod"/>
            </a:pPr>
            <a:r>
              <a:rPr lang="en-US" sz="2400" dirty="0" smtClean="0"/>
              <a:t>XNOR</a:t>
            </a:r>
            <a:endParaRPr lang="en-IN" sz="2400" dirty="0"/>
          </a:p>
        </p:txBody>
      </p:sp>
    </p:spTree>
    <p:extLst>
      <p:ext uri="{BB962C8B-B14F-4D97-AF65-F5344CB8AC3E}">
        <p14:creationId xmlns:p14="http://schemas.microsoft.com/office/powerpoint/2010/main" val="115024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a:t>
            </a:r>
            <a:endParaRPr lang="en-IN" dirty="0"/>
          </a:p>
        </p:txBody>
      </p:sp>
      <p:sp>
        <p:nvSpPr>
          <p:cNvPr id="3" name="Content Placeholder 2"/>
          <p:cNvSpPr>
            <a:spLocks noGrp="1"/>
          </p:cNvSpPr>
          <p:nvPr>
            <p:ph idx="1"/>
          </p:nvPr>
        </p:nvSpPr>
        <p:spPr/>
        <p:txBody>
          <a:bodyPr>
            <a:normAutofit/>
          </a:bodyPr>
          <a:lstStyle/>
          <a:p>
            <a:pPr algn="just"/>
            <a:r>
              <a:rPr lang="en-US" sz="2400" dirty="0"/>
              <a:t>The </a:t>
            </a:r>
            <a:r>
              <a:rPr lang="en-US" sz="2400" i="1" dirty="0"/>
              <a:t>AND gate</a:t>
            </a:r>
            <a:r>
              <a:rPr lang="en-US" sz="2400" dirty="0"/>
              <a:t> is so named because, if 0 is called "false" and 1 is called "true," the gate acts in the same way as the logical "and" operator. The following illustration and table show the circuit symbol and logic combinations for an AND gate. (In the symbol, the input terminals are at left and the output terminal is at right.) The output is "true" when both inputs are "true." Otherwise, the output is "false</a:t>
            </a:r>
            <a:r>
              <a:rPr lang="en-US" sz="2400" dirty="0" smtClean="0"/>
              <a:t>.“</a:t>
            </a:r>
          </a:p>
          <a:p>
            <a:pPr algn="just"/>
            <a:r>
              <a:rPr lang="en-US" sz="2400" dirty="0" smtClean="0"/>
              <a:t>Truth Table :– </a:t>
            </a:r>
          </a:p>
          <a:p>
            <a:pPr lvl="1" algn="just"/>
            <a:endParaRPr lang="en-IN" sz="2000" dirty="0"/>
          </a:p>
        </p:txBody>
      </p:sp>
      <p:pic>
        <p:nvPicPr>
          <p:cNvPr id="1030" name="Picture 6" descr="AND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119" y="670606"/>
            <a:ext cx="1429200" cy="714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625841422"/>
              </p:ext>
            </p:extLst>
          </p:nvPr>
        </p:nvGraphicFramePr>
        <p:xfrm>
          <a:off x="4352544" y="4489703"/>
          <a:ext cx="1828800" cy="19812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948919600"/>
                    </a:ext>
                  </a:extLst>
                </a:gridCol>
                <a:gridCol w="609600">
                  <a:extLst>
                    <a:ext uri="{9D8B030D-6E8A-4147-A177-3AD203B41FA5}">
                      <a16:colId xmlns:a16="http://schemas.microsoft.com/office/drawing/2014/main" val="1165487583"/>
                    </a:ext>
                  </a:extLst>
                </a:gridCol>
                <a:gridCol w="609600">
                  <a:extLst>
                    <a:ext uri="{9D8B030D-6E8A-4147-A177-3AD203B41FA5}">
                      <a16:colId xmlns:a16="http://schemas.microsoft.com/office/drawing/2014/main" val="3446046180"/>
                    </a:ext>
                  </a:extLst>
                </a:gridCol>
              </a:tblGrid>
              <a:tr h="337452">
                <a:tc>
                  <a:txBody>
                    <a:bodyPr/>
                    <a:lstStyle/>
                    <a:p>
                      <a:pPr algn="ctr"/>
                      <a:r>
                        <a:rPr lang="en-US" sz="2000" dirty="0" smtClean="0"/>
                        <a:t>A</a:t>
                      </a:r>
                      <a:endParaRPr lang="en-IN" sz="2000" dirty="0"/>
                    </a:p>
                  </a:txBody>
                  <a:tcPr anchor="ctr"/>
                </a:tc>
                <a:tc>
                  <a:txBody>
                    <a:bodyPr/>
                    <a:lstStyle/>
                    <a:p>
                      <a:pPr algn="ctr"/>
                      <a:r>
                        <a:rPr lang="en-US" sz="2000" dirty="0" smtClean="0"/>
                        <a:t>B</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337452">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3657694011"/>
                  </a:ext>
                </a:extLst>
              </a:tr>
              <a:tr h="337452">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2592731473"/>
                  </a:ext>
                </a:extLst>
              </a:tr>
              <a:tr h="337452">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1185026561"/>
                  </a:ext>
                </a:extLst>
              </a:tr>
              <a:tr h="337452">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011336668"/>
                  </a:ext>
                </a:extLst>
              </a:tr>
            </a:tbl>
          </a:graphicData>
        </a:graphic>
      </p:graphicFrame>
    </p:spTree>
    <p:extLst>
      <p:ext uri="{BB962C8B-B14F-4D97-AF65-F5344CB8AC3E}">
        <p14:creationId xmlns:p14="http://schemas.microsoft.com/office/powerpoint/2010/main" val="8565083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OR</a:t>
            </a:r>
            <a:endParaRPr lang="en-IN" dirty="0"/>
          </a:p>
        </p:txBody>
      </p:sp>
      <p:sp>
        <p:nvSpPr>
          <p:cNvPr id="3" name="Content Placeholder 2"/>
          <p:cNvSpPr>
            <a:spLocks noGrp="1"/>
          </p:cNvSpPr>
          <p:nvPr>
            <p:ph idx="1"/>
          </p:nvPr>
        </p:nvSpPr>
        <p:spPr/>
        <p:txBody>
          <a:bodyPr>
            <a:normAutofit/>
          </a:bodyPr>
          <a:lstStyle/>
          <a:p>
            <a:pPr algn="just"/>
            <a:r>
              <a:rPr lang="en-US" sz="2400" dirty="0"/>
              <a:t>The </a:t>
            </a:r>
            <a:r>
              <a:rPr lang="en-US" sz="2400" i="1" dirty="0"/>
              <a:t>OR gate</a:t>
            </a:r>
            <a:r>
              <a:rPr lang="en-US" sz="2400" dirty="0"/>
              <a:t> gets its name from the fact that it behaves after the fashion of the logical inclusive "or." The output is "true" if either or both of the inputs are "true." If both inputs are "false," </a:t>
            </a:r>
            <a:r>
              <a:rPr lang="en-US" sz="2400" dirty="0" smtClean="0"/>
              <a:t>only then </a:t>
            </a:r>
            <a:r>
              <a:rPr lang="en-US" sz="2400" dirty="0"/>
              <a:t>the output is "false."</a:t>
            </a:r>
            <a:endParaRPr lang="en-US" sz="2800" dirty="0" smtClean="0"/>
          </a:p>
          <a:p>
            <a:pPr algn="just"/>
            <a:r>
              <a:rPr lang="en-US" sz="2400" dirty="0"/>
              <a:t>Truth Table </a:t>
            </a:r>
            <a:r>
              <a:rPr lang="en-US" sz="2400" dirty="0" smtClean="0"/>
              <a:t>:–</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24496965"/>
              </p:ext>
            </p:extLst>
          </p:nvPr>
        </p:nvGraphicFramePr>
        <p:xfrm>
          <a:off x="4324098" y="3877730"/>
          <a:ext cx="1994406" cy="1989670"/>
        </p:xfrm>
        <a:graphic>
          <a:graphicData uri="http://schemas.openxmlformats.org/drawingml/2006/table">
            <a:tbl>
              <a:tblPr firstRow="1" bandRow="1">
                <a:tableStyleId>{5940675A-B579-460E-94D1-54222C63F5DA}</a:tableStyleId>
              </a:tblPr>
              <a:tblGrid>
                <a:gridCol w="664802">
                  <a:extLst>
                    <a:ext uri="{9D8B030D-6E8A-4147-A177-3AD203B41FA5}">
                      <a16:colId xmlns:a16="http://schemas.microsoft.com/office/drawing/2014/main" val="3948919600"/>
                    </a:ext>
                  </a:extLst>
                </a:gridCol>
                <a:gridCol w="664802">
                  <a:extLst>
                    <a:ext uri="{9D8B030D-6E8A-4147-A177-3AD203B41FA5}">
                      <a16:colId xmlns:a16="http://schemas.microsoft.com/office/drawing/2014/main" val="1165487583"/>
                    </a:ext>
                  </a:extLst>
                </a:gridCol>
                <a:gridCol w="664802">
                  <a:extLst>
                    <a:ext uri="{9D8B030D-6E8A-4147-A177-3AD203B41FA5}">
                      <a16:colId xmlns:a16="http://schemas.microsoft.com/office/drawing/2014/main" val="3446046180"/>
                    </a:ext>
                  </a:extLst>
                </a:gridCol>
              </a:tblGrid>
              <a:tr h="397934">
                <a:tc>
                  <a:txBody>
                    <a:bodyPr/>
                    <a:lstStyle/>
                    <a:p>
                      <a:pPr algn="ctr"/>
                      <a:r>
                        <a:rPr lang="en-US" sz="2000" dirty="0" smtClean="0"/>
                        <a:t>A</a:t>
                      </a:r>
                      <a:endParaRPr lang="en-IN" sz="2000" dirty="0"/>
                    </a:p>
                  </a:txBody>
                  <a:tcPr anchor="ctr"/>
                </a:tc>
                <a:tc>
                  <a:txBody>
                    <a:bodyPr/>
                    <a:lstStyle/>
                    <a:p>
                      <a:pPr algn="ctr"/>
                      <a:r>
                        <a:rPr lang="en-US" sz="2000" dirty="0" smtClean="0"/>
                        <a:t>B</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3657694011"/>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2592731473"/>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185026561"/>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011336668"/>
                  </a:ext>
                </a:extLst>
              </a:tr>
            </a:tbl>
          </a:graphicData>
        </a:graphic>
      </p:graphicFrame>
      <p:pic>
        <p:nvPicPr>
          <p:cNvPr id="8" name="Picture 2" descr="OR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839" y="670606"/>
            <a:ext cx="1429200" cy="7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557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NOT</a:t>
            </a:r>
            <a:endParaRPr lang="en-IN" dirty="0"/>
          </a:p>
        </p:txBody>
      </p:sp>
      <p:sp>
        <p:nvSpPr>
          <p:cNvPr id="3" name="Content Placeholder 2"/>
          <p:cNvSpPr>
            <a:spLocks noGrp="1"/>
          </p:cNvSpPr>
          <p:nvPr>
            <p:ph idx="1"/>
          </p:nvPr>
        </p:nvSpPr>
        <p:spPr/>
        <p:txBody>
          <a:bodyPr>
            <a:normAutofit/>
          </a:bodyPr>
          <a:lstStyle/>
          <a:p>
            <a:pPr algn="just"/>
            <a:r>
              <a:rPr lang="en-US" sz="2400" dirty="0" smtClean="0"/>
              <a:t>A logical inverter , sometimes called a NOT gate to differentiate it from other types of electronic inverter devices, has only one input. It reverses the logic state.</a:t>
            </a:r>
          </a:p>
          <a:p>
            <a:pPr algn="just"/>
            <a:r>
              <a:rPr lang="en-US" sz="2400" dirty="0" smtClean="0"/>
              <a:t>Truth Table :–</a:t>
            </a:r>
          </a:p>
        </p:txBody>
      </p:sp>
      <p:graphicFrame>
        <p:nvGraphicFramePr>
          <p:cNvPr id="4" name="Table 3"/>
          <p:cNvGraphicFramePr>
            <a:graphicFrameLocks noGrp="1"/>
          </p:cNvGraphicFramePr>
          <p:nvPr>
            <p:extLst>
              <p:ext uri="{D42A27DB-BD31-4B8C-83A1-F6EECF244321}">
                <p14:modId xmlns:p14="http://schemas.microsoft.com/office/powerpoint/2010/main" val="414938418"/>
              </p:ext>
            </p:extLst>
          </p:nvPr>
        </p:nvGraphicFramePr>
        <p:xfrm>
          <a:off x="4101594" y="3602077"/>
          <a:ext cx="1604262" cy="1454555"/>
        </p:xfrm>
        <a:graphic>
          <a:graphicData uri="http://schemas.openxmlformats.org/drawingml/2006/table">
            <a:tbl>
              <a:tblPr firstRow="1" bandRow="1">
                <a:tableStyleId>{5940675A-B579-460E-94D1-54222C63F5DA}</a:tableStyleId>
              </a:tblPr>
              <a:tblGrid>
                <a:gridCol w="802131">
                  <a:extLst>
                    <a:ext uri="{9D8B030D-6E8A-4147-A177-3AD203B41FA5}">
                      <a16:colId xmlns:a16="http://schemas.microsoft.com/office/drawing/2014/main" val="3948919600"/>
                    </a:ext>
                  </a:extLst>
                </a:gridCol>
                <a:gridCol w="802131">
                  <a:extLst>
                    <a:ext uri="{9D8B030D-6E8A-4147-A177-3AD203B41FA5}">
                      <a16:colId xmlns:a16="http://schemas.microsoft.com/office/drawing/2014/main" val="3446046180"/>
                    </a:ext>
                  </a:extLst>
                </a:gridCol>
              </a:tblGrid>
              <a:tr h="517533">
                <a:tc>
                  <a:txBody>
                    <a:bodyPr/>
                    <a:lstStyle/>
                    <a:p>
                      <a:pPr algn="ctr"/>
                      <a:r>
                        <a:rPr lang="en-US" sz="2000" dirty="0" smtClean="0"/>
                        <a:t>A</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468511">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3657694011"/>
                  </a:ext>
                </a:extLst>
              </a:tr>
              <a:tr h="468511">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2592731473"/>
                  </a:ext>
                </a:extLst>
              </a:tr>
            </a:tbl>
          </a:graphicData>
        </a:graphic>
      </p:graphicFrame>
      <p:pic>
        <p:nvPicPr>
          <p:cNvPr id="8" name="Picture 4" descr="https://upload.wikimedia.org/wikipedia/commons/thumb/b/bc/NOT_ANSI.svg/150px-NOT_ANSI.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226" y="670718"/>
            <a:ext cx="14287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52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NAND</a:t>
            </a:r>
            <a:endParaRPr lang="en-IN" dirty="0"/>
          </a:p>
        </p:txBody>
      </p:sp>
      <p:sp>
        <p:nvSpPr>
          <p:cNvPr id="3" name="Content Placeholder 2"/>
          <p:cNvSpPr>
            <a:spLocks noGrp="1"/>
          </p:cNvSpPr>
          <p:nvPr>
            <p:ph idx="1"/>
          </p:nvPr>
        </p:nvSpPr>
        <p:spPr/>
        <p:txBody>
          <a:bodyPr>
            <a:normAutofit/>
          </a:bodyPr>
          <a:lstStyle/>
          <a:p>
            <a:pPr algn="just"/>
            <a:r>
              <a:rPr lang="en-US" sz="2400" dirty="0" smtClean="0"/>
              <a:t>The NAND gate operates as an AND gate followed by a NOT gate. It acts in the manner of the logical operation "and" followed by negation. The output is "false" if both inputs are "true." Otherwise, the output is "true.“</a:t>
            </a:r>
          </a:p>
          <a:p>
            <a:pPr algn="just"/>
            <a:r>
              <a:rPr lang="en-US" sz="2400" dirty="0" smtClean="0"/>
              <a:t>Truth Table :–</a:t>
            </a:r>
          </a:p>
        </p:txBody>
      </p:sp>
      <p:graphicFrame>
        <p:nvGraphicFramePr>
          <p:cNvPr id="4" name="Table 3"/>
          <p:cNvGraphicFramePr>
            <a:graphicFrameLocks noGrp="1"/>
          </p:cNvGraphicFramePr>
          <p:nvPr>
            <p:extLst>
              <p:ext uri="{D42A27DB-BD31-4B8C-83A1-F6EECF244321}">
                <p14:modId xmlns:p14="http://schemas.microsoft.com/office/powerpoint/2010/main" val="3083074184"/>
              </p:ext>
            </p:extLst>
          </p:nvPr>
        </p:nvGraphicFramePr>
        <p:xfrm>
          <a:off x="4177794" y="3877730"/>
          <a:ext cx="1994406" cy="1989670"/>
        </p:xfrm>
        <a:graphic>
          <a:graphicData uri="http://schemas.openxmlformats.org/drawingml/2006/table">
            <a:tbl>
              <a:tblPr firstRow="1" bandRow="1">
                <a:tableStyleId>{5940675A-B579-460E-94D1-54222C63F5DA}</a:tableStyleId>
              </a:tblPr>
              <a:tblGrid>
                <a:gridCol w="664802">
                  <a:extLst>
                    <a:ext uri="{9D8B030D-6E8A-4147-A177-3AD203B41FA5}">
                      <a16:colId xmlns:a16="http://schemas.microsoft.com/office/drawing/2014/main" val="3948919600"/>
                    </a:ext>
                  </a:extLst>
                </a:gridCol>
                <a:gridCol w="664802">
                  <a:extLst>
                    <a:ext uri="{9D8B030D-6E8A-4147-A177-3AD203B41FA5}">
                      <a16:colId xmlns:a16="http://schemas.microsoft.com/office/drawing/2014/main" val="1165487583"/>
                    </a:ext>
                  </a:extLst>
                </a:gridCol>
                <a:gridCol w="664802">
                  <a:extLst>
                    <a:ext uri="{9D8B030D-6E8A-4147-A177-3AD203B41FA5}">
                      <a16:colId xmlns:a16="http://schemas.microsoft.com/office/drawing/2014/main" val="3446046180"/>
                    </a:ext>
                  </a:extLst>
                </a:gridCol>
              </a:tblGrid>
              <a:tr h="397934">
                <a:tc>
                  <a:txBody>
                    <a:bodyPr/>
                    <a:lstStyle/>
                    <a:p>
                      <a:pPr algn="ctr"/>
                      <a:r>
                        <a:rPr lang="en-US" sz="2000" dirty="0" smtClean="0"/>
                        <a:t>A</a:t>
                      </a:r>
                      <a:endParaRPr lang="en-IN" sz="2000" dirty="0"/>
                    </a:p>
                  </a:txBody>
                  <a:tcPr anchor="ctr"/>
                </a:tc>
                <a:tc>
                  <a:txBody>
                    <a:bodyPr/>
                    <a:lstStyle/>
                    <a:p>
                      <a:pPr algn="ctr"/>
                      <a:r>
                        <a:rPr lang="en-US" sz="2000" dirty="0" smtClean="0"/>
                        <a:t>B</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3657694011"/>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2592731473"/>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185026561"/>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1011336668"/>
                  </a:ext>
                </a:extLst>
              </a:tr>
            </a:tbl>
          </a:graphicData>
        </a:graphic>
      </p:graphicFrame>
      <p:pic>
        <p:nvPicPr>
          <p:cNvPr id="8" name="Picture 2" descr="NAND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087" y="670606"/>
            <a:ext cx="1429200" cy="7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4478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NOR</a:t>
            </a:r>
            <a:endParaRPr lang="en-IN" dirty="0"/>
          </a:p>
        </p:txBody>
      </p:sp>
      <p:sp>
        <p:nvSpPr>
          <p:cNvPr id="3" name="Content Placeholder 2"/>
          <p:cNvSpPr>
            <a:spLocks noGrp="1"/>
          </p:cNvSpPr>
          <p:nvPr>
            <p:ph idx="1"/>
          </p:nvPr>
        </p:nvSpPr>
        <p:spPr/>
        <p:txBody>
          <a:bodyPr>
            <a:normAutofit/>
          </a:bodyPr>
          <a:lstStyle/>
          <a:p>
            <a:pPr algn="just"/>
            <a:r>
              <a:rPr lang="en-US" sz="2400" dirty="0"/>
              <a:t>The </a:t>
            </a:r>
            <a:r>
              <a:rPr lang="en-US" sz="2400" i="1" dirty="0"/>
              <a:t>NOR gate</a:t>
            </a:r>
            <a:r>
              <a:rPr lang="en-US" sz="2400" dirty="0"/>
              <a:t> is a combination OR gate followed by an inverter. Its output is "true" if both inputs are "false." Otherwise, the output is "false</a:t>
            </a:r>
            <a:r>
              <a:rPr lang="en-US" sz="2400" dirty="0" smtClean="0"/>
              <a:t>.“</a:t>
            </a:r>
          </a:p>
          <a:p>
            <a:pPr algn="just"/>
            <a:r>
              <a:rPr lang="en-US" sz="2400" dirty="0" smtClean="0"/>
              <a:t>Truth </a:t>
            </a:r>
            <a:r>
              <a:rPr lang="en-US" sz="2400" dirty="0"/>
              <a:t>Table :– </a:t>
            </a:r>
          </a:p>
          <a:p>
            <a:pPr lvl="1" algn="just"/>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88526109"/>
              </p:ext>
            </p:extLst>
          </p:nvPr>
        </p:nvGraphicFramePr>
        <p:xfrm>
          <a:off x="4110738" y="3592933"/>
          <a:ext cx="1994406" cy="1989670"/>
        </p:xfrm>
        <a:graphic>
          <a:graphicData uri="http://schemas.openxmlformats.org/drawingml/2006/table">
            <a:tbl>
              <a:tblPr firstRow="1" bandRow="1">
                <a:tableStyleId>{5940675A-B579-460E-94D1-54222C63F5DA}</a:tableStyleId>
              </a:tblPr>
              <a:tblGrid>
                <a:gridCol w="664802">
                  <a:extLst>
                    <a:ext uri="{9D8B030D-6E8A-4147-A177-3AD203B41FA5}">
                      <a16:colId xmlns:a16="http://schemas.microsoft.com/office/drawing/2014/main" val="3948919600"/>
                    </a:ext>
                  </a:extLst>
                </a:gridCol>
                <a:gridCol w="664802">
                  <a:extLst>
                    <a:ext uri="{9D8B030D-6E8A-4147-A177-3AD203B41FA5}">
                      <a16:colId xmlns:a16="http://schemas.microsoft.com/office/drawing/2014/main" val="1165487583"/>
                    </a:ext>
                  </a:extLst>
                </a:gridCol>
                <a:gridCol w="664802">
                  <a:extLst>
                    <a:ext uri="{9D8B030D-6E8A-4147-A177-3AD203B41FA5}">
                      <a16:colId xmlns:a16="http://schemas.microsoft.com/office/drawing/2014/main" val="3446046180"/>
                    </a:ext>
                  </a:extLst>
                </a:gridCol>
              </a:tblGrid>
              <a:tr h="397934">
                <a:tc>
                  <a:txBody>
                    <a:bodyPr/>
                    <a:lstStyle/>
                    <a:p>
                      <a:pPr algn="ctr"/>
                      <a:r>
                        <a:rPr lang="en-US" sz="2000" dirty="0" smtClean="0"/>
                        <a:t>A</a:t>
                      </a:r>
                      <a:endParaRPr lang="en-IN" sz="2000" dirty="0"/>
                    </a:p>
                  </a:txBody>
                  <a:tcPr anchor="ctr"/>
                </a:tc>
                <a:tc>
                  <a:txBody>
                    <a:bodyPr/>
                    <a:lstStyle/>
                    <a:p>
                      <a:pPr algn="ctr"/>
                      <a:r>
                        <a:rPr lang="en-US" sz="2000" dirty="0" smtClean="0"/>
                        <a:t>B</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3657694011"/>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2592731473"/>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185026561"/>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011336668"/>
                  </a:ext>
                </a:extLst>
              </a:tr>
            </a:tbl>
          </a:graphicData>
        </a:graphic>
      </p:graphicFrame>
      <p:pic>
        <p:nvPicPr>
          <p:cNvPr id="8" name="Picture 2" descr="NOR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047" y="670606"/>
            <a:ext cx="1429200" cy="7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236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XOR</a:t>
            </a:r>
            <a:endParaRPr lang="en-IN" dirty="0"/>
          </a:p>
        </p:txBody>
      </p:sp>
      <p:sp>
        <p:nvSpPr>
          <p:cNvPr id="3" name="Content Placeholder 2"/>
          <p:cNvSpPr>
            <a:spLocks noGrp="1"/>
          </p:cNvSpPr>
          <p:nvPr>
            <p:ph idx="1"/>
          </p:nvPr>
        </p:nvSpPr>
        <p:spPr/>
        <p:txBody>
          <a:bodyPr>
            <a:normAutofit/>
          </a:bodyPr>
          <a:lstStyle/>
          <a:p>
            <a:pPr algn="just"/>
            <a:r>
              <a:rPr lang="en-US" sz="2400" dirty="0" smtClean="0"/>
              <a:t>The XOR ( exclusive-OR ) gate acts in the same way as the logical "either/or." The output is "true" if either, but not both, of the inputs are "true." The output is "false" if both inputs are "false" or if both inputs are "true." Another way of looking at this circuit is to observe that the output is 1 if the inputs are different, but 0 if the inputs are the same.</a:t>
            </a:r>
          </a:p>
          <a:p>
            <a:pPr algn="just"/>
            <a:r>
              <a:rPr lang="en-US" sz="2400" dirty="0" smtClean="0"/>
              <a:t>Truth Table :– </a:t>
            </a:r>
          </a:p>
          <a:p>
            <a:pPr lvl="1" algn="just"/>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20671066"/>
              </p:ext>
            </p:extLst>
          </p:nvPr>
        </p:nvGraphicFramePr>
        <p:xfrm>
          <a:off x="4177794" y="4223869"/>
          <a:ext cx="1994406" cy="1989670"/>
        </p:xfrm>
        <a:graphic>
          <a:graphicData uri="http://schemas.openxmlformats.org/drawingml/2006/table">
            <a:tbl>
              <a:tblPr firstRow="1" bandRow="1">
                <a:tableStyleId>{5940675A-B579-460E-94D1-54222C63F5DA}</a:tableStyleId>
              </a:tblPr>
              <a:tblGrid>
                <a:gridCol w="664802">
                  <a:extLst>
                    <a:ext uri="{9D8B030D-6E8A-4147-A177-3AD203B41FA5}">
                      <a16:colId xmlns:a16="http://schemas.microsoft.com/office/drawing/2014/main" val="3948919600"/>
                    </a:ext>
                  </a:extLst>
                </a:gridCol>
                <a:gridCol w="664802">
                  <a:extLst>
                    <a:ext uri="{9D8B030D-6E8A-4147-A177-3AD203B41FA5}">
                      <a16:colId xmlns:a16="http://schemas.microsoft.com/office/drawing/2014/main" val="1165487583"/>
                    </a:ext>
                  </a:extLst>
                </a:gridCol>
                <a:gridCol w="664802">
                  <a:extLst>
                    <a:ext uri="{9D8B030D-6E8A-4147-A177-3AD203B41FA5}">
                      <a16:colId xmlns:a16="http://schemas.microsoft.com/office/drawing/2014/main" val="3446046180"/>
                    </a:ext>
                  </a:extLst>
                </a:gridCol>
              </a:tblGrid>
              <a:tr h="397934">
                <a:tc>
                  <a:txBody>
                    <a:bodyPr/>
                    <a:lstStyle/>
                    <a:p>
                      <a:pPr algn="ctr"/>
                      <a:r>
                        <a:rPr lang="en-US" sz="2000" dirty="0" smtClean="0"/>
                        <a:t>A</a:t>
                      </a:r>
                      <a:endParaRPr lang="en-IN" sz="2000" dirty="0"/>
                    </a:p>
                  </a:txBody>
                  <a:tcPr anchor="ctr"/>
                </a:tc>
                <a:tc>
                  <a:txBody>
                    <a:bodyPr/>
                    <a:lstStyle/>
                    <a:p>
                      <a:pPr algn="ctr"/>
                      <a:r>
                        <a:rPr lang="en-US" sz="2000" dirty="0" smtClean="0"/>
                        <a:t>B</a:t>
                      </a:r>
                      <a:endParaRPr lang="en-IN" sz="2000" dirty="0"/>
                    </a:p>
                  </a:txBody>
                  <a:tcPr anchor="ctr"/>
                </a:tc>
                <a:tc>
                  <a:txBody>
                    <a:bodyPr/>
                    <a:lstStyle/>
                    <a:p>
                      <a:pPr algn="ctr"/>
                      <a:r>
                        <a:rPr lang="en-US" sz="2000" dirty="0" smtClean="0"/>
                        <a:t>Y</a:t>
                      </a:r>
                      <a:endParaRPr lang="en-IN" sz="2000" dirty="0"/>
                    </a:p>
                  </a:txBody>
                  <a:tcPr anchor="ctr"/>
                </a:tc>
                <a:extLst>
                  <a:ext uri="{0D108BD9-81ED-4DB2-BD59-A6C34878D82A}">
                    <a16:rowId xmlns:a16="http://schemas.microsoft.com/office/drawing/2014/main" val="753642347"/>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3657694011"/>
                  </a:ext>
                </a:extLst>
              </a:tr>
              <a:tr h="397934">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2592731473"/>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tc>
                  <a:txBody>
                    <a:bodyPr/>
                    <a:lstStyle/>
                    <a:p>
                      <a:pPr algn="ctr"/>
                      <a:r>
                        <a:rPr lang="en-US" sz="2000" dirty="0" smtClean="0"/>
                        <a:t>1</a:t>
                      </a:r>
                      <a:endParaRPr lang="en-IN" sz="2000" dirty="0"/>
                    </a:p>
                  </a:txBody>
                  <a:tcPr anchor="ctr"/>
                </a:tc>
                <a:extLst>
                  <a:ext uri="{0D108BD9-81ED-4DB2-BD59-A6C34878D82A}">
                    <a16:rowId xmlns:a16="http://schemas.microsoft.com/office/drawing/2014/main" val="1185026561"/>
                  </a:ext>
                </a:extLst>
              </a:tr>
              <a:tr h="397934">
                <a:tc>
                  <a:txBody>
                    <a:bodyPr/>
                    <a:lstStyle/>
                    <a:p>
                      <a:pPr algn="ctr"/>
                      <a:r>
                        <a:rPr lang="en-US" sz="2000" dirty="0" smtClean="0"/>
                        <a:t>1</a:t>
                      </a:r>
                      <a:endParaRPr lang="en-IN" sz="2000" dirty="0"/>
                    </a:p>
                  </a:txBody>
                  <a:tcPr anchor="ctr"/>
                </a:tc>
                <a:tc>
                  <a:txBody>
                    <a:bodyPr/>
                    <a:lstStyle/>
                    <a:p>
                      <a:pPr algn="ctr"/>
                      <a:r>
                        <a:rPr lang="en-US" sz="2000" dirty="0" smtClean="0"/>
                        <a:t>1</a:t>
                      </a:r>
                      <a:endParaRPr lang="en-IN" sz="2000" dirty="0"/>
                    </a:p>
                  </a:txBody>
                  <a:tcPr anchor="ctr"/>
                </a:tc>
                <a:tc>
                  <a:txBody>
                    <a:bodyPr/>
                    <a:lstStyle/>
                    <a:p>
                      <a:pPr algn="ctr"/>
                      <a:r>
                        <a:rPr lang="en-US" sz="2000" dirty="0" smtClean="0"/>
                        <a:t>0</a:t>
                      </a:r>
                      <a:endParaRPr lang="en-IN" sz="2000" dirty="0"/>
                    </a:p>
                  </a:txBody>
                  <a:tcPr anchor="ctr"/>
                </a:tc>
                <a:extLst>
                  <a:ext uri="{0D108BD9-81ED-4DB2-BD59-A6C34878D82A}">
                    <a16:rowId xmlns:a16="http://schemas.microsoft.com/office/drawing/2014/main" val="1011336668"/>
                  </a:ext>
                </a:extLst>
              </a:tr>
            </a:tbl>
          </a:graphicData>
        </a:graphic>
      </p:graphicFrame>
      <p:pic>
        <p:nvPicPr>
          <p:cNvPr id="8" name="Picture 2" descr="XOR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594" y="685800"/>
            <a:ext cx="1429200" cy="7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942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76</TotalTime>
  <Words>521</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Adobe Gothic Std B</vt:lpstr>
      <vt:lpstr>Agent Orange</vt:lpstr>
      <vt:lpstr>AuntJudy</vt:lpstr>
      <vt:lpstr>Calibri</vt:lpstr>
      <vt:lpstr>Franklin Gothic Book</vt:lpstr>
      <vt:lpstr>Crop</vt:lpstr>
      <vt:lpstr>Logic Gates</vt:lpstr>
      <vt:lpstr>What are Logic Gates?</vt:lpstr>
      <vt:lpstr>Types of Logic Gates</vt:lpstr>
      <vt:lpstr>AND </vt:lpstr>
      <vt:lpstr>OR</vt:lpstr>
      <vt:lpstr>NOT</vt:lpstr>
      <vt:lpstr>NAND</vt:lpstr>
      <vt:lpstr>NOR</vt:lpstr>
      <vt:lpstr>XOR</vt:lpstr>
      <vt:lpstr>XNOR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Gates</dc:title>
  <dc:creator>Vayu Dugar</dc:creator>
  <cp:lastModifiedBy>Vayu Dugar</cp:lastModifiedBy>
  <cp:revision>16</cp:revision>
  <cp:lastPrinted>2018-11-16T16:46:33Z</cp:lastPrinted>
  <dcterms:created xsi:type="dcterms:W3CDTF">2018-09-21T08:54:46Z</dcterms:created>
  <dcterms:modified xsi:type="dcterms:W3CDTF">2018-11-16T16:47:33Z</dcterms:modified>
</cp:coreProperties>
</file>