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6" r:id="rId1"/>
  </p:sldMasterIdLst>
  <p:notesMasterIdLst>
    <p:notesMasterId r:id="rId14"/>
  </p:notesMasterIdLst>
  <p:sldIdLst>
    <p:sldId id="280" r:id="rId2"/>
    <p:sldId id="260" r:id="rId3"/>
    <p:sldId id="271" r:id="rId4"/>
    <p:sldId id="257" r:id="rId5"/>
    <p:sldId id="262" r:id="rId6"/>
    <p:sldId id="281" r:id="rId7"/>
    <p:sldId id="263" r:id="rId8"/>
    <p:sldId id="264" r:id="rId9"/>
    <p:sldId id="265" r:id="rId10"/>
    <p:sldId id="266" r:id="rId11"/>
    <p:sldId id="272" r:id="rId12"/>
    <p:sldId id="267"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onstantia" pitchFamily="18" charset="0"/>
        <a:ea typeface="+mn-ea"/>
        <a:cs typeface="Arial" charset="0"/>
      </a:defRPr>
    </a:lvl1pPr>
    <a:lvl2pPr marL="457200" algn="l" rtl="0" fontAlgn="base">
      <a:spcBef>
        <a:spcPct val="0"/>
      </a:spcBef>
      <a:spcAft>
        <a:spcPct val="0"/>
      </a:spcAft>
      <a:defRPr kern="1200">
        <a:solidFill>
          <a:schemeClr val="tx1"/>
        </a:solidFill>
        <a:latin typeface="Constantia" pitchFamily="18" charset="0"/>
        <a:ea typeface="+mn-ea"/>
        <a:cs typeface="Arial" charset="0"/>
      </a:defRPr>
    </a:lvl2pPr>
    <a:lvl3pPr marL="914400" algn="l" rtl="0" fontAlgn="base">
      <a:spcBef>
        <a:spcPct val="0"/>
      </a:spcBef>
      <a:spcAft>
        <a:spcPct val="0"/>
      </a:spcAft>
      <a:defRPr kern="1200">
        <a:solidFill>
          <a:schemeClr val="tx1"/>
        </a:solidFill>
        <a:latin typeface="Constantia" pitchFamily="18" charset="0"/>
        <a:ea typeface="+mn-ea"/>
        <a:cs typeface="Arial" charset="0"/>
      </a:defRPr>
    </a:lvl3pPr>
    <a:lvl4pPr marL="1371600" algn="l" rtl="0" fontAlgn="base">
      <a:spcBef>
        <a:spcPct val="0"/>
      </a:spcBef>
      <a:spcAft>
        <a:spcPct val="0"/>
      </a:spcAft>
      <a:defRPr kern="1200">
        <a:solidFill>
          <a:schemeClr val="tx1"/>
        </a:solidFill>
        <a:latin typeface="Constantia" pitchFamily="18" charset="0"/>
        <a:ea typeface="+mn-ea"/>
        <a:cs typeface="Arial" charset="0"/>
      </a:defRPr>
    </a:lvl4pPr>
    <a:lvl5pPr marL="1828800" algn="l" rtl="0" fontAlgn="base">
      <a:spcBef>
        <a:spcPct val="0"/>
      </a:spcBef>
      <a:spcAft>
        <a:spcPct val="0"/>
      </a:spcAft>
      <a:defRPr kern="1200">
        <a:solidFill>
          <a:schemeClr val="tx1"/>
        </a:solidFill>
        <a:latin typeface="Constantia" pitchFamily="18" charset="0"/>
        <a:ea typeface="+mn-ea"/>
        <a:cs typeface="Arial" charset="0"/>
      </a:defRPr>
    </a:lvl5pPr>
    <a:lvl6pPr marL="2286000" algn="l" defTabSz="914400" rtl="0" eaLnBrk="1" latinLnBrk="0" hangingPunct="1">
      <a:defRPr kern="1200">
        <a:solidFill>
          <a:schemeClr val="tx1"/>
        </a:solidFill>
        <a:latin typeface="Constantia" pitchFamily="18" charset="0"/>
        <a:ea typeface="+mn-ea"/>
        <a:cs typeface="Arial" charset="0"/>
      </a:defRPr>
    </a:lvl6pPr>
    <a:lvl7pPr marL="2743200" algn="l" defTabSz="914400" rtl="0" eaLnBrk="1" latinLnBrk="0" hangingPunct="1">
      <a:defRPr kern="1200">
        <a:solidFill>
          <a:schemeClr val="tx1"/>
        </a:solidFill>
        <a:latin typeface="Constantia" pitchFamily="18" charset="0"/>
        <a:ea typeface="+mn-ea"/>
        <a:cs typeface="Arial" charset="0"/>
      </a:defRPr>
    </a:lvl7pPr>
    <a:lvl8pPr marL="3200400" algn="l" defTabSz="914400" rtl="0" eaLnBrk="1" latinLnBrk="0" hangingPunct="1">
      <a:defRPr kern="1200">
        <a:solidFill>
          <a:schemeClr val="tx1"/>
        </a:solidFill>
        <a:latin typeface="Constantia" pitchFamily="18" charset="0"/>
        <a:ea typeface="+mn-ea"/>
        <a:cs typeface="Arial" charset="0"/>
      </a:defRPr>
    </a:lvl8pPr>
    <a:lvl9pPr marL="3657600" algn="l" defTabSz="914400" rtl="0" eaLnBrk="1" latinLnBrk="0" hangingPunct="1">
      <a:defRPr kern="1200">
        <a:solidFill>
          <a:schemeClr val="tx1"/>
        </a:solidFill>
        <a:latin typeface="Constantia"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E0FFC1"/>
    <a:srgbClr val="CCFF99"/>
    <a:srgbClr val="7DD57D"/>
    <a:srgbClr val="3333FF"/>
    <a:srgbClr val="3399FF"/>
    <a:srgbClr val="58C85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485" autoAdjust="0"/>
    <p:restoredTop sz="94624" autoAdjust="0"/>
  </p:normalViewPr>
  <p:slideViewPr>
    <p:cSldViewPr>
      <p:cViewPr varScale="1">
        <p:scale>
          <a:sx n="69" d="100"/>
          <a:sy n="69" d="100"/>
        </p:scale>
        <p:origin x="-1650" y="-102"/>
      </p:cViewPr>
      <p:guideLst>
        <p:guide orient="horz" pos="2160"/>
        <p:guide pos="2880"/>
      </p:guideLst>
    </p:cSldViewPr>
  </p:slideViewPr>
  <p:outlineViewPr>
    <p:cViewPr>
      <p:scale>
        <a:sx n="33" d="100"/>
        <a:sy n="33" d="100"/>
      </p:scale>
      <p:origin x="0" y="621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AD018AC-F4FE-4B93-BCF9-685866193A78}" type="datetimeFigureOut">
              <a:rPr lang="en-US"/>
              <a:pPr>
                <a:defRPr/>
              </a:pPr>
              <a:t>3/8/2019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EDC60AB7-1184-4055-9338-F58C6BBBEDC1}" type="slidenum">
              <a:rPr lang="en-US"/>
              <a:pPr>
                <a:defRPr/>
              </a:pPr>
              <a:t>‹#›</a:t>
            </a:fld>
            <a:endParaRPr lang="en-US"/>
          </a:p>
        </p:txBody>
      </p:sp>
    </p:spTree>
    <p:extLst>
      <p:ext uri="{BB962C8B-B14F-4D97-AF65-F5344CB8AC3E}">
        <p14:creationId xmlns="" xmlns:p14="http://schemas.microsoft.com/office/powerpoint/2010/main" val="2179021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EDC60AB7-1184-4055-9338-F58C6BBBEDC1}" type="slidenum">
              <a:rPr lang="en-US" smtClean="0"/>
              <a:pPr>
                <a:defRPr/>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a:off x="2362200" y="6488113"/>
            <a:ext cx="5410200" cy="584775"/>
          </a:xfrm>
          <a:prstGeom prst="rect">
            <a:avLst/>
          </a:prstGeom>
          <a:noFill/>
          <a:ln>
            <a:noFill/>
          </a:ln>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t>Dr. Deepak </a:t>
            </a:r>
            <a:r>
              <a:rPr lang="en-US" sz="1600" dirty="0" err="1" smtClean="0"/>
              <a:t>Dembla</a:t>
            </a:r>
            <a:r>
              <a:rPr lang="en-US" sz="1600" dirty="0" smtClean="0"/>
              <a:t>   JECRC University</a:t>
            </a:r>
          </a:p>
          <a:p>
            <a:pPr eaLnBrk="1" hangingPunct="1">
              <a:defRPr/>
            </a:pPr>
            <a:endParaRPr lang="en-US" altLang="en-US" sz="1600" dirty="0" smtClean="0"/>
          </a:p>
        </p:txBody>
      </p:sp>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Date Placeholder 3"/>
          <p:cNvSpPr>
            <a:spLocks noGrp="1"/>
          </p:cNvSpPr>
          <p:nvPr>
            <p:ph type="dt" sz="half" idx="10"/>
          </p:nvPr>
        </p:nvSpPr>
        <p:spPr/>
        <p:txBody>
          <a:bodyPr/>
          <a:lstStyle>
            <a:lvl1pPr>
              <a:defRPr/>
            </a:lvl1pPr>
          </a:lstStyle>
          <a:p>
            <a:pPr>
              <a:defRPr/>
            </a:pPr>
            <a:fld id="{3DCE737A-0058-4080-AFE9-73BAC274E6D3}" type="datetime1">
              <a:rPr lang="en-US"/>
              <a:pPr>
                <a:defRPr/>
              </a:pPr>
              <a:t>3/8/2019</a:t>
            </a:fld>
            <a:endParaRPr lang="en-US"/>
          </a:p>
        </p:txBody>
      </p:sp>
      <p:sp>
        <p:nvSpPr>
          <p:cNvPr id="6" name="Slide Number Placeholder 5"/>
          <p:cNvSpPr>
            <a:spLocks noGrp="1"/>
          </p:cNvSpPr>
          <p:nvPr>
            <p:ph type="sldNum" sz="quarter" idx="11"/>
          </p:nvPr>
        </p:nvSpPr>
        <p:spPr/>
        <p:txBody>
          <a:bodyPr/>
          <a:lstStyle>
            <a:lvl1pPr>
              <a:defRPr/>
            </a:lvl1pPr>
          </a:lstStyle>
          <a:p>
            <a:pPr>
              <a:defRPr/>
            </a:pPr>
            <a:fld id="{CC64AD13-15A8-417D-8A5F-FB931DC1EB0F}"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8A5A5E7-D335-48A3-8EEC-DA0A27DC6898}" type="datetime1">
              <a:rPr lang="en-US"/>
              <a:pPr>
                <a:defRPr/>
              </a:pPr>
              <a:t>3/8/2019</a:t>
            </a:fld>
            <a:endParaRPr lang="en-US"/>
          </a:p>
        </p:txBody>
      </p:sp>
      <p:sp>
        <p:nvSpPr>
          <p:cNvPr id="6" name="Slide Number Placeholder 5"/>
          <p:cNvSpPr>
            <a:spLocks noGrp="1"/>
          </p:cNvSpPr>
          <p:nvPr>
            <p:ph type="sldNum" sz="quarter" idx="12"/>
          </p:nvPr>
        </p:nvSpPr>
        <p:spPr/>
        <p:txBody>
          <a:bodyPr/>
          <a:lstStyle>
            <a:lvl1pPr>
              <a:defRPr/>
            </a:lvl1pPr>
          </a:lstStyle>
          <a:p>
            <a:pPr>
              <a:defRPr/>
            </a:pPr>
            <a:fld id="{76787265-961E-4BAD-B8DD-021B50E0C629}" type="slidenum">
              <a:rPr lang="en-US"/>
              <a:pPr>
                <a:defRPr/>
              </a:pPr>
              <a:t>‹#›</a:t>
            </a:fld>
            <a:endParaRPr lang="en-US"/>
          </a:p>
        </p:txBody>
      </p:sp>
      <p:sp>
        <p:nvSpPr>
          <p:cNvPr id="7" name="Rectangle 13"/>
          <p:cNvSpPr>
            <a:spLocks noChangeArrowheads="1"/>
          </p:cNvSpPr>
          <p:nvPr userDrawn="1"/>
        </p:nvSpPr>
        <p:spPr bwMode="auto">
          <a:xfrm>
            <a:off x="2362200" y="6488113"/>
            <a:ext cx="5410200" cy="584775"/>
          </a:xfrm>
          <a:prstGeom prst="rect">
            <a:avLst/>
          </a:prstGeom>
          <a:noFill/>
          <a:ln>
            <a:noFill/>
          </a:ln>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t>Dr. Deepak </a:t>
            </a:r>
            <a:r>
              <a:rPr lang="en-US" sz="1600" dirty="0" err="1" smtClean="0"/>
              <a:t>Dembla</a:t>
            </a:r>
            <a:r>
              <a:rPr lang="en-US" sz="1600" dirty="0" smtClean="0"/>
              <a:t>   JECRC University</a:t>
            </a:r>
          </a:p>
          <a:p>
            <a:pPr eaLnBrk="1" hangingPunct="1">
              <a:defRPr/>
            </a:pPr>
            <a:endParaRPr lang="en-US" altLang="en-US" sz="1600" dirty="0" smtClean="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14200E7-31B5-4E4F-A694-8A442B5C5400}" type="datetime1">
              <a:rPr lang="en-US"/>
              <a:pPr>
                <a:defRPr/>
              </a:pPr>
              <a:t>3/8/2019</a:t>
            </a:fld>
            <a:endParaRPr lang="en-US"/>
          </a:p>
        </p:txBody>
      </p:sp>
      <p:sp>
        <p:nvSpPr>
          <p:cNvPr id="6" name="Slide Number Placeholder 5"/>
          <p:cNvSpPr>
            <a:spLocks noGrp="1"/>
          </p:cNvSpPr>
          <p:nvPr>
            <p:ph type="sldNum" sz="quarter" idx="12"/>
          </p:nvPr>
        </p:nvSpPr>
        <p:spPr/>
        <p:txBody>
          <a:bodyPr/>
          <a:lstStyle>
            <a:lvl1pPr>
              <a:defRPr/>
            </a:lvl1pPr>
          </a:lstStyle>
          <a:p>
            <a:pPr>
              <a:defRPr/>
            </a:pPr>
            <a:fld id="{815D4713-31A5-4981-8001-FAC5D847EF46}" type="slidenum">
              <a:rPr lang="en-US"/>
              <a:pPr>
                <a:defRPr/>
              </a:pPr>
              <a:t>‹#›</a:t>
            </a:fld>
            <a:endParaRPr lang="en-US"/>
          </a:p>
        </p:txBody>
      </p:sp>
      <p:sp>
        <p:nvSpPr>
          <p:cNvPr id="7" name="Rectangle 13"/>
          <p:cNvSpPr>
            <a:spLocks noChangeArrowheads="1"/>
          </p:cNvSpPr>
          <p:nvPr userDrawn="1"/>
        </p:nvSpPr>
        <p:spPr bwMode="auto">
          <a:xfrm>
            <a:off x="2362200" y="6488113"/>
            <a:ext cx="5410200" cy="584775"/>
          </a:xfrm>
          <a:prstGeom prst="rect">
            <a:avLst/>
          </a:prstGeom>
          <a:noFill/>
          <a:ln>
            <a:noFill/>
          </a:ln>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t>Dr. Deepak </a:t>
            </a:r>
            <a:r>
              <a:rPr lang="en-US" sz="1600" dirty="0" err="1" smtClean="0"/>
              <a:t>Dembla</a:t>
            </a:r>
            <a:r>
              <a:rPr lang="en-US" sz="1600" dirty="0" smtClean="0"/>
              <a:t>   JECRC University</a:t>
            </a:r>
          </a:p>
          <a:p>
            <a:pPr eaLnBrk="1" hangingPunct="1">
              <a:defRPr/>
            </a:pPr>
            <a:endParaRPr lang="en-US" altLang="en-US" sz="1600" dirty="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a:off x="2133600" y="6442075"/>
            <a:ext cx="5410200" cy="584775"/>
          </a:xfrm>
          <a:prstGeom prst="rect">
            <a:avLst/>
          </a:prstGeom>
          <a:noFill/>
          <a:ln>
            <a:noFill/>
          </a:ln>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t>Dr. Deepak </a:t>
            </a:r>
            <a:r>
              <a:rPr lang="en-US" sz="1600" dirty="0" err="1" smtClean="0"/>
              <a:t>Dembla</a:t>
            </a:r>
            <a:r>
              <a:rPr lang="en-US" sz="1600" dirty="0" smtClean="0"/>
              <a:t>   JECRC University</a:t>
            </a:r>
          </a:p>
          <a:p>
            <a:pPr eaLnBrk="1" hangingPunct="1">
              <a:defRPr/>
            </a:pPr>
            <a:r>
              <a:rPr lang="en-US" altLang="en-US" sz="1600" dirty="0" smtClean="0"/>
              <a:t>.</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EF4ED701-1CFA-4011-9BC4-876921694238}" type="datetime1">
              <a:rPr lang="en-US"/>
              <a:pPr>
                <a:defRPr/>
              </a:pPr>
              <a:t>3/8/2019</a:t>
            </a:fld>
            <a:endParaRPr lang="en-US"/>
          </a:p>
        </p:txBody>
      </p:sp>
      <p:sp>
        <p:nvSpPr>
          <p:cNvPr id="6" name="Slide Number Placeholder 5"/>
          <p:cNvSpPr>
            <a:spLocks noGrp="1"/>
          </p:cNvSpPr>
          <p:nvPr>
            <p:ph type="sldNum" sz="quarter" idx="11"/>
          </p:nvPr>
        </p:nvSpPr>
        <p:spPr/>
        <p:txBody>
          <a:bodyPr/>
          <a:lstStyle>
            <a:lvl1pPr>
              <a:defRPr/>
            </a:lvl1pPr>
          </a:lstStyle>
          <a:p>
            <a:pPr>
              <a:defRPr/>
            </a:pPr>
            <a:fld id="{56CC2E96-F469-4C96-A79F-C30636499F4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12D87A2-D745-41BA-B2ED-B867BE485A08}" type="datetime1">
              <a:rPr lang="en-US"/>
              <a:pPr>
                <a:defRPr/>
              </a:pPr>
              <a:t>3/8/2019</a:t>
            </a:fld>
            <a:endParaRPr lang="en-US"/>
          </a:p>
        </p:txBody>
      </p:sp>
      <p:sp>
        <p:nvSpPr>
          <p:cNvPr id="6" name="Slide Number Placeholder 5"/>
          <p:cNvSpPr>
            <a:spLocks noGrp="1"/>
          </p:cNvSpPr>
          <p:nvPr>
            <p:ph type="sldNum" sz="quarter" idx="12"/>
          </p:nvPr>
        </p:nvSpPr>
        <p:spPr/>
        <p:txBody>
          <a:bodyPr/>
          <a:lstStyle>
            <a:lvl1pPr>
              <a:defRPr/>
            </a:lvl1pPr>
          </a:lstStyle>
          <a:p>
            <a:pPr>
              <a:defRPr/>
            </a:pPr>
            <a:fld id="{5C6102CC-3044-482F-8369-BCB5C8E5FF2B}" type="slidenum">
              <a:rPr lang="en-US"/>
              <a:pPr>
                <a:defRPr/>
              </a:pPr>
              <a:t>‹#›</a:t>
            </a:fld>
            <a:endParaRPr lang="en-US"/>
          </a:p>
        </p:txBody>
      </p:sp>
      <p:sp>
        <p:nvSpPr>
          <p:cNvPr id="7" name="Rectangle 13"/>
          <p:cNvSpPr>
            <a:spLocks noChangeArrowheads="1"/>
          </p:cNvSpPr>
          <p:nvPr userDrawn="1"/>
        </p:nvSpPr>
        <p:spPr bwMode="auto">
          <a:xfrm>
            <a:off x="2362200" y="6488113"/>
            <a:ext cx="5410200" cy="584775"/>
          </a:xfrm>
          <a:prstGeom prst="rect">
            <a:avLst/>
          </a:prstGeom>
          <a:noFill/>
          <a:ln>
            <a:noFill/>
          </a:ln>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t>Dr. Deepak </a:t>
            </a:r>
            <a:r>
              <a:rPr lang="en-US" sz="1600" dirty="0" err="1" smtClean="0"/>
              <a:t>Dembla</a:t>
            </a:r>
            <a:r>
              <a:rPr lang="en-US" sz="1600" dirty="0" smtClean="0"/>
              <a:t>   JECRC University</a:t>
            </a:r>
          </a:p>
          <a:p>
            <a:pPr eaLnBrk="1" hangingPunct="1">
              <a:defRPr/>
            </a:pPr>
            <a:r>
              <a:rPr lang="en-US" altLang="en-US" sz="1600" dirty="0" smtClean="0"/>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E0CA798-674F-449D-95A4-A1C57D765FA7}" type="datetime1">
              <a:rPr lang="en-US"/>
              <a:pPr>
                <a:defRPr/>
              </a:pPr>
              <a:t>3/8/2019</a:t>
            </a:fld>
            <a:endParaRPr lang="en-US"/>
          </a:p>
        </p:txBody>
      </p:sp>
      <p:sp>
        <p:nvSpPr>
          <p:cNvPr id="7" name="Slide Number Placeholder 5"/>
          <p:cNvSpPr>
            <a:spLocks noGrp="1"/>
          </p:cNvSpPr>
          <p:nvPr>
            <p:ph type="sldNum" sz="quarter" idx="12"/>
          </p:nvPr>
        </p:nvSpPr>
        <p:spPr/>
        <p:txBody>
          <a:bodyPr/>
          <a:lstStyle>
            <a:lvl1pPr>
              <a:defRPr/>
            </a:lvl1pPr>
          </a:lstStyle>
          <a:p>
            <a:pPr>
              <a:defRPr/>
            </a:pPr>
            <a:fld id="{5BAE1F6F-0EA1-40B8-A1BF-39388A6E5597}" type="slidenum">
              <a:rPr lang="en-US"/>
              <a:pPr>
                <a:defRPr/>
              </a:pPr>
              <a:t>‹#›</a:t>
            </a:fld>
            <a:endParaRPr lang="en-US"/>
          </a:p>
        </p:txBody>
      </p:sp>
      <p:sp>
        <p:nvSpPr>
          <p:cNvPr id="8" name="Rectangle 13"/>
          <p:cNvSpPr>
            <a:spLocks noChangeArrowheads="1"/>
          </p:cNvSpPr>
          <p:nvPr userDrawn="1"/>
        </p:nvSpPr>
        <p:spPr bwMode="auto">
          <a:xfrm>
            <a:off x="2362200" y="6488113"/>
            <a:ext cx="5410200" cy="584775"/>
          </a:xfrm>
          <a:prstGeom prst="rect">
            <a:avLst/>
          </a:prstGeom>
          <a:noFill/>
          <a:ln>
            <a:noFill/>
          </a:ln>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t>Dr. Deepak </a:t>
            </a:r>
            <a:r>
              <a:rPr lang="en-US" sz="1600" dirty="0" err="1" smtClean="0"/>
              <a:t>Dembla</a:t>
            </a:r>
            <a:r>
              <a:rPr lang="en-US" sz="1600" dirty="0" smtClean="0"/>
              <a:t>   JECRC University</a:t>
            </a:r>
          </a:p>
          <a:p>
            <a:pPr eaLnBrk="1" hangingPunct="1">
              <a:defRPr/>
            </a:pPr>
            <a:endParaRPr lang="en-US" altLang="en-US" sz="1600" dirty="0"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265A513-6AD8-40C1-B841-05300F6722B6}" type="datetime1">
              <a:rPr lang="en-US"/>
              <a:pPr>
                <a:defRPr/>
              </a:pPr>
              <a:t>3/8/2019</a:t>
            </a:fld>
            <a:endParaRPr lang="en-US"/>
          </a:p>
        </p:txBody>
      </p:sp>
      <p:sp>
        <p:nvSpPr>
          <p:cNvPr id="9" name="Slide Number Placeholder 5"/>
          <p:cNvSpPr>
            <a:spLocks noGrp="1"/>
          </p:cNvSpPr>
          <p:nvPr>
            <p:ph type="sldNum" sz="quarter" idx="12"/>
          </p:nvPr>
        </p:nvSpPr>
        <p:spPr/>
        <p:txBody>
          <a:bodyPr/>
          <a:lstStyle>
            <a:lvl1pPr>
              <a:defRPr/>
            </a:lvl1pPr>
          </a:lstStyle>
          <a:p>
            <a:pPr>
              <a:defRPr/>
            </a:pPr>
            <a:fld id="{660D6273-0BCF-466E-892A-F02EBDAACDDE}" type="slidenum">
              <a:rPr lang="en-US"/>
              <a:pPr>
                <a:defRPr/>
              </a:pPr>
              <a:t>‹#›</a:t>
            </a:fld>
            <a:endParaRPr lang="en-US"/>
          </a:p>
        </p:txBody>
      </p:sp>
      <p:sp>
        <p:nvSpPr>
          <p:cNvPr id="10" name="Rectangle 13"/>
          <p:cNvSpPr>
            <a:spLocks noChangeArrowheads="1"/>
          </p:cNvSpPr>
          <p:nvPr userDrawn="1"/>
        </p:nvSpPr>
        <p:spPr bwMode="auto">
          <a:xfrm>
            <a:off x="2362200" y="6488113"/>
            <a:ext cx="5410200" cy="584775"/>
          </a:xfrm>
          <a:prstGeom prst="rect">
            <a:avLst/>
          </a:prstGeom>
          <a:noFill/>
          <a:ln>
            <a:noFill/>
          </a:ln>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t>Dr. Deepak </a:t>
            </a:r>
            <a:r>
              <a:rPr lang="en-US" sz="1600" dirty="0" err="1" smtClean="0"/>
              <a:t>Dembla</a:t>
            </a:r>
            <a:r>
              <a:rPr lang="en-US" sz="1600" dirty="0" smtClean="0"/>
              <a:t>   JECRC University</a:t>
            </a:r>
          </a:p>
          <a:p>
            <a:pPr eaLnBrk="1" hangingPunct="1">
              <a:defRPr/>
            </a:pPr>
            <a:r>
              <a:rPr lang="en-US" altLang="en-US" sz="1600" dirty="0" smtClean="0"/>
              <a: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fld id="{32E075B6-7EF0-43AB-B21B-AAF54DF2B2C0}" type="datetime1">
              <a:rPr lang="en-US"/>
              <a:pPr>
                <a:defRPr/>
              </a:pPr>
              <a:t>3/8/2019</a:t>
            </a:fld>
            <a:endParaRPr lang="en-US"/>
          </a:p>
        </p:txBody>
      </p:sp>
      <p:sp>
        <p:nvSpPr>
          <p:cNvPr id="6" name="Slide Number Placeholder 4"/>
          <p:cNvSpPr>
            <a:spLocks noGrp="1"/>
          </p:cNvSpPr>
          <p:nvPr>
            <p:ph type="sldNum" sz="quarter" idx="12"/>
          </p:nvPr>
        </p:nvSpPr>
        <p:spPr/>
        <p:txBody>
          <a:bodyPr/>
          <a:lstStyle>
            <a:lvl1pPr>
              <a:defRPr/>
            </a:lvl1pPr>
          </a:lstStyle>
          <a:p>
            <a:pPr>
              <a:defRPr/>
            </a:pPr>
            <a:fld id="{2F4E89B7-CDCB-4384-A7B9-E30C95FE805C}" type="slidenum">
              <a:rPr lang="en-US"/>
              <a:pPr>
                <a:defRPr/>
              </a:pPr>
              <a:t>‹#›</a:t>
            </a:fld>
            <a:endParaRPr lang="en-US"/>
          </a:p>
        </p:txBody>
      </p:sp>
      <p:sp>
        <p:nvSpPr>
          <p:cNvPr id="7" name="Rectangle 13"/>
          <p:cNvSpPr>
            <a:spLocks noChangeArrowheads="1"/>
          </p:cNvSpPr>
          <p:nvPr userDrawn="1"/>
        </p:nvSpPr>
        <p:spPr bwMode="auto">
          <a:xfrm>
            <a:off x="2362200" y="6488113"/>
            <a:ext cx="5410200" cy="584775"/>
          </a:xfrm>
          <a:prstGeom prst="rect">
            <a:avLst/>
          </a:prstGeom>
          <a:noFill/>
          <a:ln>
            <a:noFill/>
          </a:ln>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t>Dr. Deepak </a:t>
            </a:r>
            <a:r>
              <a:rPr lang="en-US" sz="1600" dirty="0" err="1" smtClean="0"/>
              <a:t>Dembla</a:t>
            </a:r>
            <a:r>
              <a:rPr lang="en-US" sz="1600" dirty="0" smtClean="0"/>
              <a:t>   JECRC University</a:t>
            </a:r>
          </a:p>
          <a:p>
            <a:pPr eaLnBrk="1" hangingPunct="1">
              <a:defRPr/>
            </a:pPr>
            <a:endParaRPr lang="en-US" altLang="en-US" sz="1600" dirty="0"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119E89B-8894-41CF-A303-6210EC459203}" type="datetime1">
              <a:rPr lang="en-US"/>
              <a:pPr>
                <a:defRPr/>
              </a:pPr>
              <a:t>3/8/2019</a:t>
            </a:fld>
            <a:endParaRPr lang="en-US"/>
          </a:p>
        </p:txBody>
      </p:sp>
      <p:sp>
        <p:nvSpPr>
          <p:cNvPr id="4" name="Slide Number Placeholder 5"/>
          <p:cNvSpPr>
            <a:spLocks noGrp="1"/>
          </p:cNvSpPr>
          <p:nvPr>
            <p:ph type="sldNum" sz="quarter" idx="12"/>
          </p:nvPr>
        </p:nvSpPr>
        <p:spPr/>
        <p:txBody>
          <a:bodyPr/>
          <a:lstStyle>
            <a:lvl1pPr>
              <a:defRPr/>
            </a:lvl1pPr>
          </a:lstStyle>
          <a:p>
            <a:pPr>
              <a:defRPr/>
            </a:pPr>
            <a:fld id="{AE9D7581-2A7E-4886-B9D7-2551BFE5EA48}" type="slidenum">
              <a:rPr lang="en-US"/>
              <a:pPr>
                <a:defRPr/>
              </a:pPr>
              <a:t>‹#›</a:t>
            </a:fld>
            <a:endParaRPr lang="en-US"/>
          </a:p>
        </p:txBody>
      </p:sp>
      <p:sp>
        <p:nvSpPr>
          <p:cNvPr id="5" name="Rectangle 13"/>
          <p:cNvSpPr>
            <a:spLocks noChangeArrowheads="1"/>
          </p:cNvSpPr>
          <p:nvPr userDrawn="1"/>
        </p:nvSpPr>
        <p:spPr bwMode="auto">
          <a:xfrm>
            <a:off x="2362200" y="6488113"/>
            <a:ext cx="5410200" cy="584775"/>
          </a:xfrm>
          <a:prstGeom prst="rect">
            <a:avLst/>
          </a:prstGeom>
          <a:noFill/>
          <a:ln>
            <a:noFill/>
          </a:ln>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t>Dr. Deepak </a:t>
            </a:r>
            <a:r>
              <a:rPr lang="en-US" sz="1600" dirty="0" err="1" smtClean="0"/>
              <a:t>Dembla</a:t>
            </a:r>
            <a:r>
              <a:rPr lang="en-US" sz="1600" dirty="0" smtClean="0"/>
              <a:t>   JECRC University</a:t>
            </a:r>
          </a:p>
          <a:p>
            <a:pPr eaLnBrk="1" hangingPunct="1">
              <a:defRPr/>
            </a:pPr>
            <a:endParaRPr lang="en-US" altLang="en-US" sz="1600" dirty="0" smtClean="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BE19C56-4EA1-4B8B-B201-786F408050D4}" type="datetime1">
              <a:rPr lang="en-US"/>
              <a:pPr>
                <a:defRPr/>
              </a:pPr>
              <a:t>3/8/2019</a:t>
            </a:fld>
            <a:endParaRPr lang="en-US"/>
          </a:p>
        </p:txBody>
      </p:sp>
      <p:sp>
        <p:nvSpPr>
          <p:cNvPr id="7" name="Slide Number Placeholder 5"/>
          <p:cNvSpPr>
            <a:spLocks noGrp="1"/>
          </p:cNvSpPr>
          <p:nvPr>
            <p:ph type="sldNum" sz="quarter" idx="12"/>
          </p:nvPr>
        </p:nvSpPr>
        <p:spPr/>
        <p:txBody>
          <a:bodyPr/>
          <a:lstStyle>
            <a:lvl1pPr>
              <a:defRPr/>
            </a:lvl1pPr>
          </a:lstStyle>
          <a:p>
            <a:pPr>
              <a:defRPr/>
            </a:pPr>
            <a:fld id="{0617DBC4-364A-4567-895E-FEF3A8E3DCF3}" type="slidenum">
              <a:rPr lang="en-US"/>
              <a:pPr>
                <a:defRPr/>
              </a:pPr>
              <a:t>‹#›</a:t>
            </a:fld>
            <a:endParaRPr lang="en-US"/>
          </a:p>
        </p:txBody>
      </p:sp>
      <p:sp>
        <p:nvSpPr>
          <p:cNvPr id="8" name="Rectangle 13"/>
          <p:cNvSpPr>
            <a:spLocks noChangeArrowheads="1"/>
          </p:cNvSpPr>
          <p:nvPr userDrawn="1"/>
        </p:nvSpPr>
        <p:spPr bwMode="auto">
          <a:xfrm>
            <a:off x="2362200" y="6488113"/>
            <a:ext cx="5410200" cy="584775"/>
          </a:xfrm>
          <a:prstGeom prst="rect">
            <a:avLst/>
          </a:prstGeom>
          <a:noFill/>
          <a:ln>
            <a:noFill/>
          </a:ln>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t>Dr. Deepak </a:t>
            </a:r>
            <a:r>
              <a:rPr lang="en-US" sz="1600" dirty="0" err="1" smtClean="0"/>
              <a:t>Dembla</a:t>
            </a:r>
            <a:r>
              <a:rPr lang="en-US" sz="1600" dirty="0" smtClean="0"/>
              <a:t>   JECRC University</a:t>
            </a:r>
          </a:p>
          <a:p>
            <a:pPr eaLnBrk="1" hangingPunct="1">
              <a:defRPr/>
            </a:pPr>
            <a:endParaRPr lang="en-US" altLang="en-US" sz="1600"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7AA9ADB-BB5B-4E61-91A5-63E00EB305FD}" type="datetime1">
              <a:rPr lang="en-US"/>
              <a:pPr>
                <a:defRPr/>
              </a:pPr>
              <a:t>3/8/2019</a:t>
            </a:fld>
            <a:endParaRPr lang="en-US"/>
          </a:p>
        </p:txBody>
      </p:sp>
      <p:sp>
        <p:nvSpPr>
          <p:cNvPr id="7" name="Slide Number Placeholder 5"/>
          <p:cNvSpPr>
            <a:spLocks noGrp="1"/>
          </p:cNvSpPr>
          <p:nvPr>
            <p:ph type="sldNum" sz="quarter" idx="12"/>
          </p:nvPr>
        </p:nvSpPr>
        <p:spPr/>
        <p:txBody>
          <a:bodyPr/>
          <a:lstStyle>
            <a:lvl1pPr>
              <a:defRPr/>
            </a:lvl1pPr>
          </a:lstStyle>
          <a:p>
            <a:pPr>
              <a:defRPr/>
            </a:pPr>
            <a:fld id="{20A96846-6C4C-4789-B8C2-2555DDDA96C9}" type="slidenum">
              <a:rPr lang="en-US"/>
              <a:pPr>
                <a:defRPr/>
              </a:pPr>
              <a:t>‹#›</a:t>
            </a:fld>
            <a:endParaRPr lang="en-US"/>
          </a:p>
        </p:txBody>
      </p:sp>
      <p:sp>
        <p:nvSpPr>
          <p:cNvPr id="8" name="Rectangle 13"/>
          <p:cNvSpPr>
            <a:spLocks noChangeArrowheads="1"/>
          </p:cNvSpPr>
          <p:nvPr userDrawn="1"/>
        </p:nvSpPr>
        <p:spPr bwMode="auto">
          <a:xfrm>
            <a:off x="2362200" y="6488113"/>
            <a:ext cx="5410200" cy="584775"/>
          </a:xfrm>
          <a:prstGeom prst="rect">
            <a:avLst/>
          </a:prstGeom>
          <a:noFill/>
          <a:ln>
            <a:noFill/>
          </a:ln>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t>Dr. Deepak </a:t>
            </a:r>
            <a:r>
              <a:rPr lang="en-US" sz="1600" dirty="0" err="1" smtClean="0"/>
              <a:t>Dembla</a:t>
            </a:r>
            <a:r>
              <a:rPr lang="en-US" sz="1600" dirty="0" smtClean="0"/>
              <a:t>   JECRC University</a:t>
            </a:r>
          </a:p>
          <a:p>
            <a:pPr eaLnBrk="1" hangingPunct="1">
              <a:defRPr/>
            </a:pPr>
            <a:endParaRPr lang="en-US" altLang="en-US" sz="1600"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60000"/>
                <a:lumOff val="40000"/>
              </a:schemeClr>
            </a:gs>
            <a:gs pos="29000">
              <a:schemeClr val="bg1"/>
            </a:gs>
          </a:gsLst>
          <a:lin ang="5400000" scaled="0"/>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98E8416-6519-4166-A47D-A931636B0CB8}" type="datetime1">
              <a:rPr lang="en-US"/>
              <a:pPr>
                <a:defRPr/>
              </a:pPr>
              <a:t>3/8/2019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 Oxford University Press 2013. All rights reserved.</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356CA0A-52E7-451C-A32F-16C8CB3455F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379" r:id="rId1"/>
    <p:sldLayoutId id="2147484380" r:id="rId2"/>
    <p:sldLayoutId id="2147484371" r:id="rId3"/>
    <p:sldLayoutId id="2147484372" r:id="rId4"/>
    <p:sldLayoutId id="2147484373" r:id="rId5"/>
    <p:sldLayoutId id="2147484381" r:id="rId6"/>
    <p:sldLayoutId id="2147484374" r:id="rId7"/>
    <p:sldLayoutId id="2147484375" r:id="rId8"/>
    <p:sldLayoutId id="2147484376" r:id="rId9"/>
    <p:sldLayoutId id="2147484377" r:id="rId10"/>
    <p:sldLayoutId id="2147484378" r:id="rId11"/>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9"/>
          <p:cNvSpPr>
            <a:spLocks noGrp="1"/>
          </p:cNvSpPr>
          <p:nvPr>
            <p:ph type="ctrTitle"/>
          </p:nvPr>
        </p:nvSpPr>
        <p:spPr>
          <a:xfrm>
            <a:off x="1447800" y="1600200"/>
            <a:ext cx="6324600" cy="2101850"/>
          </a:xfrm>
        </p:spPr>
        <p:txBody>
          <a:bodyPr/>
          <a:lstStyle/>
          <a:p>
            <a:pPr>
              <a:defRPr/>
            </a:pPr>
            <a:r>
              <a:rPr lang="en-US" sz="4000" b="1" dirty="0" smtClean="0">
                <a:effectLst>
                  <a:outerShdw blurRad="38100" dist="38100" dir="2700000" algn="tl">
                    <a:srgbClr val="000000">
                      <a:alpha val="43137"/>
                    </a:srgbClr>
                  </a:outerShdw>
                </a:effectLst>
              </a:rPr>
              <a:t>Operating Systems</a:t>
            </a:r>
            <a:endParaRPr lang="en-US" sz="4000" dirty="0">
              <a:effectLst>
                <a:outerShdw blurRad="38100" dist="38100" dir="2700000" algn="tl">
                  <a:srgbClr val="000000">
                    <a:alpha val="43137"/>
                  </a:srgbClr>
                </a:outerShdw>
              </a:effectLst>
            </a:endParaRPr>
          </a:p>
        </p:txBody>
      </p:sp>
      <p:sp>
        <p:nvSpPr>
          <p:cNvPr id="5123" name="Subtitle 10"/>
          <p:cNvSpPr>
            <a:spLocks noGrp="1"/>
          </p:cNvSpPr>
          <p:nvPr>
            <p:ph type="subTitle" idx="1"/>
          </p:nvPr>
        </p:nvSpPr>
        <p:spPr>
          <a:xfrm>
            <a:off x="1676400" y="3505200"/>
            <a:ext cx="5935662" cy="990600"/>
          </a:xfrm>
        </p:spPr>
        <p:txBody>
          <a:bodyPr/>
          <a:lstStyle/>
          <a:p>
            <a:pPr>
              <a:defRPr/>
            </a:pPr>
            <a:r>
              <a:rPr lang="en-US" altLang="en-US" sz="4000" b="1" dirty="0" smtClean="0">
                <a:solidFill>
                  <a:schemeClr val="tx1"/>
                </a:solidFill>
                <a:effectLst>
                  <a:outerShdw blurRad="38100" dist="38100" dir="2700000" algn="tl">
                    <a:srgbClr val="000000">
                      <a:alpha val="43137"/>
                    </a:srgbClr>
                  </a:outerShdw>
                </a:effectLst>
              </a:rPr>
              <a:t>Dr. Deepak </a:t>
            </a:r>
            <a:r>
              <a:rPr lang="en-US" altLang="en-US" sz="4000" b="1" dirty="0" err="1" smtClean="0">
                <a:solidFill>
                  <a:schemeClr val="tx1"/>
                </a:solidFill>
                <a:effectLst>
                  <a:outerShdw blurRad="38100" dist="38100" dir="2700000" algn="tl">
                    <a:srgbClr val="000000">
                      <a:alpha val="43137"/>
                    </a:srgbClr>
                  </a:outerShdw>
                </a:effectLst>
              </a:rPr>
              <a:t>Dembla</a:t>
            </a:r>
            <a:endParaRPr lang="en-US" altLang="en-US" sz="4000" b="1" dirty="0" smtClean="0">
              <a:solidFill>
                <a:schemeClr val="tx1"/>
              </a:solidFill>
              <a:effectLst>
                <a:outerShdw blurRad="38100" dist="38100" dir="2700000" algn="tl">
                  <a:srgbClr val="000000">
                    <a:alpha val="43137"/>
                  </a:srgbClr>
                </a:outerShdw>
              </a:effectLst>
            </a:endParaRPr>
          </a:p>
        </p:txBody>
      </p:sp>
      <p:sp>
        <p:nvSpPr>
          <p:cNvPr id="5124" name="Rectangle 6"/>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latin typeface="Constantia" pitchFamily="18" charset="0"/>
            </a:endParaRPr>
          </a:p>
        </p:txBody>
      </p:sp>
    </p:spTree>
    <p:extLst>
      <p:ext uri="{BB962C8B-B14F-4D97-AF65-F5344CB8AC3E}">
        <p14:creationId xmlns="" xmlns:p14="http://schemas.microsoft.com/office/powerpoint/2010/main" val="8282280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Rational optimization</a:t>
            </a:r>
            <a:endParaRPr lang="en-US" sz="4800" dirty="0">
              <a:solidFill>
                <a:schemeClr val="bg1"/>
              </a:solidFill>
            </a:endParaRPr>
          </a:p>
        </p:txBody>
      </p:sp>
      <p:sp>
        <p:nvSpPr>
          <p:cNvPr id="12317" name="Rectangle 2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8" name="Content Placeholder 27"/>
          <p:cNvSpPr>
            <a:spLocks noGrp="1"/>
          </p:cNvSpPr>
          <p:nvPr>
            <p:ph idx="1"/>
          </p:nvPr>
        </p:nvSpPr>
        <p:spPr>
          <a:xfrm>
            <a:off x="152400" y="990600"/>
            <a:ext cx="8763000" cy="4525963"/>
          </a:xfrm>
        </p:spPr>
        <p:txBody>
          <a:bodyPr/>
          <a:lstStyle/>
          <a:p>
            <a:pPr>
              <a:lnSpc>
                <a:spcPct val="150000"/>
              </a:lnSpc>
            </a:pPr>
            <a:r>
              <a:rPr lang="en-US" sz="2400" dirty="0" smtClean="0"/>
              <a:t>Rational Optimization considers the effect of rotational latency on the performance of the I/O operation on the disk</a:t>
            </a:r>
          </a:p>
          <a:p>
            <a:pPr lvl="0">
              <a:lnSpc>
                <a:spcPct val="150000"/>
              </a:lnSpc>
            </a:pPr>
            <a:r>
              <a:rPr lang="en-US" sz="2400" dirty="0" smtClean="0"/>
              <a:t>The rotational optimization based disk scheduling algorithms are dependent on the availability of disk configuration and other details.</a:t>
            </a:r>
            <a:endParaRPr lang="en-IN" sz="2400" dirty="0" smtClean="0"/>
          </a:p>
          <a:p>
            <a:pPr>
              <a:lnSpc>
                <a:spcPct val="150000"/>
              </a:lnSpc>
            </a:pPr>
            <a:endParaRPr lang="en-IN"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000" dirty="0" smtClean="0">
                <a:solidFill>
                  <a:schemeClr val="bg1"/>
                </a:solidFill>
              </a:rPr>
              <a:t>Disk scheduling algorithms using</a:t>
            </a:r>
          </a:p>
          <a:p>
            <a:pPr algn="ctr">
              <a:defRPr/>
            </a:pPr>
            <a:r>
              <a:rPr lang="en-US" sz="4000" dirty="0" smtClean="0">
                <a:solidFill>
                  <a:schemeClr val="bg1"/>
                </a:solidFill>
              </a:rPr>
              <a:t>rational optimization</a:t>
            </a:r>
            <a:endParaRPr lang="en-US" sz="4800" dirty="0">
              <a:solidFill>
                <a:schemeClr val="bg1"/>
              </a:solidFill>
            </a:endParaRPr>
          </a:p>
        </p:txBody>
      </p:sp>
      <p:graphicFrame>
        <p:nvGraphicFramePr>
          <p:cNvPr id="4" name="Table 3"/>
          <p:cNvGraphicFramePr>
            <a:graphicFrameLocks noGrp="1"/>
          </p:cNvGraphicFramePr>
          <p:nvPr>
            <p:extLst>
              <p:ext uri="{D42A27DB-BD31-4B8C-83A1-F6EECF244321}">
                <p14:modId xmlns="" xmlns:p14="http://schemas.microsoft.com/office/powerpoint/2010/main" val="3826083559"/>
              </p:ext>
            </p:extLst>
          </p:nvPr>
        </p:nvGraphicFramePr>
        <p:xfrm>
          <a:off x="380999" y="1371600"/>
          <a:ext cx="8229601" cy="3538728"/>
        </p:xfrm>
        <a:graphic>
          <a:graphicData uri="http://schemas.openxmlformats.org/drawingml/2006/table">
            <a:tbl>
              <a:tblPr>
                <a:tableStyleId>{35758FB7-9AC5-4552-8A53-C91805E547FA}</a:tableStyleId>
              </a:tblPr>
              <a:tblGrid>
                <a:gridCol w="1676401"/>
                <a:gridCol w="3429000"/>
                <a:gridCol w="3124200"/>
              </a:tblGrid>
              <a:tr h="533400">
                <a:tc>
                  <a:txBody>
                    <a:bodyPr/>
                    <a:lstStyle/>
                    <a:p>
                      <a:pPr marL="457200" algn="l">
                        <a:lnSpc>
                          <a:spcPct val="115000"/>
                        </a:lnSpc>
                        <a:spcAft>
                          <a:spcPts val="0"/>
                        </a:spcAft>
                      </a:pPr>
                      <a:r>
                        <a:rPr lang="en-US" sz="2000" b="1" dirty="0"/>
                        <a:t>Algorithm</a:t>
                      </a:r>
                      <a:endParaRPr lang="en-IN" sz="2000" b="1" dirty="0">
                        <a:latin typeface="Calibri"/>
                        <a:ea typeface="Calibri"/>
                        <a:cs typeface="Times New Roman"/>
                      </a:endParaRPr>
                    </a:p>
                  </a:txBody>
                  <a:tcPr marL="68580" marR="68580" marT="0" marB="0"/>
                </a:tc>
                <a:tc>
                  <a:txBody>
                    <a:bodyPr/>
                    <a:lstStyle/>
                    <a:p>
                      <a:pPr marL="457200" algn="ctr">
                        <a:lnSpc>
                          <a:spcPct val="115000"/>
                        </a:lnSpc>
                        <a:spcAft>
                          <a:spcPts val="0"/>
                        </a:spcAft>
                      </a:pPr>
                      <a:r>
                        <a:rPr lang="en-US" sz="2000" b="1" dirty="0"/>
                        <a:t>Criteria</a:t>
                      </a:r>
                      <a:endParaRPr lang="en-IN" sz="2000" b="1" dirty="0">
                        <a:latin typeface="Calibri"/>
                        <a:ea typeface="Calibri"/>
                        <a:cs typeface="Times New Roman"/>
                      </a:endParaRPr>
                    </a:p>
                  </a:txBody>
                  <a:tcPr marL="68580" marR="68580" marT="0" marB="0"/>
                </a:tc>
                <a:tc>
                  <a:txBody>
                    <a:bodyPr/>
                    <a:lstStyle/>
                    <a:p>
                      <a:pPr marL="457200" algn="ctr">
                        <a:lnSpc>
                          <a:spcPct val="115000"/>
                        </a:lnSpc>
                        <a:spcAft>
                          <a:spcPts val="1000"/>
                        </a:spcAft>
                      </a:pPr>
                      <a:r>
                        <a:rPr lang="en-US" sz="2000" b="1" dirty="0"/>
                        <a:t>Pros/cons</a:t>
                      </a:r>
                      <a:endParaRPr lang="en-IN" sz="2000" b="1" dirty="0">
                        <a:latin typeface="Calibri"/>
                        <a:ea typeface="Calibri"/>
                        <a:cs typeface="Times New Roman"/>
                      </a:endParaRPr>
                    </a:p>
                  </a:txBody>
                  <a:tcPr marL="68580" marR="68580" marT="0" marB="0"/>
                </a:tc>
              </a:tr>
              <a:tr h="868680">
                <a:tc>
                  <a:txBody>
                    <a:bodyPr/>
                    <a:lstStyle/>
                    <a:p>
                      <a:pPr marL="457200" algn="just">
                        <a:lnSpc>
                          <a:spcPct val="115000"/>
                        </a:lnSpc>
                        <a:spcAft>
                          <a:spcPts val="0"/>
                        </a:spcAft>
                      </a:pPr>
                      <a:r>
                        <a:rPr lang="en-US" sz="1600" dirty="0"/>
                        <a:t>SLTF</a:t>
                      </a:r>
                      <a:endParaRPr lang="en-IN" sz="2000" dirty="0">
                        <a:latin typeface="Calibri"/>
                        <a:ea typeface="Calibri"/>
                        <a:cs typeface="Times New Roman"/>
                      </a:endParaRPr>
                    </a:p>
                  </a:txBody>
                  <a:tcPr marL="68580" marR="68580" marT="0" marB="0"/>
                </a:tc>
                <a:tc>
                  <a:txBody>
                    <a:bodyPr/>
                    <a:lstStyle/>
                    <a:p>
                      <a:pPr marL="457200" algn="just">
                        <a:lnSpc>
                          <a:spcPct val="115000"/>
                        </a:lnSpc>
                        <a:spcAft>
                          <a:spcPts val="0"/>
                        </a:spcAft>
                      </a:pPr>
                      <a:r>
                        <a:rPr lang="en-US" sz="1600" dirty="0"/>
                        <a:t>examines all the requests in the queue and finds out the request having shortest rotational delay</a:t>
                      </a:r>
                      <a:endParaRPr lang="en-IN" sz="2000" dirty="0">
                        <a:latin typeface="Calibri"/>
                        <a:ea typeface="Calibri"/>
                        <a:cs typeface="Times New Roman"/>
                      </a:endParaRPr>
                    </a:p>
                  </a:txBody>
                  <a:tcPr marL="68580" marR="68580" marT="0" marB="0"/>
                </a:tc>
                <a:tc>
                  <a:txBody>
                    <a:bodyPr/>
                    <a:lstStyle/>
                    <a:p>
                      <a:pPr marL="457200" algn="just">
                        <a:lnSpc>
                          <a:spcPct val="115000"/>
                        </a:lnSpc>
                        <a:spcAft>
                          <a:spcPts val="0"/>
                        </a:spcAft>
                      </a:pPr>
                      <a:r>
                        <a:rPr lang="en-US" sz="1600"/>
                        <a:t>Reduces the rotational latency</a:t>
                      </a:r>
                      <a:endParaRPr lang="en-IN" sz="2000"/>
                    </a:p>
                    <a:p>
                      <a:pPr marL="457200" algn="just">
                        <a:lnSpc>
                          <a:spcPct val="115000"/>
                        </a:lnSpc>
                        <a:spcAft>
                          <a:spcPts val="0"/>
                        </a:spcAft>
                      </a:pPr>
                      <a:r>
                        <a:rPr lang="en-US" sz="1600"/>
                        <a:t>High throughput</a:t>
                      </a:r>
                      <a:endParaRPr lang="en-IN" sz="2000"/>
                    </a:p>
                    <a:p>
                      <a:pPr marL="457200" algn="just">
                        <a:lnSpc>
                          <a:spcPct val="115000"/>
                        </a:lnSpc>
                        <a:spcAft>
                          <a:spcPts val="1000"/>
                        </a:spcAft>
                      </a:pPr>
                      <a:r>
                        <a:rPr lang="en-US" sz="1600"/>
                        <a:t>Starvation</a:t>
                      </a:r>
                      <a:endParaRPr lang="en-IN" sz="2000">
                        <a:latin typeface="Calibri"/>
                        <a:ea typeface="Calibri"/>
                        <a:cs typeface="Times New Roman"/>
                      </a:endParaRPr>
                    </a:p>
                  </a:txBody>
                  <a:tcPr marL="68580" marR="68580" marT="0" marB="0"/>
                </a:tc>
              </a:tr>
              <a:tr h="1295400">
                <a:tc>
                  <a:txBody>
                    <a:bodyPr/>
                    <a:lstStyle/>
                    <a:p>
                      <a:pPr marL="457200" algn="just">
                        <a:lnSpc>
                          <a:spcPct val="115000"/>
                        </a:lnSpc>
                        <a:spcAft>
                          <a:spcPts val="0"/>
                        </a:spcAft>
                      </a:pPr>
                      <a:r>
                        <a:rPr lang="en-US" sz="1600"/>
                        <a:t>SPTF</a:t>
                      </a:r>
                      <a:endParaRPr lang="en-IN" sz="2000">
                        <a:latin typeface="Calibri"/>
                        <a:ea typeface="Calibri"/>
                        <a:cs typeface="Times New Roman"/>
                      </a:endParaRPr>
                    </a:p>
                  </a:txBody>
                  <a:tcPr marL="68580" marR="68580" marT="0" marB="0"/>
                </a:tc>
                <a:tc>
                  <a:txBody>
                    <a:bodyPr/>
                    <a:lstStyle/>
                    <a:p>
                      <a:pPr marL="457200" algn="just">
                        <a:lnSpc>
                          <a:spcPct val="115000"/>
                        </a:lnSpc>
                        <a:spcAft>
                          <a:spcPts val="0"/>
                        </a:spcAft>
                      </a:pPr>
                      <a:r>
                        <a:rPr lang="en-US" sz="1600" dirty="0"/>
                        <a:t>considers the seek time as well as rotational latency together</a:t>
                      </a:r>
                      <a:endParaRPr lang="en-IN" sz="2000" dirty="0">
                        <a:latin typeface="Calibri"/>
                        <a:ea typeface="Calibri"/>
                        <a:cs typeface="Times New Roman"/>
                      </a:endParaRPr>
                    </a:p>
                  </a:txBody>
                  <a:tcPr marL="68580" marR="68580" marT="0" marB="0"/>
                </a:tc>
                <a:tc>
                  <a:txBody>
                    <a:bodyPr/>
                    <a:lstStyle/>
                    <a:p>
                      <a:pPr marL="457200" algn="just">
                        <a:lnSpc>
                          <a:spcPct val="115000"/>
                        </a:lnSpc>
                        <a:spcAft>
                          <a:spcPts val="0"/>
                        </a:spcAft>
                      </a:pPr>
                      <a:r>
                        <a:rPr lang="en-US" sz="1600" dirty="0"/>
                        <a:t>Reduces the rotational latency</a:t>
                      </a:r>
                      <a:endParaRPr lang="en-IN" sz="2000" dirty="0"/>
                    </a:p>
                    <a:p>
                      <a:pPr marL="457200" algn="just">
                        <a:lnSpc>
                          <a:spcPct val="115000"/>
                        </a:lnSpc>
                        <a:spcAft>
                          <a:spcPts val="0"/>
                        </a:spcAft>
                      </a:pPr>
                      <a:r>
                        <a:rPr lang="en-US" sz="1600" dirty="0"/>
                        <a:t>High throughput</a:t>
                      </a:r>
                      <a:endParaRPr lang="en-IN" sz="2000" dirty="0"/>
                    </a:p>
                    <a:p>
                      <a:pPr marL="457200" algn="just">
                        <a:lnSpc>
                          <a:spcPct val="115000"/>
                        </a:lnSpc>
                        <a:spcAft>
                          <a:spcPts val="0"/>
                        </a:spcAft>
                      </a:pPr>
                      <a:r>
                        <a:rPr lang="en-US" sz="1600" dirty="0"/>
                        <a:t>Good average response time</a:t>
                      </a:r>
                      <a:endParaRPr lang="en-IN" sz="2000" dirty="0"/>
                    </a:p>
                    <a:p>
                      <a:pPr marL="457200" algn="just">
                        <a:lnSpc>
                          <a:spcPct val="115000"/>
                        </a:lnSpc>
                        <a:spcAft>
                          <a:spcPts val="0"/>
                        </a:spcAft>
                      </a:pPr>
                      <a:r>
                        <a:rPr lang="en-US" sz="1600" dirty="0"/>
                        <a:t>Starvation</a:t>
                      </a:r>
                      <a:endParaRPr lang="en-IN" sz="2000" dirty="0">
                        <a:latin typeface="Calibri"/>
                        <a:ea typeface="Calibri"/>
                        <a:cs typeface="Times New Roman"/>
                      </a:endParaRPr>
                    </a:p>
                  </a:txBody>
                  <a:tcPr marL="68580" marR="68580" marT="0" marB="0"/>
                </a:tc>
              </a:tr>
              <a:tr h="838200">
                <a:tc>
                  <a:txBody>
                    <a:bodyPr/>
                    <a:lstStyle/>
                    <a:p>
                      <a:pPr marL="457200" algn="just">
                        <a:lnSpc>
                          <a:spcPct val="115000"/>
                        </a:lnSpc>
                        <a:spcAft>
                          <a:spcPts val="0"/>
                        </a:spcAft>
                      </a:pPr>
                      <a:r>
                        <a:rPr lang="en-US" sz="1600"/>
                        <a:t>SATF</a:t>
                      </a:r>
                      <a:endParaRPr lang="en-IN" sz="2000">
                        <a:latin typeface="Calibri"/>
                        <a:ea typeface="Calibri"/>
                        <a:cs typeface="Times New Roman"/>
                      </a:endParaRPr>
                    </a:p>
                  </a:txBody>
                  <a:tcPr marL="68580" marR="68580" marT="0" marB="0"/>
                </a:tc>
                <a:tc>
                  <a:txBody>
                    <a:bodyPr/>
                    <a:lstStyle/>
                    <a:p>
                      <a:pPr marL="457200" algn="just">
                        <a:lnSpc>
                          <a:spcPct val="115000"/>
                        </a:lnSpc>
                        <a:spcAft>
                          <a:spcPts val="0"/>
                        </a:spcAft>
                      </a:pPr>
                      <a:r>
                        <a:rPr lang="en-US" sz="1600" dirty="0"/>
                        <a:t>the total access time is calculated for each request and shortest one is scheduled first.</a:t>
                      </a:r>
                      <a:endParaRPr lang="en-IN" sz="2000" dirty="0">
                        <a:latin typeface="Calibri"/>
                        <a:ea typeface="Calibri"/>
                        <a:cs typeface="Times New Roman"/>
                      </a:endParaRPr>
                    </a:p>
                  </a:txBody>
                  <a:tcPr marL="68580" marR="68580" marT="0" marB="0"/>
                </a:tc>
                <a:tc>
                  <a:txBody>
                    <a:bodyPr/>
                    <a:lstStyle/>
                    <a:p>
                      <a:pPr marL="457200" algn="just">
                        <a:lnSpc>
                          <a:spcPct val="115000"/>
                        </a:lnSpc>
                        <a:spcAft>
                          <a:spcPts val="0"/>
                        </a:spcAft>
                      </a:pPr>
                      <a:r>
                        <a:rPr lang="en-US" sz="1600" dirty="0"/>
                        <a:t>High throughput</a:t>
                      </a:r>
                      <a:endParaRPr lang="en-IN" sz="2000" dirty="0"/>
                    </a:p>
                    <a:p>
                      <a:pPr marL="457200" algn="just">
                        <a:lnSpc>
                          <a:spcPct val="115000"/>
                        </a:lnSpc>
                        <a:spcAft>
                          <a:spcPts val="1000"/>
                        </a:spcAft>
                      </a:pPr>
                      <a:r>
                        <a:rPr lang="en-US" sz="1600" dirty="0"/>
                        <a:t>Starvation</a:t>
                      </a:r>
                      <a:endParaRPr lang="en-IN" sz="2000" dirty="0">
                        <a:latin typeface="Calibri"/>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Disk formatting</a:t>
            </a:r>
            <a:endParaRPr lang="en-US" sz="4800" dirty="0">
              <a:solidFill>
                <a:schemeClr val="bg1"/>
              </a:solidFill>
            </a:endParaRPr>
          </a:p>
        </p:txBody>
      </p:sp>
      <p:sp>
        <p:nvSpPr>
          <p:cNvPr id="12317" name="Rectangle 2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5" name="Content Placeholder 4"/>
          <p:cNvSpPr>
            <a:spLocks noGrp="1"/>
          </p:cNvSpPr>
          <p:nvPr>
            <p:ph idx="1"/>
          </p:nvPr>
        </p:nvSpPr>
        <p:spPr>
          <a:xfrm>
            <a:off x="228600" y="1066800"/>
            <a:ext cx="8686800" cy="4525963"/>
          </a:xfrm>
        </p:spPr>
        <p:txBody>
          <a:bodyPr/>
          <a:lstStyle/>
          <a:p>
            <a:pPr>
              <a:lnSpc>
                <a:spcPct val="150000"/>
              </a:lnSpc>
            </a:pPr>
            <a:r>
              <a:rPr lang="en-IN" sz="2400" dirty="0" smtClean="0"/>
              <a:t>There are 3 steps in disk formatting:</a:t>
            </a:r>
          </a:p>
          <a:p>
            <a:pPr lvl="1">
              <a:lnSpc>
                <a:spcPct val="150000"/>
              </a:lnSpc>
              <a:buFont typeface="Wingdings" pitchFamily="2" charset="2"/>
              <a:buChar char="ü"/>
            </a:pPr>
            <a:r>
              <a:rPr lang="en-IN" sz="2400" dirty="0" smtClean="0"/>
              <a:t> Low level formatting</a:t>
            </a:r>
          </a:p>
          <a:p>
            <a:pPr lvl="1">
              <a:lnSpc>
                <a:spcPct val="150000"/>
              </a:lnSpc>
              <a:buFont typeface="Wingdings" pitchFamily="2" charset="2"/>
              <a:buChar char="ü"/>
            </a:pPr>
            <a:r>
              <a:rPr lang="en-IN" sz="2400" dirty="0" smtClean="0"/>
              <a:t> Disk partitioning</a:t>
            </a:r>
          </a:p>
          <a:p>
            <a:pPr lvl="1">
              <a:lnSpc>
                <a:spcPct val="150000"/>
              </a:lnSpc>
              <a:buFont typeface="Wingdings" pitchFamily="2" charset="2"/>
              <a:buChar char="ü"/>
            </a:pPr>
            <a:r>
              <a:rPr lang="en-IN" sz="2400" dirty="0" smtClean="0"/>
              <a:t>Logical formatting</a:t>
            </a:r>
          </a:p>
          <a:p>
            <a:pPr lvl="0">
              <a:lnSpc>
                <a:spcPct val="150000"/>
              </a:lnSpc>
            </a:pPr>
            <a:r>
              <a:rPr lang="en-US" sz="2400" dirty="0" smtClean="0"/>
              <a:t>The </a:t>
            </a:r>
            <a:r>
              <a:rPr lang="en-US" sz="2400" i="1" dirty="0" smtClean="0"/>
              <a:t>low level formatting</a:t>
            </a:r>
            <a:r>
              <a:rPr lang="en-US" sz="2400" dirty="0" smtClean="0"/>
              <a:t> is performed by the manufacturer and the other two steps are performed by the operating system and therefore are linked to it.</a:t>
            </a:r>
            <a:endParaRPr lang="en-IN" sz="2400" dirty="0" smtClean="0"/>
          </a:p>
          <a:p>
            <a:pPr lvl="0">
              <a:lnSpc>
                <a:spcPct val="150000"/>
              </a:lnSpc>
            </a:pPr>
            <a:r>
              <a:rPr lang="en-US" sz="2400" dirty="0" smtClean="0"/>
              <a:t>The partition that contains the boot code is known as </a:t>
            </a:r>
            <a:r>
              <a:rPr lang="en-US" sz="2400" i="1" dirty="0" smtClean="0"/>
              <a:t>boot partition</a:t>
            </a:r>
            <a:r>
              <a:rPr lang="en-US" sz="2400" dirty="0" smtClean="0"/>
              <a:t>. </a:t>
            </a:r>
            <a:endParaRPr lang="en-IN" sz="2400" dirty="0" smtClean="0"/>
          </a:p>
          <a:p>
            <a:pPr>
              <a:lnSpc>
                <a:spcPct val="150000"/>
              </a:lnSpc>
              <a:buFont typeface="Arial" pitchFamily="34" charset="0"/>
              <a:buChar char="•"/>
            </a:pPr>
            <a:endParaRPr lang="en-IN" sz="2400" dirty="0" smtClean="0"/>
          </a:p>
          <a:p>
            <a:pPr lvl="1">
              <a:lnSpc>
                <a:spcPct val="150000"/>
              </a:lnSpc>
              <a:buNone/>
            </a:pPr>
            <a:endParaRPr lang="en-IN" sz="24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a:spLocks/>
          </p:cNvSpPr>
          <p:nvPr/>
        </p:nvSpPr>
        <p:spPr bwMode="auto">
          <a:xfrm>
            <a:off x="533400" y="2971800"/>
            <a:ext cx="8229600" cy="1752600"/>
          </a:xfrm>
          <a:prstGeom prst="rect">
            <a:avLst/>
          </a:prstGeom>
          <a:noFill/>
          <a:ln>
            <a:noFill/>
          </a:ln>
          <a:extLst/>
        </p:spPr>
        <p:txBody>
          <a:bodyPr anchor="ctr">
            <a:norm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en-US" sz="6000" b="1" dirty="0" smtClean="0">
                <a:effectLst>
                  <a:outerShdw blurRad="38100" dist="38100" dir="2700000" algn="tl">
                    <a:srgbClr val="000000">
                      <a:alpha val="43137"/>
                    </a:srgbClr>
                  </a:outerShdw>
                </a:effectLst>
              </a:rPr>
              <a:t>Disk Management</a:t>
            </a:r>
            <a:endParaRPr lang="en-US" sz="6000" b="1" dirty="0" smtClean="0">
              <a:solidFill>
                <a:schemeClr val="tx2">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rPr>
              <a:t>Objectives</a:t>
            </a:r>
            <a:endParaRPr lang="en-US" dirty="0">
              <a:solidFill>
                <a:schemeClr val="bg1"/>
              </a:solidFill>
            </a:endParaRPr>
          </a:p>
        </p:txBody>
      </p:sp>
      <p:sp>
        <p:nvSpPr>
          <p:cNvPr id="5" name="Content Placeholder 4"/>
          <p:cNvSpPr>
            <a:spLocks noGrp="1"/>
          </p:cNvSpPr>
          <p:nvPr>
            <p:ph idx="1"/>
          </p:nvPr>
        </p:nvSpPr>
        <p:spPr>
          <a:xfrm>
            <a:off x="152400" y="990600"/>
            <a:ext cx="8839200" cy="4297363"/>
          </a:xfrm>
        </p:spPr>
        <p:txBody>
          <a:bodyPr/>
          <a:lstStyle/>
          <a:p>
            <a:pPr lvl="0">
              <a:lnSpc>
                <a:spcPct val="150000"/>
              </a:lnSpc>
            </a:pPr>
            <a:r>
              <a:rPr lang="en-US" sz="2400" dirty="0" smtClean="0"/>
              <a:t>Disk scheduling criteria</a:t>
            </a:r>
            <a:endParaRPr lang="en-IN" sz="2400" dirty="0" smtClean="0"/>
          </a:p>
          <a:p>
            <a:pPr lvl="0">
              <a:lnSpc>
                <a:spcPct val="150000"/>
              </a:lnSpc>
            </a:pPr>
            <a:r>
              <a:rPr lang="en-US" sz="2400" dirty="0" smtClean="0"/>
              <a:t>Various disk scheduling algorithm </a:t>
            </a:r>
          </a:p>
          <a:p>
            <a:pPr lvl="0">
              <a:lnSpc>
                <a:spcPct val="150000"/>
              </a:lnSpc>
              <a:buNone/>
            </a:pPr>
            <a:r>
              <a:rPr lang="en-US" sz="2400" dirty="0" smtClean="0"/>
              <a:t>      ( FCFS,SSTF,SCAN,CSCAN,FSCAN,NSCAN,LOOK,CLOOK)</a:t>
            </a:r>
            <a:endParaRPr lang="en-IN" sz="2400" dirty="0" smtClean="0"/>
          </a:p>
          <a:p>
            <a:pPr lvl="0">
              <a:lnSpc>
                <a:spcPct val="150000"/>
              </a:lnSpc>
            </a:pPr>
            <a:r>
              <a:rPr lang="en-US" sz="2400" dirty="0" smtClean="0"/>
              <a:t>Rotational Optimization</a:t>
            </a:r>
            <a:endParaRPr lang="en-IN" sz="2400" dirty="0" smtClean="0"/>
          </a:p>
          <a:p>
            <a:pPr lvl="0">
              <a:lnSpc>
                <a:spcPct val="150000"/>
              </a:lnSpc>
            </a:pPr>
            <a:r>
              <a:rPr lang="en-US" sz="2400" dirty="0" smtClean="0"/>
              <a:t>Disk scheduling algorithms based on rotational optimization</a:t>
            </a:r>
            <a:endParaRPr lang="en-IN" sz="2400" dirty="0" smtClean="0"/>
          </a:p>
          <a:p>
            <a:pPr lvl="0">
              <a:lnSpc>
                <a:spcPct val="150000"/>
              </a:lnSpc>
            </a:pPr>
            <a:r>
              <a:rPr lang="en-US" sz="2400" dirty="0" smtClean="0"/>
              <a:t>Disk Formatting</a:t>
            </a:r>
            <a:endParaRPr lang="en-IN" sz="2400" dirty="0" smtClean="0"/>
          </a:p>
          <a:p>
            <a:pPr lvl="0">
              <a:lnSpc>
                <a:spcPct val="150000"/>
              </a:lnSpc>
            </a:pPr>
            <a:r>
              <a:rPr lang="en-US" sz="2400" dirty="0" smtClean="0"/>
              <a:t>Bad Sectors</a:t>
            </a:r>
            <a:endParaRPr lang="en-IN" sz="2400" dirty="0" smtClean="0"/>
          </a:p>
          <a:p>
            <a:pPr lvl="0">
              <a:lnSpc>
                <a:spcPct val="150000"/>
              </a:lnSpc>
            </a:pPr>
            <a:r>
              <a:rPr lang="en-US" sz="2400" dirty="0" smtClean="0"/>
              <a:t>Swap space management</a:t>
            </a:r>
            <a:endParaRPr lang="en-IN" sz="2400" dirty="0" smtClean="0"/>
          </a:p>
          <a:p>
            <a:pPr>
              <a:lnSpc>
                <a:spcPct val="150000"/>
              </a:lnSpc>
            </a:pPr>
            <a:r>
              <a:rPr lang="en-US" sz="2400" dirty="0" smtClean="0"/>
              <a:t>RAID structure</a:t>
            </a:r>
            <a:endParaRPr lang="en-IN"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Disk I/O performance time factors</a:t>
            </a:r>
            <a:endParaRPr lang="en-US" dirty="0">
              <a:solidFill>
                <a:schemeClr val="bg1"/>
              </a:solidFill>
            </a:endParaRPr>
          </a:p>
        </p:txBody>
      </p:sp>
      <p:sp>
        <p:nvSpPr>
          <p:cNvPr id="11283"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026" name="Picture 2"/>
          <p:cNvPicPr>
            <a:picLocks noChangeAspect="1" noChangeArrowheads="1"/>
          </p:cNvPicPr>
          <p:nvPr/>
        </p:nvPicPr>
        <p:blipFill>
          <a:blip r:embed="rId2">
            <a:clrChange>
              <a:clrFrom>
                <a:srgbClr val="FFFFFF"/>
              </a:clrFrom>
              <a:clrTo>
                <a:srgbClr val="FFFFFF">
                  <a:alpha val="0"/>
                </a:srgbClr>
              </a:clrTo>
            </a:clrChange>
            <a:duotone>
              <a:prstClr val="black"/>
              <a:schemeClr val="accent3">
                <a:tint val="45000"/>
                <a:satMod val="400000"/>
              </a:schemeClr>
            </a:duotone>
            <a:extLst>
              <a:ext uri="{28A0092B-C50C-407E-A947-70E740481C1C}">
                <a14:useLocalDpi xmlns="" xmlns:a14="http://schemas.microsoft.com/office/drawing/2010/main" val="0"/>
              </a:ext>
            </a:extLst>
          </a:blip>
          <a:srcRect/>
          <a:stretch>
            <a:fillRect/>
          </a:stretch>
        </p:blipFill>
        <p:spPr bwMode="auto">
          <a:xfrm>
            <a:off x="852487" y="2209800"/>
            <a:ext cx="7439025" cy="19335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Disk scheduling criteria</a:t>
            </a:r>
            <a:endParaRPr lang="en-US" dirty="0">
              <a:solidFill>
                <a:schemeClr val="bg1"/>
              </a:solidFill>
            </a:endParaRPr>
          </a:p>
        </p:txBody>
      </p:sp>
      <p:sp>
        <p:nvSpPr>
          <p:cNvPr id="5" name="Content Placeholder 4"/>
          <p:cNvSpPr>
            <a:spLocks noGrp="1"/>
          </p:cNvSpPr>
          <p:nvPr>
            <p:ph idx="1"/>
          </p:nvPr>
        </p:nvSpPr>
        <p:spPr>
          <a:xfrm>
            <a:off x="152400" y="1066800"/>
            <a:ext cx="8839200" cy="4525963"/>
          </a:xfrm>
        </p:spPr>
        <p:txBody>
          <a:bodyPr/>
          <a:lstStyle/>
          <a:p>
            <a:pPr lvl="0">
              <a:lnSpc>
                <a:spcPct val="150000"/>
              </a:lnSpc>
            </a:pPr>
            <a:r>
              <a:rPr lang="en-US" sz="2400" b="1" dirty="0" smtClean="0"/>
              <a:t>Seek  Time : </a:t>
            </a:r>
            <a:r>
              <a:rPr lang="en-US" sz="2400" dirty="0" smtClean="0"/>
              <a:t>Time taken by the disk head to move from one cylinder to another one.</a:t>
            </a:r>
            <a:endParaRPr lang="en-IN" sz="2400" dirty="0" smtClean="0"/>
          </a:p>
          <a:p>
            <a:pPr lvl="0">
              <a:lnSpc>
                <a:spcPct val="150000"/>
              </a:lnSpc>
            </a:pPr>
            <a:r>
              <a:rPr lang="en-US" sz="2400" b="1" dirty="0" smtClean="0"/>
              <a:t>Rotational Latency : </a:t>
            </a:r>
            <a:r>
              <a:rPr lang="en-US" sz="2400" dirty="0" smtClean="0"/>
              <a:t>Time taken by the addressed sector of the appropriate track to rotate into a position such that read/write head is accessible to it, i.e. the sector comes under the head.</a:t>
            </a:r>
            <a:endParaRPr lang="en-IN" sz="2400" dirty="0" smtClean="0"/>
          </a:p>
          <a:p>
            <a:pPr lvl="0">
              <a:lnSpc>
                <a:spcPct val="150000"/>
              </a:lnSpc>
            </a:pPr>
            <a:r>
              <a:rPr lang="en-US" sz="2400" b="1" dirty="0" smtClean="0"/>
              <a:t>Transfer time: </a:t>
            </a:r>
            <a:r>
              <a:rPr lang="en-US" sz="2400" dirty="0" smtClean="0"/>
              <a:t>actual time when the data to be read or written is transferred. The transfer time depends on the rotational speed of the disk and the number of bytes to be transferred. </a:t>
            </a:r>
            <a:endParaRPr lang="en-IN" sz="2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Disk scheduling criteria</a:t>
            </a:r>
            <a:endParaRPr lang="en-US" dirty="0">
              <a:solidFill>
                <a:schemeClr val="bg1"/>
              </a:solidFill>
            </a:endParaRPr>
          </a:p>
        </p:txBody>
      </p:sp>
      <p:sp>
        <p:nvSpPr>
          <p:cNvPr id="5" name="Content Placeholder 4"/>
          <p:cNvSpPr>
            <a:spLocks noGrp="1"/>
          </p:cNvSpPr>
          <p:nvPr>
            <p:ph idx="1"/>
          </p:nvPr>
        </p:nvSpPr>
        <p:spPr>
          <a:xfrm>
            <a:off x="152400" y="1066800"/>
            <a:ext cx="8839200" cy="4525963"/>
          </a:xfrm>
        </p:spPr>
        <p:txBody>
          <a:bodyPr/>
          <a:lstStyle/>
          <a:p>
            <a:pPr lvl="0">
              <a:lnSpc>
                <a:spcPct val="150000"/>
              </a:lnSpc>
            </a:pPr>
            <a:r>
              <a:rPr lang="en-US" sz="2400" b="1" dirty="0" smtClean="0"/>
              <a:t>Disk bandwidth : </a:t>
            </a:r>
            <a:r>
              <a:rPr lang="en-US" sz="2400" dirty="0" smtClean="0"/>
              <a:t>The total number of bytes transferred divided by the total time between the first request of the service and completion of the last transfer of the data.</a:t>
            </a:r>
            <a:endParaRPr lang="en-IN" sz="2400" dirty="0" smtClean="0"/>
          </a:p>
          <a:p>
            <a:pPr lvl="0">
              <a:lnSpc>
                <a:spcPct val="150000"/>
              </a:lnSpc>
            </a:pPr>
            <a:r>
              <a:rPr lang="en-US" sz="2400" b="1" dirty="0" smtClean="0"/>
              <a:t>Throughput  : </a:t>
            </a:r>
            <a:r>
              <a:rPr lang="en-US" sz="2400" dirty="0" smtClean="0"/>
              <a:t>Total number of disk requests serviced per unit time.</a:t>
            </a:r>
            <a:endParaRPr lang="en-IN" sz="2400" dirty="0" smtClean="0"/>
          </a:p>
          <a:p>
            <a:pPr lvl="0">
              <a:lnSpc>
                <a:spcPct val="150000"/>
              </a:lnSpc>
            </a:pPr>
            <a:r>
              <a:rPr lang="en-US" sz="2400" b="1" dirty="0" smtClean="0"/>
              <a:t>Response time : </a:t>
            </a:r>
            <a:r>
              <a:rPr lang="en-US" sz="2400" dirty="0" smtClean="0"/>
              <a:t>The average time spent in waiting by a disk request.</a:t>
            </a:r>
          </a:p>
          <a:p>
            <a:pPr>
              <a:lnSpc>
                <a:spcPct val="150000"/>
              </a:lnSpc>
            </a:pPr>
            <a:r>
              <a:rPr lang="en-US" sz="2400" b="1" dirty="0" smtClean="0"/>
              <a:t>Variance of response time :</a:t>
            </a:r>
            <a:r>
              <a:rPr lang="en-US" sz="2400" dirty="0" smtClean="0"/>
              <a:t> To measure how individual requests are serviced relative to average system performance. </a:t>
            </a:r>
            <a:endParaRPr lang="en-IN" sz="2400" dirty="0" smtClean="0"/>
          </a:p>
          <a:p>
            <a:pPr>
              <a:lnSpc>
                <a:spcPct val="150000"/>
              </a:lnSpc>
            </a:pPr>
            <a:endParaRPr lang="en-IN" sz="2400" dirty="0"/>
          </a:p>
        </p:txBody>
      </p:sp>
    </p:spTree>
    <p:extLst>
      <p:ext uri="{BB962C8B-B14F-4D97-AF65-F5344CB8AC3E}">
        <p14:creationId xmlns="" xmlns:p14="http://schemas.microsoft.com/office/powerpoint/2010/main" val="36058956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400" dirty="0" smtClean="0">
                <a:solidFill>
                  <a:schemeClr val="bg1"/>
                </a:solidFill>
              </a:rPr>
              <a:t>Desired disk performance parameters</a:t>
            </a:r>
            <a:endParaRPr lang="en-US" dirty="0">
              <a:solidFill>
                <a:schemeClr val="bg1"/>
              </a:solidFill>
            </a:endParaRPr>
          </a:p>
        </p:txBody>
      </p:sp>
      <p:graphicFrame>
        <p:nvGraphicFramePr>
          <p:cNvPr id="6" name="Table 5"/>
          <p:cNvGraphicFramePr>
            <a:graphicFrameLocks noGrp="1"/>
          </p:cNvGraphicFramePr>
          <p:nvPr>
            <p:extLst>
              <p:ext uri="{D42A27DB-BD31-4B8C-83A1-F6EECF244321}">
                <p14:modId xmlns="" xmlns:p14="http://schemas.microsoft.com/office/powerpoint/2010/main" val="471297561"/>
              </p:ext>
            </p:extLst>
          </p:nvPr>
        </p:nvGraphicFramePr>
        <p:xfrm>
          <a:off x="609600" y="1524000"/>
          <a:ext cx="7848600" cy="3672840"/>
        </p:xfrm>
        <a:graphic>
          <a:graphicData uri="http://schemas.openxmlformats.org/drawingml/2006/table">
            <a:tbl>
              <a:tblPr>
                <a:tableStyleId>{08FB837D-C827-4EFA-A057-4D05807E0F7C}</a:tableStyleId>
              </a:tblPr>
              <a:tblGrid>
                <a:gridCol w="3667570"/>
                <a:gridCol w="4181030"/>
              </a:tblGrid>
              <a:tr h="685800">
                <a:tc>
                  <a:txBody>
                    <a:bodyPr/>
                    <a:lstStyle/>
                    <a:p>
                      <a:pPr marL="457200" algn="just">
                        <a:lnSpc>
                          <a:spcPct val="115000"/>
                        </a:lnSpc>
                        <a:spcAft>
                          <a:spcPts val="0"/>
                        </a:spcAft>
                      </a:pPr>
                      <a:r>
                        <a:rPr lang="en-US" sz="2500" b="1" dirty="0"/>
                        <a:t>Parameter</a:t>
                      </a:r>
                      <a:endParaRPr lang="en-IN" sz="2500" b="1" dirty="0">
                        <a:latin typeface="Calibri"/>
                        <a:ea typeface="Calibri"/>
                        <a:cs typeface="Times New Roman"/>
                      </a:endParaRPr>
                    </a:p>
                  </a:txBody>
                  <a:tcPr marL="68580" marR="68580" marT="0" marB="0"/>
                </a:tc>
                <a:tc>
                  <a:txBody>
                    <a:bodyPr/>
                    <a:lstStyle/>
                    <a:p>
                      <a:pPr marL="457200" algn="just">
                        <a:lnSpc>
                          <a:spcPct val="115000"/>
                        </a:lnSpc>
                        <a:spcAft>
                          <a:spcPts val="1000"/>
                        </a:spcAft>
                      </a:pPr>
                      <a:r>
                        <a:rPr lang="en-US" sz="2500" b="1" dirty="0"/>
                        <a:t>Desired performance</a:t>
                      </a:r>
                      <a:endParaRPr lang="en-IN" sz="2500" b="1" dirty="0">
                        <a:latin typeface="Calibri"/>
                        <a:ea typeface="Calibri"/>
                        <a:cs typeface="Times New Roman"/>
                      </a:endParaRPr>
                    </a:p>
                  </a:txBody>
                  <a:tcPr marL="68580" marR="68580" marT="0" marB="0"/>
                </a:tc>
              </a:tr>
              <a:tr h="411480">
                <a:tc>
                  <a:txBody>
                    <a:bodyPr/>
                    <a:lstStyle/>
                    <a:p>
                      <a:pPr marL="457200" algn="just">
                        <a:lnSpc>
                          <a:spcPct val="115000"/>
                        </a:lnSpc>
                        <a:spcAft>
                          <a:spcPts val="0"/>
                        </a:spcAft>
                      </a:pPr>
                      <a:r>
                        <a:rPr lang="en-US" sz="2000" dirty="0"/>
                        <a:t>Seek time</a:t>
                      </a:r>
                      <a:endParaRPr lang="en-IN" sz="2000" dirty="0">
                        <a:latin typeface="Calibri"/>
                        <a:ea typeface="Calibri"/>
                        <a:cs typeface="Times New Roman"/>
                      </a:endParaRPr>
                    </a:p>
                  </a:txBody>
                  <a:tcPr marL="68580" marR="68580" marT="0" marB="0"/>
                </a:tc>
                <a:tc>
                  <a:txBody>
                    <a:bodyPr/>
                    <a:lstStyle/>
                    <a:p>
                      <a:pPr marL="457200" algn="just">
                        <a:lnSpc>
                          <a:spcPct val="115000"/>
                        </a:lnSpc>
                        <a:spcAft>
                          <a:spcPts val="1000"/>
                        </a:spcAft>
                      </a:pPr>
                      <a:r>
                        <a:rPr lang="en-US" sz="2000" dirty="0"/>
                        <a:t>Minimize</a:t>
                      </a:r>
                      <a:endParaRPr lang="en-IN" sz="2000" dirty="0">
                        <a:latin typeface="Calibri"/>
                        <a:ea typeface="Calibri"/>
                        <a:cs typeface="Times New Roman"/>
                      </a:endParaRPr>
                    </a:p>
                  </a:txBody>
                  <a:tcPr marL="68580" marR="68580" marT="0" marB="0"/>
                </a:tc>
              </a:tr>
              <a:tr h="411480">
                <a:tc>
                  <a:txBody>
                    <a:bodyPr/>
                    <a:lstStyle/>
                    <a:p>
                      <a:pPr marL="457200" algn="just">
                        <a:lnSpc>
                          <a:spcPct val="115000"/>
                        </a:lnSpc>
                        <a:spcAft>
                          <a:spcPts val="0"/>
                        </a:spcAft>
                      </a:pPr>
                      <a:r>
                        <a:rPr lang="en-US" sz="2000" dirty="0"/>
                        <a:t>Rotational latency</a:t>
                      </a:r>
                      <a:endParaRPr lang="en-IN" sz="2000" dirty="0">
                        <a:latin typeface="Calibri"/>
                        <a:ea typeface="Calibri"/>
                        <a:cs typeface="Times New Roman"/>
                      </a:endParaRPr>
                    </a:p>
                  </a:txBody>
                  <a:tcPr marL="68580" marR="68580" marT="0" marB="0"/>
                </a:tc>
                <a:tc>
                  <a:txBody>
                    <a:bodyPr/>
                    <a:lstStyle/>
                    <a:p>
                      <a:pPr marL="457200" algn="just">
                        <a:lnSpc>
                          <a:spcPct val="115000"/>
                        </a:lnSpc>
                        <a:spcAft>
                          <a:spcPts val="1000"/>
                        </a:spcAft>
                      </a:pPr>
                      <a:r>
                        <a:rPr lang="en-US" sz="2000"/>
                        <a:t>Minimize</a:t>
                      </a:r>
                      <a:endParaRPr lang="en-IN" sz="2000">
                        <a:latin typeface="Calibri"/>
                        <a:ea typeface="Calibri"/>
                        <a:cs typeface="Times New Roman"/>
                      </a:endParaRPr>
                    </a:p>
                  </a:txBody>
                  <a:tcPr marL="68580" marR="68580" marT="0" marB="0"/>
                </a:tc>
              </a:tr>
              <a:tr h="411480">
                <a:tc>
                  <a:txBody>
                    <a:bodyPr/>
                    <a:lstStyle/>
                    <a:p>
                      <a:pPr marL="457200" algn="just">
                        <a:lnSpc>
                          <a:spcPct val="115000"/>
                        </a:lnSpc>
                        <a:spcAft>
                          <a:spcPts val="0"/>
                        </a:spcAft>
                      </a:pPr>
                      <a:r>
                        <a:rPr lang="en-US" sz="2000" dirty="0"/>
                        <a:t>Transfer time</a:t>
                      </a:r>
                      <a:endParaRPr lang="en-IN" sz="2000" dirty="0">
                        <a:latin typeface="Calibri"/>
                        <a:ea typeface="Calibri"/>
                        <a:cs typeface="Times New Roman"/>
                      </a:endParaRPr>
                    </a:p>
                  </a:txBody>
                  <a:tcPr marL="68580" marR="68580" marT="0" marB="0"/>
                </a:tc>
                <a:tc>
                  <a:txBody>
                    <a:bodyPr/>
                    <a:lstStyle/>
                    <a:p>
                      <a:pPr marL="457200" algn="just">
                        <a:lnSpc>
                          <a:spcPct val="115000"/>
                        </a:lnSpc>
                        <a:spcAft>
                          <a:spcPts val="1000"/>
                        </a:spcAft>
                      </a:pPr>
                      <a:r>
                        <a:rPr lang="en-US" sz="2000" dirty="0"/>
                        <a:t>Minimize</a:t>
                      </a:r>
                      <a:endParaRPr lang="en-IN" sz="2000" dirty="0">
                        <a:latin typeface="Calibri"/>
                        <a:ea typeface="Calibri"/>
                        <a:cs typeface="Times New Roman"/>
                      </a:endParaRPr>
                    </a:p>
                  </a:txBody>
                  <a:tcPr marL="68580" marR="68580" marT="0" marB="0"/>
                </a:tc>
              </a:tr>
              <a:tr h="411480">
                <a:tc>
                  <a:txBody>
                    <a:bodyPr/>
                    <a:lstStyle/>
                    <a:p>
                      <a:pPr marL="457200" algn="just">
                        <a:lnSpc>
                          <a:spcPct val="115000"/>
                        </a:lnSpc>
                        <a:spcAft>
                          <a:spcPts val="0"/>
                        </a:spcAft>
                      </a:pPr>
                      <a:r>
                        <a:rPr lang="en-US" sz="2000"/>
                        <a:t>Bandwidth</a:t>
                      </a:r>
                      <a:endParaRPr lang="en-IN" sz="2000">
                        <a:latin typeface="Calibri"/>
                        <a:ea typeface="Calibri"/>
                        <a:cs typeface="Times New Roman"/>
                      </a:endParaRPr>
                    </a:p>
                  </a:txBody>
                  <a:tcPr marL="68580" marR="68580" marT="0" marB="0"/>
                </a:tc>
                <a:tc>
                  <a:txBody>
                    <a:bodyPr/>
                    <a:lstStyle/>
                    <a:p>
                      <a:pPr marL="457200" algn="just">
                        <a:lnSpc>
                          <a:spcPct val="115000"/>
                        </a:lnSpc>
                        <a:spcAft>
                          <a:spcPts val="1000"/>
                        </a:spcAft>
                      </a:pPr>
                      <a:r>
                        <a:rPr lang="en-US" sz="2000" dirty="0"/>
                        <a:t>Maximize</a:t>
                      </a:r>
                      <a:endParaRPr lang="en-IN" sz="2000" dirty="0">
                        <a:latin typeface="Calibri"/>
                        <a:ea typeface="Calibri"/>
                        <a:cs typeface="Times New Roman"/>
                      </a:endParaRPr>
                    </a:p>
                  </a:txBody>
                  <a:tcPr marL="68580" marR="68580" marT="0" marB="0"/>
                </a:tc>
              </a:tr>
              <a:tr h="411480">
                <a:tc>
                  <a:txBody>
                    <a:bodyPr/>
                    <a:lstStyle/>
                    <a:p>
                      <a:pPr marL="457200" algn="just">
                        <a:lnSpc>
                          <a:spcPct val="115000"/>
                        </a:lnSpc>
                        <a:spcAft>
                          <a:spcPts val="0"/>
                        </a:spcAft>
                      </a:pPr>
                      <a:r>
                        <a:rPr lang="en-US" sz="2000"/>
                        <a:t>Throughput</a:t>
                      </a:r>
                      <a:endParaRPr lang="en-IN" sz="2000">
                        <a:latin typeface="Calibri"/>
                        <a:ea typeface="Calibri"/>
                        <a:cs typeface="Times New Roman"/>
                      </a:endParaRPr>
                    </a:p>
                  </a:txBody>
                  <a:tcPr marL="68580" marR="68580" marT="0" marB="0"/>
                </a:tc>
                <a:tc>
                  <a:txBody>
                    <a:bodyPr/>
                    <a:lstStyle/>
                    <a:p>
                      <a:pPr marL="457200" algn="just">
                        <a:lnSpc>
                          <a:spcPct val="115000"/>
                        </a:lnSpc>
                        <a:spcAft>
                          <a:spcPts val="1000"/>
                        </a:spcAft>
                      </a:pPr>
                      <a:r>
                        <a:rPr lang="en-US" sz="2000" dirty="0"/>
                        <a:t>Maximize</a:t>
                      </a:r>
                      <a:endParaRPr lang="en-IN" sz="2000" dirty="0">
                        <a:latin typeface="Calibri"/>
                        <a:ea typeface="Calibri"/>
                        <a:cs typeface="Times New Roman"/>
                      </a:endParaRPr>
                    </a:p>
                  </a:txBody>
                  <a:tcPr marL="68580" marR="68580" marT="0" marB="0"/>
                </a:tc>
              </a:tr>
              <a:tr h="411480">
                <a:tc>
                  <a:txBody>
                    <a:bodyPr/>
                    <a:lstStyle/>
                    <a:p>
                      <a:pPr marL="457200" algn="just">
                        <a:lnSpc>
                          <a:spcPct val="115000"/>
                        </a:lnSpc>
                        <a:spcAft>
                          <a:spcPts val="0"/>
                        </a:spcAft>
                      </a:pPr>
                      <a:r>
                        <a:rPr lang="en-US" sz="2000"/>
                        <a:t>Average Response time</a:t>
                      </a:r>
                      <a:endParaRPr lang="en-IN" sz="2000">
                        <a:latin typeface="Calibri"/>
                        <a:ea typeface="Calibri"/>
                        <a:cs typeface="Times New Roman"/>
                      </a:endParaRPr>
                    </a:p>
                  </a:txBody>
                  <a:tcPr marL="68580" marR="68580" marT="0" marB="0"/>
                </a:tc>
                <a:tc>
                  <a:txBody>
                    <a:bodyPr/>
                    <a:lstStyle/>
                    <a:p>
                      <a:pPr marL="457200" algn="just">
                        <a:lnSpc>
                          <a:spcPct val="115000"/>
                        </a:lnSpc>
                        <a:spcAft>
                          <a:spcPts val="1000"/>
                        </a:spcAft>
                      </a:pPr>
                      <a:r>
                        <a:rPr lang="en-US" sz="2000" dirty="0"/>
                        <a:t>Minimize</a:t>
                      </a:r>
                      <a:endParaRPr lang="en-IN" sz="2000" dirty="0">
                        <a:latin typeface="Calibri"/>
                        <a:ea typeface="Calibri"/>
                        <a:cs typeface="Times New Roman"/>
                      </a:endParaRPr>
                    </a:p>
                  </a:txBody>
                  <a:tcPr marL="68580" marR="68580" marT="0" marB="0"/>
                </a:tc>
              </a:tr>
              <a:tr h="518160">
                <a:tc>
                  <a:txBody>
                    <a:bodyPr/>
                    <a:lstStyle/>
                    <a:p>
                      <a:pPr marL="457200" algn="just">
                        <a:lnSpc>
                          <a:spcPct val="115000"/>
                        </a:lnSpc>
                        <a:spcAft>
                          <a:spcPts val="0"/>
                        </a:spcAft>
                      </a:pPr>
                      <a:r>
                        <a:rPr lang="en-US" sz="2000" dirty="0"/>
                        <a:t>Variance of Response time</a:t>
                      </a:r>
                      <a:endParaRPr lang="en-IN" sz="2000" dirty="0">
                        <a:latin typeface="Calibri"/>
                        <a:ea typeface="Calibri"/>
                        <a:cs typeface="Times New Roman"/>
                      </a:endParaRPr>
                    </a:p>
                  </a:txBody>
                  <a:tcPr marL="68580" marR="68580" marT="0" marB="0"/>
                </a:tc>
                <a:tc>
                  <a:txBody>
                    <a:bodyPr/>
                    <a:lstStyle/>
                    <a:p>
                      <a:pPr marL="457200" algn="just">
                        <a:lnSpc>
                          <a:spcPct val="115000"/>
                        </a:lnSpc>
                        <a:spcAft>
                          <a:spcPts val="1000"/>
                        </a:spcAft>
                      </a:pPr>
                      <a:r>
                        <a:rPr lang="en-US" sz="2000" dirty="0"/>
                        <a:t>Minimize</a:t>
                      </a:r>
                      <a:endParaRPr lang="en-IN" sz="2000" dirty="0">
                        <a:latin typeface="Calibri"/>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Various disk scheduling algorithms</a:t>
            </a:r>
            <a:endParaRPr lang="en-US" sz="4800" dirty="0">
              <a:solidFill>
                <a:schemeClr val="bg1"/>
              </a:solidFill>
            </a:endParaRPr>
          </a:p>
        </p:txBody>
      </p:sp>
      <p:sp>
        <p:nvSpPr>
          <p:cNvPr id="10264"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23" name="Table 22"/>
          <p:cNvGraphicFramePr>
            <a:graphicFrameLocks noGrp="1"/>
          </p:cNvGraphicFramePr>
          <p:nvPr>
            <p:extLst>
              <p:ext uri="{D42A27DB-BD31-4B8C-83A1-F6EECF244321}">
                <p14:modId xmlns="" xmlns:p14="http://schemas.microsoft.com/office/powerpoint/2010/main" val="317064078"/>
              </p:ext>
            </p:extLst>
          </p:nvPr>
        </p:nvGraphicFramePr>
        <p:xfrm>
          <a:off x="685800" y="1143000"/>
          <a:ext cx="7848598" cy="5210955"/>
        </p:xfrm>
        <a:graphic>
          <a:graphicData uri="http://schemas.openxmlformats.org/drawingml/2006/table">
            <a:tbl>
              <a:tblPr>
                <a:tableStyleId>{3C2FFA5D-87B4-456A-9821-1D502468CF0F}</a:tableStyleId>
              </a:tblPr>
              <a:tblGrid>
                <a:gridCol w="1828800"/>
                <a:gridCol w="3133766"/>
                <a:gridCol w="2886032"/>
              </a:tblGrid>
              <a:tr h="366833">
                <a:tc>
                  <a:txBody>
                    <a:bodyPr/>
                    <a:lstStyle/>
                    <a:p>
                      <a:pPr marL="457200" algn="just">
                        <a:lnSpc>
                          <a:spcPct val="115000"/>
                        </a:lnSpc>
                        <a:spcAft>
                          <a:spcPts val="0"/>
                        </a:spcAft>
                      </a:pPr>
                      <a:r>
                        <a:rPr lang="en-US" sz="2000" b="1" dirty="0"/>
                        <a:t>Algorithm</a:t>
                      </a:r>
                      <a:endParaRPr lang="en-IN" sz="2000" b="1" dirty="0">
                        <a:latin typeface="Calibri"/>
                        <a:ea typeface="Calibri"/>
                        <a:cs typeface="Times New Roman"/>
                      </a:endParaRPr>
                    </a:p>
                  </a:txBody>
                  <a:tcPr marL="45436" marR="45436" marT="0" marB="0"/>
                </a:tc>
                <a:tc>
                  <a:txBody>
                    <a:bodyPr/>
                    <a:lstStyle/>
                    <a:p>
                      <a:pPr marL="457200" algn="just">
                        <a:lnSpc>
                          <a:spcPct val="115000"/>
                        </a:lnSpc>
                        <a:spcAft>
                          <a:spcPts val="0"/>
                        </a:spcAft>
                      </a:pPr>
                      <a:r>
                        <a:rPr lang="en-US" sz="2000" b="1" dirty="0"/>
                        <a:t>Criteria</a:t>
                      </a:r>
                      <a:endParaRPr lang="en-IN" sz="2000" b="1" dirty="0">
                        <a:latin typeface="Calibri"/>
                        <a:ea typeface="Calibri"/>
                        <a:cs typeface="Times New Roman"/>
                      </a:endParaRPr>
                    </a:p>
                  </a:txBody>
                  <a:tcPr marL="45436" marR="45436" marT="0" marB="0"/>
                </a:tc>
                <a:tc>
                  <a:txBody>
                    <a:bodyPr/>
                    <a:lstStyle/>
                    <a:p>
                      <a:pPr marL="457200" algn="just">
                        <a:lnSpc>
                          <a:spcPct val="115000"/>
                        </a:lnSpc>
                        <a:spcAft>
                          <a:spcPts val="1000"/>
                        </a:spcAft>
                      </a:pPr>
                      <a:r>
                        <a:rPr lang="en-US" sz="2000" b="1" dirty="0"/>
                        <a:t>Pros/cons</a:t>
                      </a:r>
                      <a:endParaRPr lang="en-IN" sz="2000" b="1" dirty="0">
                        <a:latin typeface="Calibri"/>
                        <a:ea typeface="Calibri"/>
                        <a:cs typeface="Times New Roman"/>
                      </a:endParaRPr>
                    </a:p>
                  </a:txBody>
                  <a:tcPr marL="45436" marR="45436" marT="0" marB="0"/>
                </a:tc>
              </a:tr>
              <a:tr h="1162895">
                <a:tc>
                  <a:txBody>
                    <a:bodyPr/>
                    <a:lstStyle/>
                    <a:p>
                      <a:pPr marL="457200" algn="just">
                        <a:lnSpc>
                          <a:spcPct val="115000"/>
                        </a:lnSpc>
                        <a:spcAft>
                          <a:spcPts val="0"/>
                        </a:spcAft>
                      </a:pPr>
                      <a:endParaRPr lang="en-US" sz="1400" b="1" dirty="0" smtClean="0"/>
                    </a:p>
                    <a:p>
                      <a:pPr marL="457200" algn="just">
                        <a:lnSpc>
                          <a:spcPct val="115000"/>
                        </a:lnSpc>
                        <a:spcAft>
                          <a:spcPts val="0"/>
                        </a:spcAft>
                      </a:pPr>
                      <a:r>
                        <a:rPr lang="en-US" sz="1400" b="1" dirty="0" smtClean="0"/>
                        <a:t>FCFS</a:t>
                      </a:r>
                      <a:endParaRPr lang="en-IN" sz="1400" b="1" dirty="0">
                        <a:latin typeface="Calibri"/>
                        <a:ea typeface="Calibri"/>
                        <a:cs typeface="Times New Roman"/>
                      </a:endParaRPr>
                    </a:p>
                  </a:txBody>
                  <a:tcPr marL="45436" marR="45436" marT="0" marB="0"/>
                </a:tc>
                <a:tc>
                  <a:txBody>
                    <a:bodyPr/>
                    <a:lstStyle/>
                    <a:p>
                      <a:pPr marL="457200" algn="just">
                        <a:lnSpc>
                          <a:spcPct val="115000"/>
                        </a:lnSpc>
                        <a:spcAft>
                          <a:spcPts val="0"/>
                        </a:spcAft>
                      </a:pPr>
                      <a:r>
                        <a:rPr lang="en-US" sz="1400" dirty="0"/>
                        <a:t>T</a:t>
                      </a:r>
                      <a:r>
                        <a:rPr lang="en-US" sz="1400" dirty="0" smtClean="0"/>
                        <a:t>he </a:t>
                      </a:r>
                      <a:r>
                        <a:rPr lang="en-US" sz="1400" dirty="0"/>
                        <a:t>requests are scheduled in the order as they have arrived in the disk queue.</a:t>
                      </a:r>
                      <a:endParaRPr lang="en-IN" sz="1400" dirty="0">
                        <a:latin typeface="Calibri"/>
                        <a:ea typeface="Calibri"/>
                        <a:cs typeface="Times New Roman"/>
                      </a:endParaRPr>
                    </a:p>
                  </a:txBody>
                  <a:tcPr marL="45436" marR="45436" marT="0" marB="0"/>
                </a:tc>
                <a:tc>
                  <a:txBody>
                    <a:bodyPr/>
                    <a:lstStyle/>
                    <a:p>
                      <a:pPr marL="457200" algn="just">
                        <a:lnSpc>
                          <a:spcPct val="115000"/>
                        </a:lnSpc>
                        <a:spcAft>
                          <a:spcPts val="0"/>
                        </a:spcAft>
                      </a:pPr>
                      <a:r>
                        <a:rPr lang="en-US" sz="1400" dirty="0"/>
                        <a:t>Fair </a:t>
                      </a:r>
                      <a:endParaRPr lang="en-IN" sz="1400" dirty="0"/>
                    </a:p>
                    <a:p>
                      <a:pPr marL="457200" algn="just">
                        <a:lnSpc>
                          <a:spcPct val="115000"/>
                        </a:lnSpc>
                        <a:spcAft>
                          <a:spcPts val="0"/>
                        </a:spcAft>
                      </a:pPr>
                      <a:r>
                        <a:rPr lang="en-US" sz="1400" dirty="0"/>
                        <a:t>Low throughput</a:t>
                      </a:r>
                      <a:endParaRPr lang="en-IN" sz="1400" dirty="0"/>
                    </a:p>
                    <a:p>
                      <a:pPr marL="457200" algn="just">
                        <a:lnSpc>
                          <a:spcPct val="115000"/>
                        </a:lnSpc>
                        <a:spcAft>
                          <a:spcPts val="0"/>
                        </a:spcAft>
                      </a:pPr>
                      <a:r>
                        <a:rPr lang="en-US" sz="1400" dirty="0"/>
                        <a:t>High average response time</a:t>
                      </a:r>
                      <a:endParaRPr lang="en-IN" sz="1400" dirty="0"/>
                    </a:p>
                    <a:p>
                      <a:pPr marL="457200" algn="just">
                        <a:lnSpc>
                          <a:spcPct val="115000"/>
                        </a:lnSpc>
                        <a:spcAft>
                          <a:spcPts val="0"/>
                        </a:spcAft>
                      </a:pPr>
                      <a:r>
                        <a:rPr lang="en-US" sz="1400" dirty="0"/>
                        <a:t>Low variance</a:t>
                      </a:r>
                      <a:endParaRPr lang="en-IN" sz="1400" dirty="0"/>
                    </a:p>
                    <a:p>
                      <a:pPr marL="457200" algn="just">
                        <a:lnSpc>
                          <a:spcPct val="115000"/>
                        </a:lnSpc>
                        <a:spcAft>
                          <a:spcPts val="0"/>
                        </a:spcAft>
                      </a:pPr>
                      <a:r>
                        <a:rPr lang="en-US" sz="1400" dirty="0"/>
                        <a:t>High seek time</a:t>
                      </a:r>
                      <a:endParaRPr lang="en-IN" sz="1400" dirty="0">
                        <a:latin typeface="Calibri"/>
                        <a:ea typeface="Calibri"/>
                        <a:cs typeface="Times New Roman"/>
                      </a:endParaRPr>
                    </a:p>
                  </a:txBody>
                  <a:tcPr marL="45436" marR="45436" marT="0" marB="0"/>
                </a:tc>
              </a:tr>
              <a:tr h="1162895">
                <a:tc>
                  <a:txBody>
                    <a:bodyPr/>
                    <a:lstStyle/>
                    <a:p>
                      <a:pPr marL="457200" algn="just">
                        <a:lnSpc>
                          <a:spcPct val="115000"/>
                        </a:lnSpc>
                        <a:spcAft>
                          <a:spcPts val="0"/>
                        </a:spcAft>
                      </a:pPr>
                      <a:endParaRPr lang="en-US" sz="1400" b="1" dirty="0" smtClean="0"/>
                    </a:p>
                    <a:p>
                      <a:pPr marL="457200" algn="just">
                        <a:lnSpc>
                          <a:spcPct val="115000"/>
                        </a:lnSpc>
                        <a:spcAft>
                          <a:spcPts val="0"/>
                        </a:spcAft>
                      </a:pPr>
                      <a:r>
                        <a:rPr lang="en-US" sz="1400" b="1" dirty="0" smtClean="0"/>
                        <a:t>SSTF</a:t>
                      </a:r>
                      <a:endParaRPr lang="en-IN" sz="1400" b="1" dirty="0">
                        <a:latin typeface="Calibri"/>
                        <a:ea typeface="Calibri"/>
                        <a:cs typeface="Times New Roman"/>
                      </a:endParaRPr>
                    </a:p>
                  </a:txBody>
                  <a:tcPr marL="45436" marR="45436" marT="0" marB="0"/>
                </a:tc>
                <a:tc>
                  <a:txBody>
                    <a:bodyPr/>
                    <a:lstStyle/>
                    <a:p>
                      <a:pPr marL="457200" algn="just">
                        <a:lnSpc>
                          <a:spcPct val="115000"/>
                        </a:lnSpc>
                        <a:spcAft>
                          <a:spcPts val="0"/>
                        </a:spcAft>
                      </a:pPr>
                      <a:r>
                        <a:rPr lang="en-US" sz="1400" dirty="0"/>
                        <a:t>T</a:t>
                      </a:r>
                      <a:r>
                        <a:rPr lang="en-US" sz="1400" dirty="0" smtClean="0"/>
                        <a:t>he </a:t>
                      </a:r>
                      <a:r>
                        <a:rPr lang="en-US" sz="1400" dirty="0"/>
                        <a:t>request whose seek time is shortest will be executed first.</a:t>
                      </a:r>
                      <a:endParaRPr lang="en-IN" sz="1400" dirty="0">
                        <a:latin typeface="Calibri"/>
                        <a:ea typeface="Calibri"/>
                        <a:cs typeface="Times New Roman"/>
                      </a:endParaRPr>
                    </a:p>
                  </a:txBody>
                  <a:tcPr marL="45436" marR="45436" marT="0" marB="0"/>
                </a:tc>
                <a:tc>
                  <a:txBody>
                    <a:bodyPr/>
                    <a:lstStyle/>
                    <a:p>
                      <a:pPr marL="457200" algn="just">
                        <a:lnSpc>
                          <a:spcPct val="115000"/>
                        </a:lnSpc>
                        <a:spcAft>
                          <a:spcPts val="0"/>
                        </a:spcAft>
                      </a:pPr>
                      <a:r>
                        <a:rPr lang="en-US" sz="1400" dirty="0"/>
                        <a:t>Reduced seek time</a:t>
                      </a:r>
                      <a:endParaRPr lang="en-IN" sz="1400" dirty="0"/>
                    </a:p>
                    <a:p>
                      <a:pPr marL="457200" algn="just">
                        <a:lnSpc>
                          <a:spcPct val="115000"/>
                        </a:lnSpc>
                        <a:spcAft>
                          <a:spcPts val="0"/>
                        </a:spcAft>
                      </a:pPr>
                      <a:r>
                        <a:rPr lang="en-US" sz="1400" dirty="0"/>
                        <a:t>High throughput</a:t>
                      </a:r>
                      <a:endParaRPr lang="en-IN" sz="1400" dirty="0"/>
                    </a:p>
                    <a:p>
                      <a:pPr marL="457200" algn="just">
                        <a:lnSpc>
                          <a:spcPct val="115000"/>
                        </a:lnSpc>
                        <a:spcAft>
                          <a:spcPts val="0"/>
                        </a:spcAft>
                      </a:pPr>
                      <a:r>
                        <a:rPr lang="en-US" sz="1400" dirty="0"/>
                        <a:t>High variance</a:t>
                      </a:r>
                      <a:endParaRPr lang="en-IN" sz="1400" dirty="0"/>
                    </a:p>
                    <a:p>
                      <a:pPr marL="457200" algn="just">
                        <a:lnSpc>
                          <a:spcPct val="115000"/>
                        </a:lnSpc>
                        <a:spcAft>
                          <a:spcPts val="0"/>
                        </a:spcAft>
                      </a:pPr>
                      <a:r>
                        <a:rPr lang="en-US" sz="1400" dirty="0"/>
                        <a:t>Starvation</a:t>
                      </a:r>
                      <a:endParaRPr lang="en-IN" sz="1400" dirty="0"/>
                    </a:p>
                    <a:p>
                      <a:pPr marL="457200" algn="just">
                        <a:lnSpc>
                          <a:spcPct val="115000"/>
                        </a:lnSpc>
                        <a:spcAft>
                          <a:spcPts val="1000"/>
                        </a:spcAft>
                      </a:pPr>
                      <a:r>
                        <a:rPr lang="en-US" sz="1400" dirty="0"/>
                        <a:t>Unfair</a:t>
                      </a:r>
                      <a:endParaRPr lang="en-IN" sz="1400" dirty="0">
                        <a:latin typeface="Calibri"/>
                        <a:ea typeface="Calibri"/>
                        <a:cs typeface="Times New Roman"/>
                      </a:endParaRPr>
                    </a:p>
                  </a:txBody>
                  <a:tcPr marL="45436" marR="45436" marT="0" marB="0"/>
                </a:tc>
              </a:tr>
              <a:tr h="927551">
                <a:tc>
                  <a:txBody>
                    <a:bodyPr/>
                    <a:lstStyle/>
                    <a:p>
                      <a:pPr marL="457200" algn="just">
                        <a:lnSpc>
                          <a:spcPct val="115000"/>
                        </a:lnSpc>
                        <a:spcAft>
                          <a:spcPts val="0"/>
                        </a:spcAft>
                      </a:pPr>
                      <a:endParaRPr lang="en-US" sz="1400" b="1" dirty="0" smtClean="0"/>
                    </a:p>
                    <a:p>
                      <a:pPr marL="457200" algn="just">
                        <a:lnSpc>
                          <a:spcPct val="115000"/>
                        </a:lnSpc>
                        <a:spcAft>
                          <a:spcPts val="0"/>
                        </a:spcAft>
                      </a:pPr>
                      <a:r>
                        <a:rPr lang="en-US" sz="1400" b="1" dirty="0" smtClean="0"/>
                        <a:t>SCAN</a:t>
                      </a:r>
                      <a:endParaRPr lang="en-IN" sz="1400" b="1" dirty="0">
                        <a:latin typeface="Calibri"/>
                        <a:ea typeface="Calibri"/>
                        <a:cs typeface="Times New Roman"/>
                      </a:endParaRPr>
                    </a:p>
                  </a:txBody>
                  <a:tcPr marL="45436" marR="45436" marT="0" marB="0"/>
                </a:tc>
                <a:tc>
                  <a:txBody>
                    <a:bodyPr/>
                    <a:lstStyle/>
                    <a:p>
                      <a:pPr marL="457200" algn="just">
                        <a:lnSpc>
                          <a:spcPct val="115000"/>
                        </a:lnSpc>
                        <a:spcAft>
                          <a:spcPts val="0"/>
                        </a:spcAft>
                      </a:pPr>
                      <a:r>
                        <a:rPr lang="en-US" sz="1400" dirty="0"/>
                        <a:t>S</a:t>
                      </a:r>
                      <a:r>
                        <a:rPr lang="en-US" sz="1400" dirty="0" smtClean="0"/>
                        <a:t>ervices </a:t>
                      </a:r>
                      <a:r>
                        <a:rPr lang="en-US" sz="1400" dirty="0"/>
                        <a:t>the requests in the direction of its head movement and continues until it reaches at the end of the disk</a:t>
                      </a:r>
                      <a:endParaRPr lang="en-IN" sz="1400" dirty="0">
                        <a:latin typeface="Calibri"/>
                        <a:ea typeface="Calibri"/>
                        <a:cs typeface="Times New Roman"/>
                      </a:endParaRPr>
                    </a:p>
                  </a:txBody>
                  <a:tcPr marL="45436" marR="45436" marT="0" marB="0"/>
                </a:tc>
                <a:tc>
                  <a:txBody>
                    <a:bodyPr/>
                    <a:lstStyle/>
                    <a:p>
                      <a:pPr marL="457200" algn="just">
                        <a:lnSpc>
                          <a:spcPct val="115000"/>
                        </a:lnSpc>
                        <a:spcAft>
                          <a:spcPts val="0"/>
                        </a:spcAft>
                      </a:pPr>
                      <a:r>
                        <a:rPr lang="en-US" sz="1400" dirty="0"/>
                        <a:t>Good average response time</a:t>
                      </a:r>
                      <a:endParaRPr lang="en-IN" sz="1400" dirty="0"/>
                    </a:p>
                    <a:p>
                      <a:pPr marL="457200" algn="just">
                        <a:lnSpc>
                          <a:spcPct val="115000"/>
                        </a:lnSpc>
                        <a:spcAft>
                          <a:spcPts val="0"/>
                        </a:spcAft>
                      </a:pPr>
                      <a:r>
                        <a:rPr lang="en-US" sz="1400" dirty="0"/>
                        <a:t>Low variance</a:t>
                      </a:r>
                      <a:endParaRPr lang="en-IN" sz="1400" dirty="0"/>
                    </a:p>
                    <a:p>
                      <a:pPr marL="457200" algn="just">
                        <a:lnSpc>
                          <a:spcPct val="115000"/>
                        </a:lnSpc>
                        <a:spcAft>
                          <a:spcPts val="0"/>
                        </a:spcAft>
                      </a:pPr>
                      <a:r>
                        <a:rPr lang="en-US" sz="1400" dirty="0"/>
                        <a:t>High throughput</a:t>
                      </a:r>
                      <a:endParaRPr lang="en-IN" sz="1400" dirty="0"/>
                    </a:p>
                    <a:p>
                      <a:pPr marL="457200" algn="just">
                        <a:lnSpc>
                          <a:spcPct val="115000"/>
                        </a:lnSpc>
                        <a:spcAft>
                          <a:spcPts val="1000"/>
                        </a:spcAft>
                      </a:pPr>
                      <a:r>
                        <a:rPr lang="en-US" sz="1400" dirty="0"/>
                        <a:t>Starvation</a:t>
                      </a:r>
                      <a:endParaRPr lang="en-IN" sz="1400" dirty="0">
                        <a:latin typeface="Calibri"/>
                        <a:ea typeface="Calibri"/>
                        <a:cs typeface="Times New Roman"/>
                      </a:endParaRPr>
                    </a:p>
                  </a:txBody>
                  <a:tcPr marL="45436" marR="45436" marT="0" marB="0"/>
                </a:tc>
              </a:tr>
              <a:tr h="1409026">
                <a:tc>
                  <a:txBody>
                    <a:bodyPr/>
                    <a:lstStyle/>
                    <a:p>
                      <a:pPr marL="457200" algn="just">
                        <a:lnSpc>
                          <a:spcPct val="115000"/>
                        </a:lnSpc>
                        <a:spcAft>
                          <a:spcPts val="0"/>
                        </a:spcAft>
                      </a:pPr>
                      <a:endParaRPr lang="en-US" sz="1400" b="1" dirty="0" smtClean="0"/>
                    </a:p>
                    <a:p>
                      <a:pPr marL="457200" algn="just">
                        <a:lnSpc>
                          <a:spcPct val="115000"/>
                        </a:lnSpc>
                        <a:spcAft>
                          <a:spcPts val="0"/>
                        </a:spcAft>
                      </a:pPr>
                      <a:r>
                        <a:rPr lang="en-US" sz="1400" b="1" dirty="0" smtClean="0"/>
                        <a:t>C-SCAN</a:t>
                      </a:r>
                      <a:endParaRPr lang="en-IN" sz="1400" b="1" dirty="0">
                        <a:latin typeface="Calibri"/>
                        <a:ea typeface="Calibri"/>
                        <a:cs typeface="Times New Roman"/>
                      </a:endParaRPr>
                    </a:p>
                  </a:txBody>
                  <a:tcPr marL="45436" marR="45436" marT="0" marB="0"/>
                </a:tc>
                <a:tc>
                  <a:txBody>
                    <a:bodyPr/>
                    <a:lstStyle/>
                    <a:p>
                      <a:pPr marL="457200" algn="just">
                        <a:lnSpc>
                          <a:spcPct val="115000"/>
                        </a:lnSpc>
                        <a:spcAft>
                          <a:spcPts val="0"/>
                        </a:spcAft>
                      </a:pPr>
                      <a:r>
                        <a:rPr lang="en-US" sz="1400" dirty="0"/>
                        <a:t>C</a:t>
                      </a:r>
                      <a:r>
                        <a:rPr lang="en-US" sz="1400" dirty="0" smtClean="0"/>
                        <a:t>onsiders </a:t>
                      </a:r>
                      <a:r>
                        <a:rPr lang="en-US" sz="1400" dirty="0"/>
                        <a:t>the queue of cylinders in a circular queue such that it starts scanning them in the queue and after reaching at the last cylinder it starts with the first one again.</a:t>
                      </a:r>
                      <a:endParaRPr lang="en-IN" sz="1400" dirty="0">
                        <a:latin typeface="Calibri"/>
                        <a:ea typeface="Calibri"/>
                        <a:cs typeface="Times New Roman"/>
                      </a:endParaRPr>
                    </a:p>
                  </a:txBody>
                  <a:tcPr marL="45436" marR="45436" marT="0" marB="0"/>
                </a:tc>
                <a:tc>
                  <a:txBody>
                    <a:bodyPr/>
                    <a:lstStyle/>
                    <a:p>
                      <a:pPr marL="457200" algn="just">
                        <a:lnSpc>
                          <a:spcPct val="115000"/>
                        </a:lnSpc>
                        <a:spcAft>
                          <a:spcPts val="0"/>
                        </a:spcAft>
                      </a:pPr>
                      <a:r>
                        <a:rPr lang="en-US" sz="1400" dirty="0"/>
                        <a:t>High throughput</a:t>
                      </a:r>
                      <a:endParaRPr lang="en-IN" sz="1400" dirty="0"/>
                    </a:p>
                    <a:p>
                      <a:pPr marL="457200" algn="just">
                        <a:lnSpc>
                          <a:spcPct val="115000"/>
                        </a:lnSpc>
                        <a:spcAft>
                          <a:spcPts val="0"/>
                        </a:spcAft>
                      </a:pPr>
                      <a:r>
                        <a:rPr lang="en-US" sz="1400" dirty="0"/>
                        <a:t>Low variance</a:t>
                      </a:r>
                      <a:endParaRPr lang="en-IN" sz="1400" dirty="0"/>
                    </a:p>
                    <a:p>
                      <a:pPr marL="457200" algn="just">
                        <a:lnSpc>
                          <a:spcPct val="115000"/>
                        </a:lnSpc>
                        <a:spcAft>
                          <a:spcPts val="1000"/>
                        </a:spcAft>
                      </a:pPr>
                      <a:r>
                        <a:rPr lang="en-US" sz="1400" dirty="0"/>
                        <a:t>Starvation</a:t>
                      </a:r>
                      <a:endParaRPr lang="en-IN" sz="1400" dirty="0">
                        <a:latin typeface="Calibri"/>
                        <a:ea typeface="Calibri"/>
                        <a:cs typeface="Times New Roman"/>
                      </a:endParaRPr>
                    </a:p>
                  </a:txBody>
                  <a:tcPr marL="45436" marR="45436" marT="0" marB="0"/>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Various disk scheduling algorithms</a:t>
            </a:r>
            <a:endParaRPr lang="en-US" sz="4800" dirty="0">
              <a:solidFill>
                <a:schemeClr val="bg1"/>
              </a:solidFill>
            </a:endParaRPr>
          </a:p>
        </p:txBody>
      </p:sp>
      <p:graphicFrame>
        <p:nvGraphicFramePr>
          <p:cNvPr id="5" name="Table 4"/>
          <p:cNvGraphicFramePr>
            <a:graphicFrameLocks noGrp="1"/>
          </p:cNvGraphicFramePr>
          <p:nvPr>
            <p:extLst>
              <p:ext uri="{D42A27DB-BD31-4B8C-83A1-F6EECF244321}">
                <p14:modId xmlns="" xmlns:p14="http://schemas.microsoft.com/office/powerpoint/2010/main" val="3652188089"/>
              </p:ext>
            </p:extLst>
          </p:nvPr>
        </p:nvGraphicFramePr>
        <p:xfrm>
          <a:off x="304800" y="1288869"/>
          <a:ext cx="8610600" cy="4939470"/>
        </p:xfrm>
        <a:graphic>
          <a:graphicData uri="http://schemas.openxmlformats.org/drawingml/2006/table">
            <a:tbl>
              <a:tblPr>
                <a:tableStyleId>{3C2FFA5D-87B4-456A-9821-1D502468CF0F}</a:tableStyleId>
              </a:tblPr>
              <a:tblGrid>
                <a:gridCol w="1828800"/>
                <a:gridCol w="3615571"/>
                <a:gridCol w="3166229"/>
              </a:tblGrid>
              <a:tr h="860438">
                <a:tc>
                  <a:txBody>
                    <a:bodyPr/>
                    <a:lstStyle/>
                    <a:p>
                      <a:pPr marL="457200" algn="just">
                        <a:lnSpc>
                          <a:spcPct val="115000"/>
                        </a:lnSpc>
                        <a:spcAft>
                          <a:spcPts val="0"/>
                        </a:spcAft>
                      </a:pPr>
                      <a:endParaRPr lang="en-US" sz="1400" b="1" dirty="0" smtClean="0"/>
                    </a:p>
                    <a:p>
                      <a:pPr marL="457200" algn="just">
                        <a:lnSpc>
                          <a:spcPct val="115000"/>
                        </a:lnSpc>
                        <a:spcAft>
                          <a:spcPts val="0"/>
                        </a:spcAft>
                      </a:pPr>
                      <a:r>
                        <a:rPr lang="en-US" sz="1400" b="1" dirty="0" smtClean="0"/>
                        <a:t>F-SCAN</a:t>
                      </a:r>
                      <a:endParaRPr lang="en-IN" sz="1600" b="1" dirty="0">
                        <a:latin typeface="Calibri"/>
                        <a:ea typeface="Calibri"/>
                        <a:cs typeface="Times New Roman"/>
                      </a:endParaRPr>
                    </a:p>
                  </a:txBody>
                  <a:tcPr marL="56795" marR="56795" marT="0" marB="0"/>
                </a:tc>
                <a:tc>
                  <a:txBody>
                    <a:bodyPr/>
                    <a:lstStyle/>
                    <a:p>
                      <a:pPr marL="457200" algn="just">
                        <a:lnSpc>
                          <a:spcPct val="115000"/>
                        </a:lnSpc>
                        <a:spcAft>
                          <a:spcPts val="0"/>
                        </a:spcAft>
                      </a:pPr>
                      <a:r>
                        <a:rPr lang="en-US" sz="1400" dirty="0"/>
                        <a:t>the new requests are deferred until all the pending old requests in the queue have not been processed.</a:t>
                      </a:r>
                      <a:endParaRPr lang="en-IN" sz="1600" dirty="0">
                        <a:latin typeface="Calibri"/>
                        <a:ea typeface="Calibri"/>
                        <a:cs typeface="Times New Roman"/>
                      </a:endParaRPr>
                    </a:p>
                  </a:txBody>
                  <a:tcPr marL="56795" marR="56795" marT="0" marB="0"/>
                </a:tc>
                <a:tc>
                  <a:txBody>
                    <a:bodyPr/>
                    <a:lstStyle/>
                    <a:p>
                      <a:pPr marL="457200" algn="just">
                        <a:lnSpc>
                          <a:spcPct val="115000"/>
                        </a:lnSpc>
                        <a:spcAft>
                          <a:spcPts val="0"/>
                        </a:spcAft>
                      </a:pPr>
                      <a:r>
                        <a:rPr lang="en-US" sz="1400"/>
                        <a:t>High throughput</a:t>
                      </a:r>
                      <a:endParaRPr lang="en-IN" sz="1600"/>
                    </a:p>
                    <a:p>
                      <a:pPr marL="457200" algn="just">
                        <a:lnSpc>
                          <a:spcPct val="115000"/>
                        </a:lnSpc>
                        <a:spcAft>
                          <a:spcPts val="0"/>
                        </a:spcAft>
                      </a:pPr>
                      <a:r>
                        <a:rPr lang="en-US" sz="1400"/>
                        <a:t>Good average response time</a:t>
                      </a:r>
                      <a:endParaRPr lang="en-IN" sz="1600"/>
                    </a:p>
                    <a:p>
                      <a:pPr marL="457200" algn="just">
                        <a:lnSpc>
                          <a:spcPct val="115000"/>
                        </a:lnSpc>
                        <a:spcAft>
                          <a:spcPts val="1000"/>
                        </a:spcAft>
                      </a:pPr>
                      <a:r>
                        <a:rPr lang="en-US" sz="1400"/>
                        <a:t>Low variance</a:t>
                      </a:r>
                      <a:endParaRPr lang="en-IN" sz="1600">
                        <a:latin typeface="Calibri"/>
                        <a:ea typeface="Calibri"/>
                        <a:cs typeface="Times New Roman"/>
                      </a:endParaRPr>
                    </a:p>
                  </a:txBody>
                  <a:tcPr marL="56795" marR="56795" marT="0" marB="0"/>
                </a:tc>
              </a:tr>
              <a:tr h="925317">
                <a:tc>
                  <a:txBody>
                    <a:bodyPr/>
                    <a:lstStyle/>
                    <a:p>
                      <a:pPr marL="457200" algn="just">
                        <a:lnSpc>
                          <a:spcPct val="115000"/>
                        </a:lnSpc>
                        <a:spcAft>
                          <a:spcPts val="0"/>
                        </a:spcAft>
                      </a:pPr>
                      <a:endParaRPr lang="en-US" sz="1400" b="1" dirty="0" smtClean="0"/>
                    </a:p>
                    <a:p>
                      <a:pPr marL="457200" algn="just">
                        <a:lnSpc>
                          <a:spcPct val="115000"/>
                        </a:lnSpc>
                        <a:spcAft>
                          <a:spcPts val="0"/>
                        </a:spcAft>
                      </a:pPr>
                      <a:r>
                        <a:rPr lang="en-US" sz="1400" b="1" dirty="0" smtClean="0"/>
                        <a:t>N-SCAN</a:t>
                      </a:r>
                      <a:endParaRPr lang="en-IN" sz="1600" b="1" dirty="0">
                        <a:latin typeface="Calibri"/>
                        <a:ea typeface="Calibri"/>
                        <a:cs typeface="Times New Roman"/>
                      </a:endParaRPr>
                    </a:p>
                  </a:txBody>
                  <a:tcPr marL="56795" marR="56795" marT="0" marB="0"/>
                </a:tc>
                <a:tc>
                  <a:txBody>
                    <a:bodyPr/>
                    <a:lstStyle/>
                    <a:p>
                      <a:pPr marL="457200" algn="just">
                        <a:lnSpc>
                          <a:spcPct val="115000"/>
                        </a:lnSpc>
                        <a:spcAft>
                          <a:spcPts val="0"/>
                        </a:spcAft>
                      </a:pPr>
                      <a:r>
                        <a:rPr lang="en-US" sz="1400" dirty="0"/>
                        <a:t>serve the requests at the interval of n in the queue in a sweep when the head is moving in one direction.</a:t>
                      </a:r>
                      <a:endParaRPr lang="en-IN" sz="1600" dirty="0">
                        <a:latin typeface="Calibri"/>
                        <a:ea typeface="Calibri"/>
                        <a:cs typeface="Times New Roman"/>
                      </a:endParaRPr>
                    </a:p>
                  </a:txBody>
                  <a:tcPr marL="56795" marR="56795" marT="0" marB="0"/>
                </a:tc>
                <a:tc>
                  <a:txBody>
                    <a:bodyPr/>
                    <a:lstStyle/>
                    <a:p>
                      <a:pPr marL="457200" algn="just">
                        <a:lnSpc>
                          <a:spcPct val="115000"/>
                        </a:lnSpc>
                        <a:spcAft>
                          <a:spcPts val="0"/>
                        </a:spcAft>
                      </a:pPr>
                      <a:r>
                        <a:rPr lang="en-US" sz="1400"/>
                        <a:t>High throughput but low as compared to F-SCAN</a:t>
                      </a:r>
                      <a:endParaRPr lang="en-IN" sz="1600"/>
                    </a:p>
                    <a:p>
                      <a:pPr marL="457200" algn="just">
                        <a:lnSpc>
                          <a:spcPct val="115000"/>
                        </a:lnSpc>
                        <a:spcAft>
                          <a:spcPts val="0"/>
                        </a:spcAft>
                      </a:pPr>
                      <a:r>
                        <a:rPr lang="en-US" sz="1400"/>
                        <a:t>Good average response time</a:t>
                      </a:r>
                      <a:endParaRPr lang="en-IN" sz="1600"/>
                    </a:p>
                    <a:p>
                      <a:pPr marL="457200" algn="just">
                        <a:lnSpc>
                          <a:spcPct val="115000"/>
                        </a:lnSpc>
                        <a:spcAft>
                          <a:spcPts val="1000"/>
                        </a:spcAft>
                      </a:pPr>
                      <a:r>
                        <a:rPr lang="en-US" sz="1400"/>
                        <a:t>Low variance</a:t>
                      </a:r>
                      <a:endParaRPr lang="en-IN" sz="1600">
                        <a:latin typeface="Calibri"/>
                        <a:ea typeface="Calibri"/>
                        <a:cs typeface="Times New Roman"/>
                      </a:endParaRPr>
                    </a:p>
                  </a:txBody>
                  <a:tcPr marL="56795" marR="56795" marT="0" marB="0"/>
                </a:tc>
              </a:tr>
              <a:tr h="1376701">
                <a:tc>
                  <a:txBody>
                    <a:bodyPr/>
                    <a:lstStyle/>
                    <a:p>
                      <a:pPr marL="457200" algn="just">
                        <a:lnSpc>
                          <a:spcPct val="115000"/>
                        </a:lnSpc>
                        <a:spcAft>
                          <a:spcPts val="0"/>
                        </a:spcAft>
                      </a:pPr>
                      <a:endParaRPr lang="en-US" sz="1400" b="1" dirty="0" smtClean="0"/>
                    </a:p>
                    <a:p>
                      <a:pPr marL="457200" algn="just">
                        <a:lnSpc>
                          <a:spcPct val="115000"/>
                        </a:lnSpc>
                        <a:spcAft>
                          <a:spcPts val="0"/>
                        </a:spcAft>
                      </a:pPr>
                      <a:r>
                        <a:rPr lang="en-US" sz="1400" b="1" dirty="0" smtClean="0"/>
                        <a:t>LOOK</a:t>
                      </a:r>
                      <a:endParaRPr lang="en-IN" sz="1600" b="1" dirty="0">
                        <a:latin typeface="Calibri"/>
                        <a:ea typeface="Calibri"/>
                        <a:cs typeface="Times New Roman"/>
                      </a:endParaRPr>
                    </a:p>
                  </a:txBody>
                  <a:tcPr marL="56795" marR="56795" marT="0" marB="0"/>
                </a:tc>
                <a:tc>
                  <a:txBody>
                    <a:bodyPr/>
                    <a:lstStyle/>
                    <a:p>
                      <a:pPr marL="457200" algn="just">
                        <a:lnSpc>
                          <a:spcPct val="115000"/>
                        </a:lnSpc>
                        <a:spcAft>
                          <a:spcPts val="0"/>
                        </a:spcAft>
                      </a:pPr>
                      <a:r>
                        <a:rPr lang="en-US" sz="1400"/>
                        <a:t>the disk head looks ahead in its direction of movement for the last request, moves to the last request and changes its preferred direction there only and continues servicing the request.</a:t>
                      </a:r>
                      <a:endParaRPr lang="en-IN" sz="1600">
                        <a:latin typeface="Calibri"/>
                        <a:ea typeface="Calibri"/>
                        <a:cs typeface="Times New Roman"/>
                      </a:endParaRPr>
                    </a:p>
                  </a:txBody>
                  <a:tcPr marL="56795" marR="56795" marT="0" marB="0"/>
                </a:tc>
                <a:tc>
                  <a:txBody>
                    <a:bodyPr/>
                    <a:lstStyle/>
                    <a:p>
                      <a:pPr marL="457200" algn="just">
                        <a:lnSpc>
                          <a:spcPct val="115000"/>
                        </a:lnSpc>
                        <a:spcAft>
                          <a:spcPts val="0"/>
                        </a:spcAft>
                      </a:pPr>
                      <a:r>
                        <a:rPr lang="en-US" sz="1400"/>
                        <a:t>Reduces seek time</a:t>
                      </a:r>
                      <a:endParaRPr lang="en-IN" sz="1600"/>
                    </a:p>
                    <a:p>
                      <a:pPr marL="457200" algn="just">
                        <a:lnSpc>
                          <a:spcPct val="115000"/>
                        </a:lnSpc>
                        <a:spcAft>
                          <a:spcPts val="0"/>
                        </a:spcAft>
                      </a:pPr>
                      <a:r>
                        <a:rPr lang="en-US" sz="1400"/>
                        <a:t>High throughput</a:t>
                      </a:r>
                      <a:endParaRPr lang="en-IN" sz="1600"/>
                    </a:p>
                    <a:p>
                      <a:pPr marL="457200" algn="just">
                        <a:lnSpc>
                          <a:spcPct val="115000"/>
                        </a:lnSpc>
                        <a:spcAft>
                          <a:spcPts val="0"/>
                        </a:spcAft>
                      </a:pPr>
                      <a:r>
                        <a:rPr lang="en-US" sz="1400"/>
                        <a:t>Low variance</a:t>
                      </a:r>
                      <a:endParaRPr lang="en-IN" sz="1600"/>
                    </a:p>
                    <a:p>
                      <a:pPr marL="457200" algn="just">
                        <a:lnSpc>
                          <a:spcPct val="115000"/>
                        </a:lnSpc>
                        <a:spcAft>
                          <a:spcPts val="0"/>
                        </a:spcAft>
                      </a:pPr>
                      <a:r>
                        <a:rPr lang="en-US" sz="1400"/>
                        <a:t>Good average response time</a:t>
                      </a:r>
                      <a:endParaRPr lang="en-IN" sz="1600">
                        <a:latin typeface="Calibri"/>
                        <a:ea typeface="Calibri"/>
                        <a:cs typeface="Times New Roman"/>
                      </a:endParaRPr>
                    </a:p>
                  </a:txBody>
                  <a:tcPr marL="56795" marR="56795" marT="0" marB="0"/>
                </a:tc>
              </a:tr>
              <a:tr h="1720875">
                <a:tc>
                  <a:txBody>
                    <a:bodyPr/>
                    <a:lstStyle/>
                    <a:p>
                      <a:pPr marL="457200" algn="just">
                        <a:lnSpc>
                          <a:spcPct val="115000"/>
                        </a:lnSpc>
                        <a:spcAft>
                          <a:spcPts val="0"/>
                        </a:spcAft>
                      </a:pPr>
                      <a:endParaRPr lang="en-US" sz="1400" b="1" dirty="0" smtClean="0"/>
                    </a:p>
                    <a:p>
                      <a:pPr marL="457200" algn="just">
                        <a:lnSpc>
                          <a:spcPct val="115000"/>
                        </a:lnSpc>
                        <a:spcAft>
                          <a:spcPts val="0"/>
                        </a:spcAft>
                      </a:pPr>
                      <a:r>
                        <a:rPr lang="en-US" sz="1400" b="1" dirty="0" smtClean="0"/>
                        <a:t>C-LOOK</a:t>
                      </a:r>
                      <a:endParaRPr lang="en-IN" sz="1600" b="1" dirty="0">
                        <a:latin typeface="Calibri"/>
                        <a:ea typeface="Calibri"/>
                        <a:cs typeface="Times New Roman"/>
                      </a:endParaRPr>
                    </a:p>
                  </a:txBody>
                  <a:tcPr marL="56795" marR="56795" marT="0" marB="0"/>
                </a:tc>
                <a:tc>
                  <a:txBody>
                    <a:bodyPr/>
                    <a:lstStyle/>
                    <a:p>
                      <a:pPr marL="457200" algn="just">
                        <a:lnSpc>
                          <a:spcPct val="115000"/>
                        </a:lnSpc>
                        <a:spcAft>
                          <a:spcPts val="0"/>
                        </a:spcAft>
                      </a:pPr>
                      <a:r>
                        <a:rPr lang="en-US" sz="1400" dirty="0"/>
                        <a:t>treats the request queue as a circular queue, i.e. the disk head after reaching to the last request in its direction of movement returns back to the other end of the disk and reverses its direction and continues servicing the requests.</a:t>
                      </a:r>
                      <a:endParaRPr lang="en-IN" sz="1600" dirty="0">
                        <a:latin typeface="Calibri"/>
                        <a:ea typeface="Calibri"/>
                        <a:cs typeface="Times New Roman"/>
                      </a:endParaRPr>
                    </a:p>
                  </a:txBody>
                  <a:tcPr marL="56795" marR="56795" marT="0" marB="0"/>
                </a:tc>
                <a:tc>
                  <a:txBody>
                    <a:bodyPr/>
                    <a:lstStyle/>
                    <a:p>
                      <a:pPr marL="457200" algn="just">
                        <a:lnSpc>
                          <a:spcPct val="115000"/>
                        </a:lnSpc>
                        <a:spcAft>
                          <a:spcPts val="0"/>
                        </a:spcAft>
                      </a:pPr>
                      <a:r>
                        <a:rPr lang="en-US" sz="1400" dirty="0"/>
                        <a:t>Low variance as compared to LOOK</a:t>
                      </a:r>
                      <a:endParaRPr lang="en-IN" sz="1600" dirty="0"/>
                    </a:p>
                    <a:p>
                      <a:pPr marL="457200" algn="just">
                        <a:lnSpc>
                          <a:spcPct val="115000"/>
                        </a:lnSpc>
                        <a:spcAft>
                          <a:spcPts val="0"/>
                        </a:spcAft>
                      </a:pPr>
                      <a:r>
                        <a:rPr lang="en-US" sz="1400" dirty="0"/>
                        <a:t>High throughput but low as compared to LOOK</a:t>
                      </a:r>
                      <a:endParaRPr lang="en-IN" sz="1600" dirty="0"/>
                    </a:p>
                    <a:p>
                      <a:pPr marL="457200" algn="just">
                        <a:lnSpc>
                          <a:spcPct val="115000"/>
                        </a:lnSpc>
                        <a:spcAft>
                          <a:spcPts val="0"/>
                        </a:spcAft>
                      </a:pPr>
                      <a:r>
                        <a:rPr lang="en-US" sz="1400" dirty="0"/>
                        <a:t>Reduces seek time</a:t>
                      </a:r>
                      <a:endParaRPr lang="en-IN" sz="1600" dirty="0"/>
                    </a:p>
                    <a:p>
                      <a:pPr marL="457200" algn="just">
                        <a:lnSpc>
                          <a:spcPct val="115000"/>
                        </a:lnSpc>
                        <a:spcAft>
                          <a:spcPts val="1000"/>
                        </a:spcAft>
                      </a:pPr>
                      <a:r>
                        <a:rPr lang="en-US" sz="1400" dirty="0"/>
                        <a:t>Good average response time</a:t>
                      </a:r>
                      <a:endParaRPr lang="en-IN" sz="1600" dirty="0">
                        <a:latin typeface="Calibri"/>
                        <a:ea typeface="Calibri"/>
                        <a:cs typeface="Times New Roman"/>
                      </a:endParaRPr>
                    </a:p>
                  </a:txBody>
                  <a:tcPr marL="56795" marR="56795" marT="0" marB="0"/>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655</TotalTime>
  <Words>726</Words>
  <Application>Microsoft Office PowerPoint</Application>
  <PresentationFormat>On-screen Show (4:3)</PresentationFormat>
  <Paragraphs>131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Operating Systems</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 Gagan</dc:creator>
  <cp:lastModifiedBy>admin</cp:lastModifiedBy>
  <cp:revision>103</cp:revision>
  <dcterms:created xsi:type="dcterms:W3CDTF">2006-08-16T00:00:00Z</dcterms:created>
  <dcterms:modified xsi:type="dcterms:W3CDTF">2019-03-08T10:19:46Z</dcterms:modified>
</cp:coreProperties>
</file>