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18"/>
  </p:notesMasterIdLst>
  <p:sldIdLst>
    <p:sldId id="295" r:id="rId2"/>
    <p:sldId id="260" r:id="rId3"/>
    <p:sldId id="257" r:id="rId4"/>
    <p:sldId id="262" r:id="rId5"/>
    <p:sldId id="263" r:id="rId6"/>
    <p:sldId id="296" r:id="rId7"/>
    <p:sldId id="293" r:id="rId8"/>
    <p:sldId id="271" r:id="rId9"/>
    <p:sldId id="272" r:id="rId10"/>
    <p:sldId id="264" r:id="rId11"/>
    <p:sldId id="285" r:id="rId12"/>
    <p:sldId id="294" r:id="rId13"/>
    <p:sldId id="274" r:id="rId14"/>
    <p:sldId id="297" r:id="rId15"/>
    <p:sldId id="286" r:id="rId16"/>
    <p:sldId id="27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0FFC1"/>
    <a:srgbClr val="CCFF99"/>
    <a:srgbClr val="7DD57D"/>
    <a:srgbClr val="3333FF"/>
    <a:srgbClr val="3399FF"/>
    <a:srgbClr val="58C85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showOutlineIcons="0">
    <p:restoredLeft sz="9485" autoAdjust="0"/>
    <p:restoredTop sz="94660"/>
  </p:normalViewPr>
  <p:slideViewPr>
    <p:cSldViewPr>
      <p:cViewPr varScale="1">
        <p:scale>
          <a:sx n="74" d="100"/>
          <a:sy n="74" d="100"/>
        </p:scale>
        <p:origin x="-15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D018AC-F4FE-4B93-BCF9-685866193A78}" type="datetimeFigureOut">
              <a:rPr lang="en-US"/>
              <a:pPr>
                <a:defRPr/>
              </a:pPr>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DC60AB7-1184-4055-9338-F58C6BBBEDC1}" type="slidenum">
              <a:rPr lang="en-US"/>
              <a:pPr>
                <a:defRPr/>
              </a:pPr>
              <a:t>‹#›</a:t>
            </a:fld>
            <a:endParaRPr lang="en-US"/>
          </a:p>
        </p:txBody>
      </p:sp>
    </p:spTree>
    <p:extLst>
      <p:ext uri="{BB962C8B-B14F-4D97-AF65-F5344CB8AC3E}">
        <p14:creationId xmlns:p14="http://schemas.microsoft.com/office/powerpoint/2010/main" xmlns="" val="1023302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EDC60AB7-1184-4055-9338-F58C6BBBEDC1}"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3DCE737A-0058-4080-AFE9-73BAC274E6D3}" type="datetime1">
              <a:rPr lang="en-US"/>
              <a:pPr>
                <a:defRPr/>
              </a:pPr>
              <a:t>12/1/2017</a:t>
            </a:fld>
            <a:endParaRPr lang="en-US"/>
          </a:p>
        </p:txBody>
      </p:sp>
      <p:sp>
        <p:nvSpPr>
          <p:cNvPr id="6" name="Slide Number Placeholder 5"/>
          <p:cNvSpPr>
            <a:spLocks noGrp="1"/>
          </p:cNvSpPr>
          <p:nvPr>
            <p:ph type="sldNum" sz="quarter" idx="11"/>
          </p:nvPr>
        </p:nvSpPr>
        <p:spPr/>
        <p:txBody>
          <a:bodyPr/>
          <a:lstStyle>
            <a:lvl1pPr>
              <a:defRPr/>
            </a:lvl1pPr>
          </a:lstStyle>
          <a:p>
            <a:pPr>
              <a:defRPr/>
            </a:pPr>
            <a:fld id="{CC64AD13-15A8-417D-8A5F-FB931DC1EB0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A5A5E7-D335-48A3-8EEC-DA0A27DC6898}" type="datetime1">
              <a:rPr lang="en-US"/>
              <a:pPr>
                <a:defRPr/>
              </a:pPr>
              <a:t>12/1/2017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Dr. Deepak </a:t>
            </a:r>
            <a:r>
              <a:rPr lang="en-US" dirty="0" err="1" smtClean="0"/>
              <a:t>Dembla</a:t>
            </a:r>
            <a:r>
              <a:rPr lang="en-US" dirty="0" smtClean="0"/>
              <a:t>   JECRC University</a:t>
            </a:r>
          </a:p>
          <a:p>
            <a:pPr>
              <a:defRPr/>
            </a:pPr>
            <a:r>
              <a:rPr lang="en-US" dirty="0" smtClean="0"/>
              <a:t>.</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787265-961E-4BAD-B8DD-021B50E0C62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4200E7-31B5-4E4F-A694-8A442B5C5400}" type="datetime1">
              <a:rPr lang="en-US"/>
              <a:pPr>
                <a:defRPr/>
              </a:pPr>
              <a:t>12/1/2017</a:t>
            </a:fld>
            <a:endParaRPr lang="en-US"/>
          </a:p>
        </p:txBody>
      </p:sp>
      <p:sp>
        <p:nvSpPr>
          <p:cNvPr id="5"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6" name="Slide Number Placeholder 5"/>
          <p:cNvSpPr>
            <a:spLocks noGrp="1"/>
          </p:cNvSpPr>
          <p:nvPr>
            <p:ph type="sldNum" sz="quarter" idx="12"/>
          </p:nvPr>
        </p:nvSpPr>
        <p:spPr/>
        <p:txBody>
          <a:bodyPr/>
          <a:lstStyle>
            <a:lvl1pPr>
              <a:defRPr/>
            </a:lvl1pPr>
          </a:lstStyle>
          <a:p>
            <a:pPr>
              <a:defRPr/>
            </a:pPr>
            <a:fld id="{815D4713-31A5-4981-8001-FAC5D847EF4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F4ED701-1CFA-4011-9BC4-876921694238}" type="datetime1">
              <a:rPr lang="en-US"/>
              <a:pPr>
                <a:defRPr/>
              </a:pPr>
              <a:t>12/1/2017</a:t>
            </a:fld>
            <a:endParaRPr lang="en-US"/>
          </a:p>
        </p:txBody>
      </p:sp>
      <p:sp>
        <p:nvSpPr>
          <p:cNvPr id="6" name="Slide Number Placeholder 5"/>
          <p:cNvSpPr>
            <a:spLocks noGrp="1"/>
          </p:cNvSpPr>
          <p:nvPr>
            <p:ph type="sldNum" sz="quarter" idx="11"/>
          </p:nvPr>
        </p:nvSpPr>
        <p:spPr/>
        <p:txBody>
          <a:bodyPr/>
          <a:lstStyle>
            <a:lvl1pPr>
              <a:defRPr/>
            </a:lvl1pPr>
          </a:lstStyle>
          <a:p>
            <a:pPr>
              <a:defRPr/>
            </a:pPr>
            <a:fld id="{56CC2E96-F469-4C96-A79F-C30636499F4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2D87A2-D745-41BA-B2ED-B867BE485A08}" type="datetime1">
              <a:rPr lang="en-US"/>
              <a:pPr>
                <a:defRPr/>
              </a:pPr>
              <a:t>12/1/2017</a:t>
            </a:fld>
            <a:endParaRPr lang="en-US"/>
          </a:p>
        </p:txBody>
      </p:sp>
      <p:sp>
        <p:nvSpPr>
          <p:cNvPr id="5"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6" name="Slide Number Placeholder 5"/>
          <p:cNvSpPr>
            <a:spLocks noGrp="1"/>
          </p:cNvSpPr>
          <p:nvPr>
            <p:ph type="sldNum" sz="quarter" idx="12"/>
          </p:nvPr>
        </p:nvSpPr>
        <p:spPr/>
        <p:txBody>
          <a:bodyPr/>
          <a:lstStyle>
            <a:lvl1pPr>
              <a:defRPr/>
            </a:lvl1pPr>
          </a:lstStyle>
          <a:p>
            <a:pPr>
              <a:defRPr/>
            </a:pPr>
            <a:fld id="{5C6102CC-3044-482F-8369-BCB5C8E5FF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0CA798-674F-449D-95A4-A1C57D765FA7}" type="datetime1">
              <a:rPr lang="en-US"/>
              <a:pPr>
                <a:defRPr/>
              </a:pPr>
              <a:t>12/1/2017</a:t>
            </a:fld>
            <a:endParaRPr lang="en-US"/>
          </a:p>
        </p:txBody>
      </p:sp>
      <p:sp>
        <p:nvSpPr>
          <p:cNvPr id="6"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7" name="Slide Number Placeholder 5"/>
          <p:cNvSpPr>
            <a:spLocks noGrp="1"/>
          </p:cNvSpPr>
          <p:nvPr>
            <p:ph type="sldNum" sz="quarter" idx="12"/>
          </p:nvPr>
        </p:nvSpPr>
        <p:spPr/>
        <p:txBody>
          <a:bodyPr/>
          <a:lstStyle>
            <a:lvl1pPr>
              <a:defRPr/>
            </a:lvl1pPr>
          </a:lstStyle>
          <a:p>
            <a:pPr>
              <a:defRPr/>
            </a:pPr>
            <a:fld id="{5BAE1F6F-0EA1-40B8-A1BF-39388A6E55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265A513-6AD8-40C1-B841-05300F6722B6}" type="datetime1">
              <a:rPr lang="en-US"/>
              <a:pPr>
                <a:defRPr/>
              </a:pPr>
              <a:t>12/1/2017</a:t>
            </a:fld>
            <a:endParaRPr lang="en-US"/>
          </a:p>
        </p:txBody>
      </p:sp>
      <p:sp>
        <p:nvSpPr>
          <p:cNvPr id="8"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9" name="Slide Number Placeholder 5"/>
          <p:cNvSpPr>
            <a:spLocks noGrp="1"/>
          </p:cNvSpPr>
          <p:nvPr>
            <p:ph type="sldNum" sz="quarter" idx="12"/>
          </p:nvPr>
        </p:nvSpPr>
        <p:spPr/>
        <p:txBody>
          <a:bodyPr/>
          <a:lstStyle>
            <a:lvl1pPr>
              <a:defRPr/>
            </a:lvl1pPr>
          </a:lstStyle>
          <a:p>
            <a:pPr>
              <a:defRPr/>
            </a:pPr>
            <a:fld id="{660D6273-0BCF-466E-892A-F02EBDAACDD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32E075B6-7EF0-43AB-B21B-AAF54DF2B2C0}" type="datetime1">
              <a:rPr lang="en-US"/>
              <a:pPr>
                <a:defRPr/>
              </a:pPr>
              <a:t>12/1/2017</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2F4E89B7-CDCB-4384-A7B9-E30C95FE80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19E89B-8894-41CF-A303-6210EC459203}" type="datetime1">
              <a:rPr lang="en-US"/>
              <a:pPr>
                <a:defRPr/>
              </a:pPr>
              <a:t>12/1/2017</a:t>
            </a:fld>
            <a:endParaRPr lang="en-US"/>
          </a:p>
        </p:txBody>
      </p:sp>
      <p:sp>
        <p:nvSpPr>
          <p:cNvPr id="3"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4" name="Slide Number Placeholder 5"/>
          <p:cNvSpPr>
            <a:spLocks noGrp="1"/>
          </p:cNvSpPr>
          <p:nvPr>
            <p:ph type="sldNum" sz="quarter" idx="12"/>
          </p:nvPr>
        </p:nvSpPr>
        <p:spPr/>
        <p:txBody>
          <a:bodyPr/>
          <a:lstStyle>
            <a:lvl1pPr>
              <a:defRPr/>
            </a:lvl1pPr>
          </a:lstStyle>
          <a:p>
            <a:pPr>
              <a:defRPr/>
            </a:pPr>
            <a:fld id="{AE9D7581-2A7E-4886-B9D7-2551BFE5EA4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BE19C56-4EA1-4B8B-B201-786F408050D4}" type="datetime1">
              <a:rPr lang="en-US"/>
              <a:pPr>
                <a:defRPr/>
              </a:pPr>
              <a:t>12/1/2017</a:t>
            </a:fld>
            <a:endParaRPr lang="en-US"/>
          </a:p>
        </p:txBody>
      </p:sp>
      <p:sp>
        <p:nvSpPr>
          <p:cNvPr id="6"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7" name="Slide Number Placeholder 5"/>
          <p:cNvSpPr>
            <a:spLocks noGrp="1"/>
          </p:cNvSpPr>
          <p:nvPr>
            <p:ph type="sldNum" sz="quarter" idx="12"/>
          </p:nvPr>
        </p:nvSpPr>
        <p:spPr/>
        <p:txBody>
          <a:bodyPr/>
          <a:lstStyle>
            <a:lvl1pPr>
              <a:defRPr/>
            </a:lvl1pPr>
          </a:lstStyle>
          <a:p>
            <a:pPr>
              <a:defRPr/>
            </a:pPr>
            <a:fld id="{0617DBC4-364A-4567-895E-FEF3A8E3DCF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AA9ADB-BB5B-4E61-91A5-63E00EB305FD}" type="datetime1">
              <a:rPr lang="en-US"/>
              <a:pPr>
                <a:defRPr/>
              </a:pPr>
              <a:t>12/1/2017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Dr. Deepak </a:t>
            </a:r>
            <a:r>
              <a:rPr lang="en-US" dirty="0" err="1" smtClean="0"/>
              <a:t>Dembla</a:t>
            </a:r>
            <a:r>
              <a:rPr lang="en-US" dirty="0" smtClean="0"/>
              <a:t>   JECRC University</a:t>
            </a:r>
          </a:p>
          <a:p>
            <a:pPr>
              <a:defRPr/>
            </a:pPr>
            <a:r>
              <a:rPr lang="en-US" dirty="0" smtClean="0"/>
              <a:t>.</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0A96846-6C4C-4789-B8C2-2555DDDA96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29000">
              <a:schemeClr val="bg1"/>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98E8416-6519-4166-A47D-A931636B0CB8}" type="datetime1">
              <a:rPr lang="en-US"/>
              <a:pPr>
                <a:defRPr/>
              </a:pPr>
              <a:t>12/1/2017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356CA0A-52E7-451C-A32F-16C8CB3455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71" r:id="rId3"/>
    <p:sldLayoutId id="2147484372" r:id="rId4"/>
    <p:sldLayoutId id="2147484373" r:id="rId5"/>
    <p:sldLayoutId id="2147484381" r:id="rId6"/>
    <p:sldLayoutId id="2147484374" r:id="rId7"/>
    <p:sldLayoutId id="2147484375" r:id="rId8"/>
    <p:sldLayoutId id="2147484376" r:id="rId9"/>
    <p:sldLayoutId id="2147484377" r:id="rId10"/>
    <p:sldLayoutId id="2147484378"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ctrTitle"/>
          </p:nvPr>
        </p:nvSpPr>
        <p:spPr>
          <a:xfrm>
            <a:off x="1066800" y="1447800"/>
            <a:ext cx="6324600" cy="2101850"/>
          </a:xfrm>
        </p:spPr>
        <p:txBody>
          <a:bodyPr/>
          <a:lstStyle/>
          <a:p>
            <a:pPr>
              <a:defRPr/>
            </a:pPr>
            <a:r>
              <a:rPr lang="en-US" sz="4000" b="1" dirty="0" smtClean="0">
                <a:effectLst>
                  <a:outerShdw blurRad="38100" dist="38100" dir="2700000" algn="tl">
                    <a:srgbClr val="000000">
                      <a:alpha val="43137"/>
                    </a:srgbClr>
                  </a:outerShdw>
                </a:effectLst>
              </a:rPr>
              <a:t>Operating </a:t>
            </a:r>
            <a:r>
              <a:rPr lang="en-US" sz="4000" b="1" dirty="0" smtClean="0">
                <a:effectLst>
                  <a:outerShdw blurRad="38100" dist="38100" dir="2700000" algn="tl">
                    <a:srgbClr val="000000">
                      <a:alpha val="43137"/>
                    </a:srgbClr>
                  </a:outerShdw>
                </a:effectLst>
              </a:rPr>
              <a:t>Systems</a:t>
            </a:r>
            <a:endParaRPr lang="en-US" sz="4000" dirty="0">
              <a:effectLst>
                <a:outerShdw blurRad="38100" dist="38100" dir="2700000" algn="tl">
                  <a:srgbClr val="000000">
                    <a:alpha val="43137"/>
                  </a:srgbClr>
                </a:outerShdw>
              </a:effectLst>
            </a:endParaRPr>
          </a:p>
        </p:txBody>
      </p:sp>
      <p:sp>
        <p:nvSpPr>
          <p:cNvPr id="5123" name="Subtitle 10"/>
          <p:cNvSpPr>
            <a:spLocks noGrp="1"/>
          </p:cNvSpPr>
          <p:nvPr>
            <p:ph type="subTitle" idx="1"/>
          </p:nvPr>
        </p:nvSpPr>
        <p:spPr>
          <a:xfrm>
            <a:off x="1447800" y="3352800"/>
            <a:ext cx="5935662" cy="990600"/>
          </a:xfrm>
        </p:spPr>
        <p:txBody>
          <a:bodyPr/>
          <a:lstStyle/>
          <a:p>
            <a:pPr>
              <a:defRPr/>
            </a:pPr>
            <a:r>
              <a:rPr lang="en-US" altLang="en-US" sz="4000" b="1" dirty="0" smtClean="0">
                <a:solidFill>
                  <a:schemeClr val="tx1"/>
                </a:solidFill>
                <a:effectLst>
                  <a:outerShdw blurRad="38100" dist="38100" dir="2700000" algn="tl">
                    <a:srgbClr val="000000">
                      <a:alpha val="43137"/>
                    </a:srgbClr>
                  </a:outerShdw>
                </a:effectLst>
              </a:rPr>
              <a:t>Dr. Deepak </a:t>
            </a:r>
            <a:r>
              <a:rPr lang="en-US" altLang="en-US" sz="4000" b="1" dirty="0" err="1" smtClean="0">
                <a:solidFill>
                  <a:schemeClr val="tx1"/>
                </a:solidFill>
                <a:effectLst>
                  <a:outerShdw blurRad="38100" dist="38100" dir="2700000" algn="tl">
                    <a:srgbClr val="000000">
                      <a:alpha val="43137"/>
                    </a:srgbClr>
                  </a:outerShdw>
                </a:effectLst>
              </a:rPr>
              <a:t>Dembla</a:t>
            </a:r>
            <a:endParaRPr lang="en-US" altLang="en-US" sz="4000" b="1" dirty="0" smtClean="0">
              <a:solidFill>
                <a:schemeClr val="tx1"/>
              </a:solidFill>
              <a:effectLst>
                <a:outerShdw blurRad="38100" dist="38100" dir="2700000" algn="tl">
                  <a:srgbClr val="000000">
                    <a:alpha val="43137"/>
                  </a:srgbClr>
                </a:outerShdw>
              </a:effectLst>
            </a:endParaRPr>
          </a:p>
        </p:txBody>
      </p:sp>
      <p:sp>
        <p:nvSpPr>
          <p:cNvPr id="512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Constantia" pitchFamily="18" charset="0"/>
            </a:endParaRPr>
          </a:p>
        </p:txBody>
      </p:sp>
    </p:spTree>
    <p:extLst>
      <p:ext uri="{BB962C8B-B14F-4D97-AF65-F5344CB8AC3E}">
        <p14:creationId xmlns:p14="http://schemas.microsoft.com/office/powerpoint/2010/main" xmlns="" val="41905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500" dirty="0" smtClean="0">
                <a:solidFill>
                  <a:schemeClr val="bg1"/>
                </a:solidFill>
              </a:rPr>
              <a:t>Worm/</a:t>
            </a:r>
            <a:r>
              <a:rPr lang="en-US" sz="4500" dirty="0" err="1" smtClean="0">
                <a:solidFill>
                  <a:schemeClr val="bg1"/>
                </a:solidFill>
              </a:rPr>
              <a:t>Bot</a:t>
            </a:r>
            <a:r>
              <a:rPr lang="en-US" sz="4500" dirty="0" smtClean="0">
                <a:solidFill>
                  <a:schemeClr val="bg1"/>
                </a:solidFill>
              </a:rPr>
              <a:t>/</a:t>
            </a:r>
            <a:r>
              <a:rPr lang="en-US" sz="4500" dirty="0" err="1" smtClean="0">
                <a:solidFill>
                  <a:schemeClr val="bg1"/>
                </a:solidFill>
              </a:rPr>
              <a:t>RootKit</a:t>
            </a:r>
            <a:r>
              <a:rPr lang="en-US" sz="4500" dirty="0" smtClean="0">
                <a:solidFill>
                  <a:schemeClr val="bg1"/>
                </a:solidFill>
              </a:rPr>
              <a:t> </a:t>
            </a:r>
            <a:r>
              <a:rPr lang="en-US" sz="4500" dirty="0" err="1" smtClean="0">
                <a:solidFill>
                  <a:schemeClr val="bg1"/>
                </a:solidFill>
              </a:rPr>
              <a:t>counterMeasures</a:t>
            </a:r>
            <a:endParaRPr lang="en-US" sz="4500"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76200" y="990600"/>
            <a:ext cx="8839200" cy="4800600"/>
          </a:xfrm>
        </p:spPr>
        <p:txBody>
          <a:bodyPr/>
          <a:lstStyle/>
          <a:p>
            <a:pPr>
              <a:lnSpc>
                <a:spcPct val="150000"/>
              </a:lnSpc>
            </a:pPr>
            <a:r>
              <a:rPr lang="en-US" sz="2400" dirty="0" smtClean="0"/>
              <a:t>Worms can be detected based on the signature of a worm. The technique generates the signatures of worms. Using these signatures only, worms entry/exit are detected.</a:t>
            </a:r>
            <a:endParaRPr lang="en-IN" sz="2400" dirty="0" smtClean="0"/>
          </a:p>
          <a:p>
            <a:pPr>
              <a:lnSpc>
                <a:spcPct val="150000"/>
              </a:lnSpc>
            </a:pPr>
            <a:r>
              <a:rPr lang="en-US" sz="2400" dirty="0" smtClean="0"/>
              <a:t>Another way to stop worms is the network filtering.</a:t>
            </a:r>
            <a:endParaRPr lang="en-IN" sz="2400" dirty="0" smtClean="0"/>
          </a:p>
          <a:p>
            <a:pPr>
              <a:lnSpc>
                <a:spcPct val="150000"/>
              </a:lnSpc>
            </a:pPr>
            <a:r>
              <a:rPr lang="en-US" sz="2400" b="1" dirty="0" smtClean="0"/>
              <a:t> </a:t>
            </a:r>
            <a:r>
              <a:rPr lang="en-US" sz="2400" dirty="0" smtClean="0"/>
              <a:t>An effective method to check the presence of a </a:t>
            </a:r>
            <a:r>
              <a:rPr lang="en-US" sz="2400" dirty="0" err="1" smtClean="0"/>
              <a:t>rootkit</a:t>
            </a:r>
            <a:r>
              <a:rPr lang="en-US" sz="2400" dirty="0" smtClean="0"/>
              <a:t> on the system is to boot it from a trusted and clean operating system source and scan the system.</a:t>
            </a:r>
          </a:p>
          <a:p>
            <a:pPr>
              <a:lnSpc>
                <a:spcPct val="150000"/>
              </a:lnSpc>
            </a:pPr>
            <a:r>
              <a:rPr lang="en-US" sz="2400" dirty="0" smtClean="0"/>
              <a:t> The </a:t>
            </a:r>
            <a:r>
              <a:rPr lang="en-US" sz="2400" dirty="0" err="1" smtClean="0"/>
              <a:t>rootkit</a:t>
            </a:r>
            <a:r>
              <a:rPr lang="en-US" sz="2400" dirty="0" smtClean="0"/>
              <a:t> at this time is not active and therefore can be checked for its existence.</a:t>
            </a:r>
            <a:endParaRPr lang="en-IN" sz="2400" dirty="0" smtClean="0"/>
          </a:p>
          <a:p>
            <a:pPr>
              <a:lnSpc>
                <a:spcPct val="150000"/>
              </a:lnSpc>
              <a:buNone/>
            </a:pPr>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500" dirty="0" smtClean="0">
                <a:solidFill>
                  <a:schemeClr val="bg1"/>
                </a:solidFill>
              </a:rPr>
              <a:t>Dealing with Buffer Overflow Attacks</a:t>
            </a:r>
            <a:endParaRPr lang="en-US" sz="4500"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76200" y="990600"/>
            <a:ext cx="8229600" cy="4800600"/>
          </a:xfrm>
        </p:spPr>
        <p:txBody>
          <a:bodyPr/>
          <a:lstStyle/>
          <a:p>
            <a:pPr lvl="0">
              <a:lnSpc>
                <a:spcPct val="150000"/>
              </a:lnSpc>
              <a:buNone/>
            </a:pPr>
            <a:r>
              <a:rPr lang="en-US" sz="2800" b="1" dirty="0" smtClean="0">
                <a:solidFill>
                  <a:schemeClr val="tx2"/>
                </a:solidFill>
              </a:rPr>
              <a:t>Various ways to deal with buffer overflow attacks are:</a:t>
            </a:r>
          </a:p>
          <a:p>
            <a:pPr lvl="1">
              <a:lnSpc>
                <a:spcPct val="150000"/>
              </a:lnSpc>
              <a:buSzPct val="92000"/>
              <a:buFont typeface="Wingdings" panose="05000000000000000000" pitchFamily="2" charset="2"/>
              <a:buChar char="Ø"/>
            </a:pPr>
            <a:r>
              <a:rPr lang="en-US" sz="2400" dirty="0" smtClean="0"/>
              <a:t>Writing Correct Code</a:t>
            </a:r>
            <a:endParaRPr lang="en-IN" sz="2400" dirty="0" smtClean="0"/>
          </a:p>
          <a:p>
            <a:pPr lvl="1">
              <a:lnSpc>
                <a:spcPct val="150000"/>
              </a:lnSpc>
              <a:buSzPct val="92000"/>
              <a:buFont typeface="Wingdings" panose="05000000000000000000" pitchFamily="2" charset="2"/>
              <a:buChar char="Ø"/>
            </a:pPr>
            <a:r>
              <a:rPr lang="en-US" sz="2400" dirty="0" smtClean="0"/>
              <a:t>Safe Libraries</a:t>
            </a:r>
            <a:endParaRPr lang="en-IN" sz="2400" dirty="0" smtClean="0"/>
          </a:p>
          <a:p>
            <a:pPr lvl="1">
              <a:lnSpc>
                <a:spcPct val="150000"/>
              </a:lnSpc>
              <a:buSzPct val="92000"/>
              <a:buFont typeface="Wingdings" panose="05000000000000000000" pitchFamily="2" charset="2"/>
              <a:buChar char="Ø"/>
            </a:pPr>
            <a:r>
              <a:rPr lang="en-US" sz="2400" dirty="0" smtClean="0"/>
              <a:t>Use of type-safe programming language</a:t>
            </a:r>
            <a:endParaRPr lang="en-IN" sz="2400" dirty="0" smtClean="0"/>
          </a:p>
          <a:p>
            <a:pPr lvl="1">
              <a:lnSpc>
                <a:spcPct val="150000"/>
              </a:lnSpc>
              <a:buSzPct val="92000"/>
              <a:buFont typeface="Wingdings" panose="05000000000000000000" pitchFamily="2" charset="2"/>
              <a:buChar char="Ø"/>
            </a:pPr>
            <a:r>
              <a:rPr lang="en-US" sz="2400" dirty="0" smtClean="0"/>
              <a:t>Non-executable Buffers</a:t>
            </a:r>
            <a:endParaRPr lang="en-IN" sz="2400" dirty="0" smtClean="0"/>
          </a:p>
          <a:p>
            <a:pPr lvl="1">
              <a:lnSpc>
                <a:spcPct val="150000"/>
              </a:lnSpc>
              <a:buSzPct val="92000"/>
              <a:buFont typeface="Wingdings" panose="05000000000000000000" pitchFamily="2" charset="2"/>
              <a:buChar char="Ø"/>
            </a:pPr>
            <a:r>
              <a:rPr lang="en-US" sz="2400" dirty="0" smtClean="0"/>
              <a:t>Address space randomization</a:t>
            </a:r>
            <a:endParaRPr lang="en-IN" sz="2400" dirty="0" smtClean="0"/>
          </a:p>
          <a:p>
            <a:pPr>
              <a:lnSpc>
                <a:spcPct val="150000"/>
              </a:lnSpc>
              <a:buNone/>
            </a:pPr>
            <a:endParaRPr lang="en-IN"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Dealing with Mobile Code</a:t>
            </a:r>
            <a:endParaRPr lang="en-US" sz="4800"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76200" y="1066800"/>
            <a:ext cx="8229600" cy="4800600"/>
          </a:xfrm>
        </p:spPr>
        <p:txBody>
          <a:bodyPr/>
          <a:lstStyle/>
          <a:p>
            <a:pPr lvl="0">
              <a:buNone/>
            </a:pPr>
            <a:r>
              <a:rPr lang="en-US" sz="2800" b="1" dirty="0">
                <a:solidFill>
                  <a:schemeClr val="tx2"/>
                </a:solidFill>
              </a:rPr>
              <a:t>Various ways to deal with mobile code are:</a:t>
            </a:r>
          </a:p>
          <a:p>
            <a:pPr lvl="1">
              <a:lnSpc>
                <a:spcPct val="150000"/>
              </a:lnSpc>
              <a:buFont typeface="Wingdings" panose="05000000000000000000" pitchFamily="2" charset="2"/>
              <a:buChar char="§"/>
            </a:pPr>
            <a:r>
              <a:rPr lang="en-US" sz="2400" dirty="0" smtClean="0"/>
              <a:t>Code blocking approach</a:t>
            </a:r>
            <a:endParaRPr lang="en-IN" sz="2400" dirty="0" smtClean="0"/>
          </a:p>
          <a:p>
            <a:pPr lvl="1">
              <a:lnSpc>
                <a:spcPct val="150000"/>
              </a:lnSpc>
              <a:buFont typeface="Wingdings" panose="05000000000000000000" pitchFamily="2" charset="2"/>
              <a:buChar char="§"/>
            </a:pPr>
            <a:r>
              <a:rPr lang="en-US" sz="2400" dirty="0" smtClean="0"/>
              <a:t>Authentication using code signing</a:t>
            </a:r>
            <a:endParaRPr lang="en-IN" sz="2400" dirty="0" smtClean="0"/>
          </a:p>
          <a:p>
            <a:pPr lvl="1">
              <a:lnSpc>
                <a:spcPct val="150000"/>
              </a:lnSpc>
              <a:buFont typeface="Wingdings" panose="05000000000000000000" pitchFamily="2" charset="2"/>
              <a:buChar char="§"/>
            </a:pPr>
            <a:r>
              <a:rPr lang="en-US" sz="2400" dirty="0" smtClean="0"/>
              <a:t>Safe Interpreters</a:t>
            </a:r>
            <a:endParaRPr lang="en-IN" sz="2400" dirty="0" smtClean="0"/>
          </a:p>
          <a:p>
            <a:pPr lvl="1">
              <a:lnSpc>
                <a:spcPct val="150000"/>
              </a:lnSpc>
              <a:buFont typeface="Wingdings" panose="05000000000000000000" pitchFamily="2" charset="2"/>
              <a:buChar char="§"/>
            </a:pPr>
            <a:r>
              <a:rPr lang="en-US" sz="2400" dirty="0" smtClean="0"/>
              <a:t>Code inspection</a:t>
            </a:r>
            <a:endParaRPr lang="en-IN" sz="2400" dirty="0" smtClean="0"/>
          </a:p>
          <a:p>
            <a:pPr lvl="1">
              <a:lnSpc>
                <a:spcPct val="150000"/>
              </a:lnSpc>
              <a:buFont typeface="Wingdings" panose="05000000000000000000" pitchFamily="2" charset="2"/>
              <a:buChar char="§"/>
            </a:pPr>
            <a:r>
              <a:rPr lang="en-US" sz="2400" dirty="0" smtClean="0"/>
              <a:t>Sandboxing</a:t>
            </a:r>
            <a:endParaRPr lang="en-IN" sz="2400" dirty="0" smtClean="0"/>
          </a:p>
          <a:p>
            <a:pPr lvl="1">
              <a:lnSpc>
                <a:spcPct val="150000"/>
              </a:lnSpc>
              <a:buFont typeface="Wingdings" panose="05000000000000000000" pitchFamily="2" charset="2"/>
              <a:buChar char="§"/>
            </a:pPr>
            <a:r>
              <a:rPr lang="en-US" sz="2400" dirty="0" smtClean="0"/>
              <a:t>Proof-carrying code (PCC)</a:t>
            </a:r>
            <a:endParaRPr lang="en-IN" sz="2400" dirty="0" smtClean="0"/>
          </a:p>
          <a:p>
            <a:pPr>
              <a:buNone/>
            </a:pP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Trusted Operating Systems</a:t>
            </a:r>
            <a:endParaRPr lang="en-US" sz="4800"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152400" y="1066800"/>
            <a:ext cx="8763000" cy="5105400"/>
          </a:xfrm>
        </p:spPr>
        <p:txBody>
          <a:bodyPr/>
          <a:lstStyle/>
          <a:p>
            <a:pPr lvl="0">
              <a:lnSpc>
                <a:spcPct val="150000"/>
              </a:lnSpc>
            </a:pPr>
            <a:r>
              <a:rPr lang="en-US" sz="2400" dirty="0" smtClean="0"/>
              <a:t>A trusted system is the system that has formally stated security requirements and meets these requirements.</a:t>
            </a:r>
            <a:endParaRPr lang="en-IN" sz="2400" dirty="0" smtClean="0"/>
          </a:p>
          <a:p>
            <a:pPr lvl="0">
              <a:lnSpc>
                <a:spcPct val="150000"/>
              </a:lnSpc>
            </a:pPr>
            <a:r>
              <a:rPr lang="en-US" sz="2400" dirty="0" smtClean="0"/>
              <a:t>To design a trusted operating system, a </a:t>
            </a:r>
            <a:r>
              <a:rPr lang="en-US" sz="2400" i="1" dirty="0" smtClean="0"/>
              <a:t>security kernel</a:t>
            </a:r>
            <a:r>
              <a:rPr lang="en-US" sz="2400" dirty="0" smtClean="0"/>
              <a:t> is designed such that it provides the security interfaces among the hardware, operating system, and other parts of the system.</a:t>
            </a:r>
            <a:endParaRPr lang="en-IN" sz="2400" dirty="0" smtClean="0"/>
          </a:p>
          <a:p>
            <a:pPr>
              <a:lnSpc>
                <a:spcPct val="150000"/>
              </a:lnSpc>
              <a:buNone/>
            </a:pPr>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Trusted Operating Systems</a:t>
            </a:r>
            <a:endParaRPr lang="en-US" sz="4800"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152400" y="1066800"/>
            <a:ext cx="8763000" cy="5105400"/>
          </a:xfrm>
        </p:spPr>
        <p:txBody>
          <a:bodyPr/>
          <a:lstStyle/>
          <a:p>
            <a:pPr lvl="0">
              <a:lnSpc>
                <a:spcPct val="150000"/>
              </a:lnSpc>
            </a:pPr>
            <a:r>
              <a:rPr lang="en-US" sz="2400" dirty="0" smtClean="0"/>
              <a:t>The security kernel is designed on the top of hardware. It monitors all operating system hardware accesses and checks any illegal access and thereby performing all protection functions</a:t>
            </a:r>
            <a:endParaRPr lang="en-IN" sz="2400" dirty="0" smtClean="0"/>
          </a:p>
          <a:p>
            <a:pPr lvl="0">
              <a:lnSpc>
                <a:spcPct val="150000"/>
              </a:lnSpc>
            </a:pPr>
            <a:r>
              <a:rPr lang="en-US" sz="2400" dirty="0" smtClean="0"/>
              <a:t>To enforce the security policy, there is a </a:t>
            </a:r>
            <a:r>
              <a:rPr lang="en-US" sz="2400" i="1" dirty="0" smtClean="0"/>
              <a:t>trusted computing base</a:t>
            </a:r>
            <a:r>
              <a:rPr lang="en-US" sz="2400" dirty="0" smtClean="0"/>
              <a:t> (TCB) acting as a shell that protects whatever in the system needs protection.  </a:t>
            </a:r>
            <a:endParaRPr lang="en-IN" sz="2400" dirty="0" smtClean="0"/>
          </a:p>
          <a:p>
            <a:pPr>
              <a:lnSpc>
                <a:spcPct val="150000"/>
              </a:lnSpc>
              <a:buNone/>
            </a:pPr>
            <a:endParaRPr lang="en-IN" sz="2400" dirty="0"/>
          </a:p>
        </p:txBody>
      </p:sp>
    </p:spTree>
    <p:extLst>
      <p:ext uri="{BB962C8B-B14F-4D97-AF65-F5344CB8AC3E}">
        <p14:creationId xmlns:p14="http://schemas.microsoft.com/office/powerpoint/2010/main" xmlns="" val="1238607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Trusted Computing Base</a:t>
            </a:r>
            <a:endParaRPr lang="en-US" sz="4800"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55"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6">
                <a:tint val="45000"/>
                <a:satMod val="400000"/>
              </a:schemeClr>
            </a:duotone>
            <a:extLst>
              <a:ext uri="{BEBA8EAE-BF5A-486C-A8C5-ECC9F3942E4B}">
                <a14:imgProps xmlns:a14="http://schemas.microsoft.com/office/drawing/2010/main" xmlns="">
                  <a14:imgLayer r:embed="rId3">
                    <a14:imgEffect>
                      <a14:brightnessContrast contrast="20000"/>
                    </a14:imgEffect>
                  </a14:imgLayer>
                </a14:imgProps>
              </a:ext>
              <a:ext uri="{28A0092B-C50C-407E-A947-70E740481C1C}">
                <a14:useLocalDpi xmlns:a14="http://schemas.microsoft.com/office/drawing/2010/main" xmlns="" val="0"/>
              </a:ext>
            </a:extLst>
          </a:blip>
          <a:srcRect/>
          <a:stretch>
            <a:fillRect/>
          </a:stretch>
        </p:blipFill>
        <p:spPr bwMode="auto">
          <a:xfrm>
            <a:off x="2357438" y="1219200"/>
            <a:ext cx="4429125" cy="5038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Multilevel Security Models</a:t>
            </a:r>
            <a:endParaRPr lang="en-US" sz="4800"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152400" y="1066800"/>
            <a:ext cx="8763000" cy="4953000"/>
          </a:xfrm>
        </p:spPr>
        <p:txBody>
          <a:bodyPr/>
          <a:lstStyle/>
          <a:p>
            <a:pPr>
              <a:buNone/>
            </a:pPr>
            <a:r>
              <a:rPr lang="en-US" sz="2800" dirty="0" smtClean="0"/>
              <a:t>There are two types of security models:</a:t>
            </a:r>
          </a:p>
          <a:p>
            <a:r>
              <a:rPr lang="en-US" sz="2800" b="1" dirty="0" smtClean="0"/>
              <a:t>Bell-La </a:t>
            </a:r>
            <a:r>
              <a:rPr lang="en-US" sz="2800" b="1" dirty="0" err="1" smtClean="0"/>
              <a:t>Padula</a:t>
            </a:r>
            <a:r>
              <a:rPr lang="en-US" sz="2800" b="1" dirty="0" smtClean="0"/>
              <a:t> Security Model (BLP Model) </a:t>
            </a:r>
          </a:p>
          <a:p>
            <a:pPr lvl="1">
              <a:buFont typeface="Wingdings" panose="05000000000000000000" pitchFamily="2" charset="2"/>
              <a:buChar char="§"/>
            </a:pPr>
            <a:r>
              <a:rPr lang="en-US" sz="2400" dirty="0" smtClean="0"/>
              <a:t>It is a formal description of the allowable paths of information flow in a secure system. </a:t>
            </a:r>
            <a:endParaRPr lang="en-IN" sz="2400" dirty="0" smtClean="0"/>
          </a:p>
          <a:p>
            <a:pPr lvl="1">
              <a:buFont typeface="Wingdings" panose="05000000000000000000" pitchFamily="2" charset="2"/>
              <a:buChar char="§"/>
            </a:pPr>
            <a:r>
              <a:rPr lang="en-US" sz="2400" dirty="0" smtClean="0"/>
              <a:t>It defines security requirements for systems that concurrently handle data at different sensitivity levels. </a:t>
            </a:r>
            <a:endParaRPr lang="en-IN" sz="2800" dirty="0" smtClean="0"/>
          </a:p>
          <a:p>
            <a:pPr lvl="1">
              <a:buFont typeface="Wingdings" panose="05000000000000000000" pitchFamily="2" charset="2"/>
              <a:buChar char="§"/>
            </a:pPr>
            <a:r>
              <a:rPr lang="en-US" sz="2400" dirty="0" smtClean="0"/>
              <a:t>The BLP addresses confidentiality.</a:t>
            </a:r>
          </a:p>
          <a:p>
            <a:pPr>
              <a:buFont typeface="Arial" pitchFamily="34" charset="0"/>
              <a:buChar char="•"/>
            </a:pPr>
            <a:r>
              <a:rPr lang="en-US" sz="2800" b="1" dirty="0" err="1" smtClean="0"/>
              <a:t>Biba</a:t>
            </a:r>
            <a:r>
              <a:rPr lang="en-US" sz="2800" b="1" dirty="0" smtClean="0"/>
              <a:t> Model</a:t>
            </a:r>
            <a:endParaRPr lang="en-IN" sz="2800" b="1" dirty="0" smtClean="0"/>
          </a:p>
          <a:p>
            <a:pPr lvl="1">
              <a:buFont typeface="Wingdings" panose="05000000000000000000" pitchFamily="2" charset="2"/>
              <a:buChar char="§"/>
            </a:pPr>
            <a:r>
              <a:rPr lang="tr-TR" sz="2400" dirty="0" smtClean="0"/>
              <a:t>The Biba model  addresses integrity, i.e. deals with inappropriate modification of data and therefore sometimes known as counterpart of BLP</a:t>
            </a:r>
            <a:r>
              <a:rPr lang="en-US" sz="2400" dirty="0" smtClean="0"/>
              <a:t>.</a:t>
            </a:r>
            <a:endParaRPr lang="en-IN" dirty="0" smtClean="0"/>
          </a:p>
          <a:p>
            <a:endParaRPr lang="en-IN" sz="2800" dirty="0" smtClean="0"/>
          </a:p>
          <a:p>
            <a:pPr lvl="0">
              <a:buNone/>
            </a:pPr>
            <a:endParaRPr lang="en-IN"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533400" y="2971800"/>
            <a:ext cx="8229600" cy="1752600"/>
          </a:xfrm>
          <a:prstGeom prst="rect">
            <a:avLst/>
          </a:prstGeom>
          <a:noFill/>
          <a:ln w="9525">
            <a:noFill/>
            <a:miter lim="800000"/>
            <a:headEnd/>
            <a:tailEnd/>
          </a:ln>
          <a:extLst/>
        </p:spPr>
        <p:txBody>
          <a:bodyPr vert="horz" wrap="square" lIns="91440" tIns="45720" rIns="91440" bIns="45720" numCol="1" rtlCol="0" anchor="ctr" anchorCtr="0" compatLnSpc="1">
            <a:prstTxWarp prst="textNoShape">
              <a:avLst/>
            </a:prstTxWarp>
            <a:normAutofit/>
          </a:bodyPr>
          <a:lstStyle>
            <a:lvl1pPr algn="ctr" eaLnBrk="1" fontAlgn="auto" hangingPunct="1">
              <a:spcAft>
                <a:spcPts val="0"/>
              </a:spcAft>
              <a:defRPr sz="6000" b="1">
                <a:solidFill>
                  <a:schemeClr val="tx2">
                    <a:lumMod val="50000"/>
                  </a:schemeClr>
                </a:solidFill>
                <a:effectLst>
                  <a:outerShdw blurRad="38100" dist="38100" dir="2700000" algn="tl">
                    <a:srgbClr val="000000">
                      <a:alpha val="43137"/>
                    </a:srgbClr>
                  </a:outerShdw>
                </a:effectLst>
                <a:latin typeface="+mj-lt"/>
                <a:ea typeface="+mj-ea"/>
                <a:cs typeface="+mj-cs"/>
              </a:defRPr>
            </a:lvl1pPr>
            <a:lvl2pPr algn="ctr" eaLnBrk="0" hangingPunct="0">
              <a:defRPr sz="4400">
                <a:latin typeface="Calibri" pitchFamily="34" charset="0"/>
              </a:defRPr>
            </a:lvl2pPr>
            <a:lvl3pPr algn="ctr" eaLnBrk="0" hangingPunct="0">
              <a:defRPr sz="4400">
                <a:latin typeface="Calibri" pitchFamily="34" charset="0"/>
              </a:defRPr>
            </a:lvl3pPr>
            <a:lvl4pPr algn="ctr" eaLnBrk="0" hangingPunct="0">
              <a:defRPr sz="4400">
                <a:latin typeface="Calibri" pitchFamily="34" charset="0"/>
              </a:defRPr>
            </a:lvl4pPr>
            <a:lvl5pPr algn="ctr" eaLnBrk="0" hangingPunct="0">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US" dirty="0"/>
              <a:t>Protection Mechanisms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rPr>
              <a:t>Objectives</a:t>
            </a:r>
            <a:endParaRPr lang="en-US" dirty="0">
              <a:solidFill>
                <a:schemeClr val="bg1"/>
              </a:solidFill>
            </a:endParaRPr>
          </a:p>
        </p:txBody>
      </p:sp>
      <p:sp>
        <p:nvSpPr>
          <p:cNvPr id="4" name="Content Placeholder 3"/>
          <p:cNvSpPr>
            <a:spLocks noGrp="1"/>
          </p:cNvSpPr>
          <p:nvPr>
            <p:ph idx="1"/>
          </p:nvPr>
        </p:nvSpPr>
        <p:spPr>
          <a:xfrm>
            <a:off x="76200" y="1066800"/>
            <a:ext cx="8229600" cy="5029200"/>
          </a:xfrm>
        </p:spPr>
        <p:txBody>
          <a:bodyPr/>
          <a:lstStyle/>
          <a:p>
            <a:pPr lvl="0"/>
            <a:r>
              <a:rPr lang="en-US" sz="2250" dirty="0" smtClean="0"/>
              <a:t>Protection domains</a:t>
            </a:r>
            <a:endParaRPr lang="en-IN" sz="2250" dirty="0" smtClean="0"/>
          </a:p>
          <a:p>
            <a:pPr lvl="0"/>
            <a:r>
              <a:rPr lang="en-US" sz="2250" dirty="0" smtClean="0"/>
              <a:t>Access control mechanisms</a:t>
            </a:r>
            <a:endParaRPr lang="en-IN" sz="2250" dirty="0" smtClean="0"/>
          </a:p>
          <a:p>
            <a:pPr lvl="0"/>
            <a:r>
              <a:rPr lang="en-US" sz="2250" dirty="0" smtClean="0"/>
              <a:t>Access control lists</a:t>
            </a:r>
            <a:endParaRPr lang="en-IN" sz="2250" dirty="0" smtClean="0"/>
          </a:p>
          <a:p>
            <a:pPr lvl="0"/>
            <a:r>
              <a:rPr lang="en-US" sz="2250" dirty="0" smtClean="0"/>
              <a:t>Capability lists</a:t>
            </a:r>
            <a:endParaRPr lang="en-IN" sz="2250" dirty="0" smtClean="0"/>
          </a:p>
          <a:p>
            <a:pPr lvl="0"/>
            <a:r>
              <a:rPr lang="en-US" sz="2250" dirty="0" smtClean="0"/>
              <a:t>Cryptography as a security tool</a:t>
            </a:r>
            <a:endParaRPr lang="en-IN" sz="2250" dirty="0" smtClean="0"/>
          </a:p>
          <a:p>
            <a:pPr lvl="0"/>
            <a:r>
              <a:rPr lang="en-US" sz="2250" dirty="0" smtClean="0"/>
              <a:t>Authentications and its methods</a:t>
            </a:r>
            <a:endParaRPr lang="en-IN" sz="2250" dirty="0" smtClean="0"/>
          </a:p>
          <a:p>
            <a:pPr lvl="0"/>
            <a:r>
              <a:rPr lang="en-US" sz="2250" dirty="0" smtClean="0"/>
              <a:t>Intrusion detection system</a:t>
            </a:r>
            <a:endParaRPr lang="en-IN" sz="2250" dirty="0" smtClean="0"/>
          </a:p>
          <a:p>
            <a:pPr lvl="0"/>
            <a:r>
              <a:rPr lang="en-US" sz="2250" dirty="0" smtClean="0"/>
              <a:t>Worm/</a:t>
            </a:r>
            <a:r>
              <a:rPr lang="en-US" sz="2250" dirty="0" err="1" smtClean="0"/>
              <a:t>bot</a:t>
            </a:r>
            <a:r>
              <a:rPr lang="en-US" sz="2250" dirty="0" smtClean="0"/>
              <a:t>/</a:t>
            </a:r>
            <a:r>
              <a:rPr lang="en-US" sz="2250" dirty="0" err="1" smtClean="0"/>
              <a:t>Rootkit</a:t>
            </a:r>
            <a:r>
              <a:rPr lang="en-US" sz="2250" dirty="0" smtClean="0"/>
              <a:t> countermeasures</a:t>
            </a:r>
            <a:endParaRPr lang="en-IN" sz="2250" dirty="0" smtClean="0"/>
          </a:p>
          <a:p>
            <a:pPr lvl="0"/>
            <a:r>
              <a:rPr lang="en-US" sz="2250" dirty="0" smtClean="0"/>
              <a:t>Dealing with buffer overflow attacks</a:t>
            </a:r>
            <a:endParaRPr lang="en-IN" sz="2250" dirty="0" smtClean="0"/>
          </a:p>
          <a:p>
            <a:pPr lvl="0"/>
            <a:r>
              <a:rPr lang="en-US" sz="2250" dirty="0" smtClean="0"/>
              <a:t>Dealing with mobile code</a:t>
            </a:r>
            <a:endParaRPr lang="en-IN" sz="2250" dirty="0" smtClean="0"/>
          </a:p>
          <a:p>
            <a:pPr lvl="0"/>
            <a:r>
              <a:rPr lang="en-US" sz="2250" dirty="0" smtClean="0"/>
              <a:t>Security patches</a:t>
            </a:r>
            <a:endParaRPr lang="en-IN" sz="2250" dirty="0" smtClean="0"/>
          </a:p>
          <a:p>
            <a:pPr lvl="0"/>
            <a:r>
              <a:rPr lang="en-US" sz="2250" dirty="0" smtClean="0"/>
              <a:t>Secure file systems</a:t>
            </a:r>
            <a:endParaRPr lang="en-IN" sz="2250" dirty="0" smtClean="0"/>
          </a:p>
          <a:p>
            <a:pPr lvl="0"/>
            <a:r>
              <a:rPr lang="en-US" sz="2250" dirty="0" smtClean="0"/>
              <a:t>Trusted operating systems</a:t>
            </a:r>
            <a:endParaRPr lang="en-IN" sz="2250" dirty="0" smtClean="0"/>
          </a:p>
          <a:p>
            <a:pPr lvl="0"/>
            <a:endParaRPr lang="en-IN" sz="2250" dirty="0" smtClean="0"/>
          </a:p>
          <a:p>
            <a:pPr>
              <a:buNone/>
            </a:pPr>
            <a:endParaRPr lang="en-IN" sz="22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Protection Domains</a:t>
            </a:r>
            <a:endParaRPr lang="en-US" sz="4800" dirty="0">
              <a:solidFill>
                <a:schemeClr val="bg1"/>
              </a:solidFill>
            </a:endParaRPr>
          </a:p>
        </p:txBody>
      </p:sp>
      <p:sp>
        <p:nvSpPr>
          <p:cNvPr id="4" name="Content Placeholder 3"/>
          <p:cNvSpPr>
            <a:spLocks noGrp="1"/>
          </p:cNvSpPr>
          <p:nvPr>
            <p:ph idx="1"/>
          </p:nvPr>
        </p:nvSpPr>
        <p:spPr>
          <a:xfrm>
            <a:off x="-228600" y="1066800"/>
            <a:ext cx="8229600" cy="838200"/>
          </a:xfrm>
        </p:spPr>
        <p:txBody>
          <a:bodyPr/>
          <a:lstStyle/>
          <a:p>
            <a:pPr lvl="1">
              <a:buNone/>
            </a:pPr>
            <a:r>
              <a:rPr lang="en-US" sz="2400" dirty="0" smtClean="0"/>
              <a:t>A domain is a set of object and right pairs.</a:t>
            </a:r>
            <a:endParaRPr lang="en-IN" sz="2400" dirty="0" smtClean="0"/>
          </a:p>
          <a:p>
            <a:pPr lvl="1">
              <a:buNone/>
            </a:pPr>
            <a:endParaRPr lang="en-IN" sz="2400" dirty="0"/>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xmlns="" val="0"/>
              </a:ext>
            </a:extLst>
          </a:blip>
          <a:srcRect/>
          <a:stretch>
            <a:fillRect/>
          </a:stretch>
        </p:blipFill>
        <p:spPr bwMode="auto">
          <a:xfrm>
            <a:off x="838200" y="1905000"/>
            <a:ext cx="7094220" cy="2667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1752600" y="4495800"/>
            <a:ext cx="5715000" cy="400110"/>
          </a:xfrm>
          <a:prstGeom prst="rect">
            <a:avLst/>
          </a:prstGeom>
        </p:spPr>
        <p:txBody>
          <a:bodyPr wrap="square">
            <a:spAutoFit/>
          </a:bodyPr>
          <a:lstStyle/>
          <a:p>
            <a:r>
              <a:rPr lang="en-US" sz="2000" dirty="0">
                <a:latin typeface="+mn-lt"/>
              </a:rPr>
              <a:t>Protection domains: a resource in multiple domains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Access Control</a:t>
            </a:r>
            <a:endParaRPr lang="en-US" sz="4800" dirty="0">
              <a:solidFill>
                <a:schemeClr val="bg1"/>
              </a:solidFill>
            </a:endParaRPr>
          </a:p>
        </p:txBody>
      </p:sp>
      <p:sp>
        <p:nvSpPr>
          <p:cNvPr id="4" name="Content Placeholder 3"/>
          <p:cNvSpPr>
            <a:spLocks noGrp="1"/>
          </p:cNvSpPr>
          <p:nvPr>
            <p:ph idx="1"/>
          </p:nvPr>
        </p:nvSpPr>
        <p:spPr>
          <a:xfrm>
            <a:off x="76200" y="914400"/>
            <a:ext cx="8991600" cy="5105400"/>
          </a:xfrm>
        </p:spPr>
        <p:txBody>
          <a:bodyPr/>
          <a:lstStyle/>
          <a:p>
            <a:pPr>
              <a:lnSpc>
                <a:spcPct val="150000"/>
              </a:lnSpc>
            </a:pPr>
            <a:r>
              <a:rPr lang="en-US" sz="2400" dirty="0" smtClean="0"/>
              <a:t>The access control policies are grouped into the three following categories:</a:t>
            </a:r>
            <a:endParaRPr lang="en-IN" sz="2400" dirty="0" smtClean="0"/>
          </a:p>
          <a:p>
            <a:pPr lvl="1">
              <a:lnSpc>
                <a:spcPct val="150000"/>
              </a:lnSpc>
              <a:buFont typeface="Wingdings" panose="05000000000000000000" pitchFamily="2" charset="2"/>
              <a:buChar char="§"/>
            </a:pPr>
            <a:r>
              <a:rPr lang="en-US" sz="2400" dirty="0" smtClean="0"/>
              <a:t>Discretionary access control (DAC)</a:t>
            </a:r>
            <a:endParaRPr lang="en-IN" sz="2400" dirty="0" smtClean="0"/>
          </a:p>
          <a:p>
            <a:pPr lvl="1">
              <a:lnSpc>
                <a:spcPct val="150000"/>
              </a:lnSpc>
              <a:buFont typeface="Wingdings" panose="05000000000000000000" pitchFamily="2" charset="2"/>
              <a:buChar char="§"/>
            </a:pPr>
            <a:r>
              <a:rPr lang="en-US" sz="2400" dirty="0" smtClean="0"/>
              <a:t>Mandatory access control (MAC)</a:t>
            </a:r>
            <a:endParaRPr lang="en-IN" sz="2400" dirty="0" smtClean="0"/>
          </a:p>
          <a:p>
            <a:pPr lvl="1">
              <a:lnSpc>
                <a:spcPct val="150000"/>
              </a:lnSpc>
              <a:buFont typeface="Wingdings" panose="05000000000000000000" pitchFamily="2" charset="2"/>
              <a:buChar char="§"/>
            </a:pPr>
            <a:r>
              <a:rPr lang="en-US" sz="2400" dirty="0" smtClean="0"/>
              <a:t>Role-based access control (RBAC)</a:t>
            </a:r>
            <a:endParaRPr lang="en-IN" sz="2400" dirty="0" smtClean="0"/>
          </a:p>
          <a:p>
            <a:pPr algn="just">
              <a:lnSpc>
                <a:spcPct val="150000"/>
              </a:lnSpc>
              <a:buFont typeface="Arial" pitchFamily="34" charset="0"/>
              <a:buChar char="•"/>
            </a:pPr>
            <a:r>
              <a:rPr lang="en-US" sz="2400" dirty="0" smtClean="0"/>
              <a:t>The matrix containing the information of access rights of the resources within a domain is known as </a:t>
            </a:r>
            <a:r>
              <a:rPr lang="en-US" sz="2400" b="1" dirty="0" smtClean="0"/>
              <a:t>access matrix</a:t>
            </a:r>
            <a:r>
              <a:rPr lang="en-US" sz="2400" dirty="0" smtClean="0"/>
              <a:t>.</a:t>
            </a:r>
          </a:p>
          <a:p>
            <a:pPr lvl="0" algn="just">
              <a:lnSpc>
                <a:spcPct val="150000"/>
              </a:lnSpc>
              <a:buNone/>
            </a:pPr>
            <a:endParaRPr lang="en-IN" sz="2400" dirty="0" smtClean="0"/>
          </a:p>
          <a:p>
            <a:pPr algn="just">
              <a:lnSpc>
                <a:spcPct val="150000"/>
              </a:lnSpc>
              <a:buFont typeface="Arial" pitchFamily="34" charset="0"/>
              <a:buChar char="•"/>
            </a:pPr>
            <a:endParaRPr lang="en-IN" sz="2400" dirty="0" smtClean="0"/>
          </a:p>
          <a:p>
            <a:pPr lvl="0" algn="just">
              <a:lnSpc>
                <a:spcPct val="150000"/>
              </a:lnSpc>
              <a:buNone/>
            </a:pP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Access Control</a:t>
            </a:r>
            <a:endParaRPr lang="en-US" sz="4800" dirty="0">
              <a:solidFill>
                <a:schemeClr val="bg1"/>
              </a:solidFill>
            </a:endParaRPr>
          </a:p>
        </p:txBody>
      </p:sp>
      <p:sp>
        <p:nvSpPr>
          <p:cNvPr id="4" name="Content Placeholder 3"/>
          <p:cNvSpPr>
            <a:spLocks noGrp="1"/>
          </p:cNvSpPr>
          <p:nvPr>
            <p:ph idx="1"/>
          </p:nvPr>
        </p:nvSpPr>
        <p:spPr>
          <a:xfrm>
            <a:off x="76200" y="990600"/>
            <a:ext cx="8991600" cy="5105400"/>
          </a:xfrm>
        </p:spPr>
        <p:txBody>
          <a:bodyPr/>
          <a:lstStyle/>
          <a:p>
            <a:pPr lvl="0" algn="just">
              <a:lnSpc>
                <a:spcPct val="150000"/>
              </a:lnSpc>
              <a:buFont typeface="Arial" pitchFamily="34" charset="0"/>
              <a:buChar char="•"/>
            </a:pPr>
            <a:r>
              <a:rPr lang="en-US" sz="2400" dirty="0" smtClean="0"/>
              <a:t>Storing only non-empty entries as access rights for objects is known as </a:t>
            </a:r>
            <a:r>
              <a:rPr lang="en-US" sz="2400" i="1" dirty="0" smtClean="0"/>
              <a:t>access control lists</a:t>
            </a:r>
            <a:r>
              <a:rPr lang="en-US" sz="2400" dirty="0" smtClean="0"/>
              <a:t>(ACL). Each column is then implemented as an ACL in the access matrix. The advantage of an ACL is that it reduces the space storage and increases the search efficiency as well.</a:t>
            </a:r>
          </a:p>
          <a:p>
            <a:pPr algn="just">
              <a:lnSpc>
                <a:spcPct val="150000"/>
              </a:lnSpc>
              <a:buFont typeface="Arial" pitchFamily="34" charset="0"/>
              <a:buChar char="•"/>
            </a:pPr>
            <a:r>
              <a:rPr lang="en-US" sz="2400" dirty="0" smtClean="0"/>
              <a:t>A capability list for a domain is a list of objects with their allowed operations that the domain can have.</a:t>
            </a:r>
            <a:endParaRPr lang="en-IN" sz="2400" dirty="0" smtClean="0"/>
          </a:p>
          <a:p>
            <a:pPr lvl="0" algn="just">
              <a:lnSpc>
                <a:spcPct val="150000"/>
              </a:lnSpc>
              <a:buNone/>
            </a:pPr>
            <a:endParaRPr lang="en-IN" sz="2400" dirty="0" smtClean="0"/>
          </a:p>
          <a:p>
            <a:pPr algn="just">
              <a:lnSpc>
                <a:spcPct val="150000"/>
              </a:lnSpc>
              <a:buFont typeface="Arial" pitchFamily="34" charset="0"/>
              <a:buChar char="•"/>
            </a:pPr>
            <a:endParaRPr lang="en-IN" sz="2400" dirty="0" smtClean="0"/>
          </a:p>
          <a:p>
            <a:pPr lvl="0" algn="just">
              <a:lnSpc>
                <a:spcPct val="150000"/>
              </a:lnSpc>
              <a:buNone/>
            </a:pPr>
            <a:endParaRPr lang="en-IN" sz="2400" dirty="0"/>
          </a:p>
        </p:txBody>
      </p:sp>
    </p:spTree>
    <p:extLst>
      <p:ext uri="{BB962C8B-B14F-4D97-AF65-F5344CB8AC3E}">
        <p14:creationId xmlns:p14="http://schemas.microsoft.com/office/powerpoint/2010/main" xmlns="" val="2459294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Access Matrix</a:t>
            </a:r>
            <a:endParaRPr lang="en-US" sz="4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xmlns="" val="3479302971"/>
              </p:ext>
            </p:extLst>
          </p:nvPr>
        </p:nvGraphicFramePr>
        <p:xfrm>
          <a:off x="492002" y="1524000"/>
          <a:ext cx="7737598" cy="2778530"/>
        </p:xfrm>
        <a:graphic>
          <a:graphicData uri="http://schemas.openxmlformats.org/drawingml/2006/table">
            <a:tbl>
              <a:tblPr>
                <a:tableStyleId>{775DCB02-9BB8-47FD-8907-85C794F793BA}</a:tableStyleId>
              </a:tblPr>
              <a:tblGrid>
                <a:gridCol w="2234648"/>
                <a:gridCol w="1219200"/>
                <a:gridCol w="1371600"/>
                <a:gridCol w="1456075"/>
                <a:gridCol w="1456075"/>
              </a:tblGrid>
              <a:tr h="709723">
                <a:tc>
                  <a:txBody>
                    <a:bodyPr/>
                    <a:lstStyle/>
                    <a:p>
                      <a:pPr marL="457200" algn="just">
                        <a:lnSpc>
                          <a:spcPct val="115000"/>
                        </a:lnSpc>
                        <a:spcAft>
                          <a:spcPts val="0"/>
                        </a:spcAft>
                      </a:pPr>
                      <a:r>
                        <a:rPr lang="en-US" sz="2000" b="1" dirty="0"/>
                        <a:t>Domain/Object</a:t>
                      </a:r>
                      <a:endParaRPr lang="en-IN" sz="2000" b="1" dirty="0">
                        <a:latin typeface="Calibri"/>
                        <a:ea typeface="Calibri"/>
                        <a:cs typeface="Times New Roman"/>
                      </a:endParaRPr>
                    </a:p>
                  </a:txBody>
                  <a:tcPr marL="44174" marR="44174" marT="0" marB="0"/>
                </a:tc>
                <a:tc>
                  <a:txBody>
                    <a:bodyPr/>
                    <a:lstStyle/>
                    <a:p>
                      <a:pPr marL="457200" algn="l">
                        <a:lnSpc>
                          <a:spcPct val="115000"/>
                        </a:lnSpc>
                        <a:spcAft>
                          <a:spcPts val="0"/>
                        </a:spcAft>
                      </a:pPr>
                      <a:r>
                        <a:rPr lang="en-US" sz="2000" b="1" dirty="0"/>
                        <a:t>File A</a:t>
                      </a:r>
                      <a:endParaRPr lang="en-IN" sz="2000" b="1" dirty="0">
                        <a:latin typeface="Calibri"/>
                        <a:ea typeface="Calibri"/>
                        <a:cs typeface="Times New Roman"/>
                      </a:endParaRPr>
                    </a:p>
                  </a:txBody>
                  <a:tcPr marL="44174" marR="44174" marT="0" marB="0"/>
                </a:tc>
                <a:tc>
                  <a:txBody>
                    <a:bodyPr/>
                    <a:lstStyle/>
                    <a:p>
                      <a:pPr marL="457200" algn="l">
                        <a:lnSpc>
                          <a:spcPct val="115000"/>
                        </a:lnSpc>
                        <a:spcAft>
                          <a:spcPts val="0"/>
                        </a:spcAft>
                      </a:pPr>
                      <a:r>
                        <a:rPr lang="en-US" sz="2000" b="1" dirty="0"/>
                        <a:t>File B</a:t>
                      </a:r>
                      <a:endParaRPr lang="en-IN" sz="2000" b="1" dirty="0">
                        <a:latin typeface="Calibri"/>
                        <a:ea typeface="Calibri"/>
                        <a:cs typeface="Times New Roman"/>
                      </a:endParaRPr>
                    </a:p>
                  </a:txBody>
                  <a:tcPr marL="44174" marR="44174" marT="0" marB="0"/>
                </a:tc>
                <a:tc>
                  <a:txBody>
                    <a:bodyPr/>
                    <a:lstStyle/>
                    <a:p>
                      <a:pPr marL="457200" algn="l">
                        <a:lnSpc>
                          <a:spcPct val="115000"/>
                        </a:lnSpc>
                        <a:spcAft>
                          <a:spcPts val="0"/>
                        </a:spcAft>
                      </a:pPr>
                      <a:r>
                        <a:rPr lang="en-US" sz="2000" b="1" dirty="0"/>
                        <a:t>Printer1</a:t>
                      </a:r>
                      <a:endParaRPr lang="en-IN" sz="2000" b="1" dirty="0">
                        <a:latin typeface="Calibri"/>
                        <a:ea typeface="Calibri"/>
                        <a:cs typeface="Times New Roman"/>
                      </a:endParaRPr>
                    </a:p>
                  </a:txBody>
                  <a:tcPr marL="44174" marR="44174" marT="0" marB="0"/>
                </a:tc>
                <a:tc>
                  <a:txBody>
                    <a:bodyPr/>
                    <a:lstStyle/>
                    <a:p>
                      <a:pPr marL="457200" algn="l">
                        <a:lnSpc>
                          <a:spcPct val="115000"/>
                        </a:lnSpc>
                        <a:spcAft>
                          <a:spcPts val="1000"/>
                        </a:spcAft>
                      </a:pPr>
                      <a:r>
                        <a:rPr lang="en-US" sz="2000" b="1" dirty="0"/>
                        <a:t>Printer2</a:t>
                      </a:r>
                      <a:endParaRPr lang="en-IN" sz="2000" b="1" dirty="0">
                        <a:latin typeface="Calibri"/>
                        <a:ea typeface="Calibri"/>
                        <a:cs typeface="Times New Roman"/>
                      </a:endParaRPr>
                    </a:p>
                  </a:txBody>
                  <a:tcPr marL="44174" marR="44174" marT="0" marB="0"/>
                </a:tc>
              </a:tr>
              <a:tr h="509477">
                <a:tc>
                  <a:txBody>
                    <a:bodyPr/>
                    <a:lstStyle/>
                    <a:p>
                      <a:pPr marL="457200" algn="just">
                        <a:lnSpc>
                          <a:spcPct val="115000"/>
                        </a:lnSpc>
                        <a:spcAft>
                          <a:spcPts val="0"/>
                        </a:spcAft>
                      </a:pPr>
                      <a:r>
                        <a:rPr lang="en-US" sz="1600" b="1" dirty="0">
                          <a:solidFill>
                            <a:schemeClr val="tx2"/>
                          </a:solidFill>
                        </a:rPr>
                        <a:t>Domain1</a:t>
                      </a:r>
                      <a:endParaRPr lang="en-IN" sz="1600" b="1" dirty="0">
                        <a:solidFill>
                          <a:schemeClr val="tx2"/>
                        </a:solidFill>
                        <a:latin typeface="Calibri"/>
                        <a:ea typeface="Calibri"/>
                        <a:cs typeface="Times New Roman"/>
                      </a:endParaRPr>
                    </a:p>
                  </a:txBody>
                  <a:tcPr marL="44174" marR="44174" marT="0" marB="0"/>
                </a:tc>
                <a:tc>
                  <a:txBody>
                    <a:bodyPr/>
                    <a:lstStyle/>
                    <a:p>
                      <a:pPr marL="457200" algn="just">
                        <a:lnSpc>
                          <a:spcPct val="115000"/>
                        </a:lnSpc>
                        <a:spcAft>
                          <a:spcPts val="0"/>
                        </a:spcAft>
                      </a:pPr>
                      <a:r>
                        <a:rPr lang="en-US" sz="1600" dirty="0"/>
                        <a:t>Read</a:t>
                      </a:r>
                      <a:endParaRPr lang="en-IN" sz="1600" dirty="0">
                        <a:latin typeface="Calibri"/>
                        <a:ea typeface="Calibri"/>
                        <a:cs typeface="Times New Roman"/>
                      </a:endParaRPr>
                    </a:p>
                  </a:txBody>
                  <a:tcPr marL="44174" marR="44174" marT="0" marB="0"/>
                </a:tc>
                <a:tc>
                  <a:txBody>
                    <a:bodyPr/>
                    <a:lstStyle/>
                    <a:p>
                      <a:pPr marL="457200" algn="just">
                        <a:lnSpc>
                          <a:spcPct val="115000"/>
                        </a:lnSpc>
                        <a:spcAft>
                          <a:spcPts val="0"/>
                        </a:spcAft>
                      </a:pPr>
                      <a:endParaRPr lang="en-US" sz="1600" dirty="0">
                        <a:latin typeface="Times New Roman"/>
                        <a:ea typeface="Calibri"/>
                        <a:cs typeface="Times New Roman"/>
                      </a:endParaRPr>
                    </a:p>
                  </a:txBody>
                  <a:tcPr marL="44174" marR="44174" marT="0" marB="0"/>
                </a:tc>
                <a:tc>
                  <a:txBody>
                    <a:bodyPr/>
                    <a:lstStyle/>
                    <a:p>
                      <a:pPr marL="457200" algn="just">
                        <a:lnSpc>
                          <a:spcPct val="115000"/>
                        </a:lnSpc>
                        <a:spcAft>
                          <a:spcPts val="0"/>
                        </a:spcAft>
                      </a:pPr>
                      <a:endParaRPr lang="en-US" sz="1600" dirty="0">
                        <a:latin typeface="Times New Roman"/>
                        <a:ea typeface="Calibri"/>
                        <a:cs typeface="Times New Roman"/>
                      </a:endParaRPr>
                    </a:p>
                  </a:txBody>
                  <a:tcPr marL="44174" marR="44174" marT="0" marB="0"/>
                </a:tc>
                <a:tc>
                  <a:txBody>
                    <a:bodyPr/>
                    <a:lstStyle/>
                    <a:p>
                      <a:pPr marL="457200" algn="just">
                        <a:lnSpc>
                          <a:spcPct val="115000"/>
                        </a:lnSpc>
                        <a:spcAft>
                          <a:spcPts val="1000"/>
                        </a:spcAft>
                      </a:pPr>
                      <a:endParaRPr lang="en-US" sz="1600" dirty="0">
                        <a:latin typeface="Times New Roman"/>
                        <a:ea typeface="Calibri"/>
                        <a:cs typeface="Times New Roman"/>
                      </a:endParaRPr>
                    </a:p>
                  </a:txBody>
                  <a:tcPr marL="44174" marR="44174" marT="0" marB="0"/>
                </a:tc>
              </a:tr>
              <a:tr h="609600">
                <a:tc>
                  <a:txBody>
                    <a:bodyPr/>
                    <a:lstStyle/>
                    <a:p>
                      <a:pPr marL="457200" algn="just">
                        <a:lnSpc>
                          <a:spcPct val="115000"/>
                        </a:lnSpc>
                        <a:spcAft>
                          <a:spcPts val="0"/>
                        </a:spcAft>
                      </a:pPr>
                      <a:r>
                        <a:rPr lang="en-US" sz="1600" b="1" dirty="0">
                          <a:solidFill>
                            <a:schemeClr val="tx2"/>
                          </a:solidFill>
                        </a:rPr>
                        <a:t>Domain2</a:t>
                      </a:r>
                      <a:endParaRPr lang="en-IN" sz="1600" b="1" dirty="0">
                        <a:solidFill>
                          <a:schemeClr val="tx2"/>
                        </a:solidFill>
                        <a:latin typeface="Calibri"/>
                        <a:ea typeface="Calibri"/>
                        <a:cs typeface="Times New Roman"/>
                      </a:endParaRPr>
                    </a:p>
                  </a:txBody>
                  <a:tcPr marL="44174" marR="44174" marT="0" marB="0"/>
                </a:tc>
                <a:tc>
                  <a:txBody>
                    <a:bodyPr/>
                    <a:lstStyle/>
                    <a:p>
                      <a:pPr marL="457200" algn="just">
                        <a:lnSpc>
                          <a:spcPct val="115000"/>
                        </a:lnSpc>
                        <a:spcAft>
                          <a:spcPts val="0"/>
                        </a:spcAft>
                      </a:pPr>
                      <a:r>
                        <a:rPr lang="en-US" sz="1600" dirty="0"/>
                        <a:t>Read</a:t>
                      </a:r>
                      <a:endParaRPr lang="en-IN" sz="1600" dirty="0"/>
                    </a:p>
                    <a:p>
                      <a:pPr marL="457200" algn="just">
                        <a:lnSpc>
                          <a:spcPct val="115000"/>
                        </a:lnSpc>
                        <a:spcAft>
                          <a:spcPts val="0"/>
                        </a:spcAft>
                      </a:pPr>
                      <a:r>
                        <a:rPr lang="en-US" sz="1600" dirty="0"/>
                        <a:t>Write</a:t>
                      </a:r>
                      <a:endParaRPr lang="en-IN" sz="1600" dirty="0">
                        <a:latin typeface="Calibri"/>
                        <a:ea typeface="Calibri"/>
                        <a:cs typeface="Times New Roman"/>
                      </a:endParaRPr>
                    </a:p>
                  </a:txBody>
                  <a:tcPr marL="44174" marR="44174" marT="0" marB="0"/>
                </a:tc>
                <a:tc>
                  <a:txBody>
                    <a:bodyPr/>
                    <a:lstStyle/>
                    <a:p>
                      <a:pPr marL="457200" algn="just">
                        <a:lnSpc>
                          <a:spcPct val="115000"/>
                        </a:lnSpc>
                        <a:spcAft>
                          <a:spcPts val="0"/>
                        </a:spcAft>
                      </a:pPr>
                      <a:endParaRPr lang="en-US" sz="1600" dirty="0">
                        <a:latin typeface="Times New Roman"/>
                        <a:ea typeface="Calibri"/>
                        <a:cs typeface="Times New Roman"/>
                      </a:endParaRPr>
                    </a:p>
                  </a:txBody>
                  <a:tcPr marL="44174" marR="44174" marT="0" marB="0"/>
                </a:tc>
                <a:tc>
                  <a:txBody>
                    <a:bodyPr/>
                    <a:lstStyle/>
                    <a:p>
                      <a:pPr marL="457200" algn="just">
                        <a:lnSpc>
                          <a:spcPct val="115000"/>
                        </a:lnSpc>
                        <a:spcAft>
                          <a:spcPts val="0"/>
                        </a:spcAft>
                      </a:pPr>
                      <a:r>
                        <a:rPr lang="en-US" sz="1600" dirty="0" smtClean="0"/>
                        <a:t>print</a:t>
                      </a:r>
                      <a:endParaRPr lang="en-IN" sz="1600" dirty="0">
                        <a:latin typeface="Calibri"/>
                        <a:ea typeface="Calibri"/>
                        <a:cs typeface="Times New Roman"/>
                      </a:endParaRPr>
                    </a:p>
                  </a:txBody>
                  <a:tcPr marL="44174" marR="44174" marT="0" marB="0"/>
                </a:tc>
                <a:tc>
                  <a:txBody>
                    <a:bodyPr/>
                    <a:lstStyle/>
                    <a:p>
                      <a:pPr marL="457200" algn="just">
                        <a:lnSpc>
                          <a:spcPct val="115000"/>
                        </a:lnSpc>
                        <a:spcAft>
                          <a:spcPts val="1000"/>
                        </a:spcAft>
                      </a:pPr>
                      <a:endParaRPr lang="en-US" sz="1600" dirty="0">
                        <a:latin typeface="Times New Roman"/>
                        <a:ea typeface="Calibri"/>
                        <a:cs typeface="Times New Roman"/>
                      </a:endParaRPr>
                    </a:p>
                  </a:txBody>
                  <a:tcPr marL="44174" marR="44174" marT="0" marB="0"/>
                </a:tc>
              </a:tr>
              <a:tr h="949730">
                <a:tc>
                  <a:txBody>
                    <a:bodyPr/>
                    <a:lstStyle/>
                    <a:p>
                      <a:pPr marL="457200" algn="just">
                        <a:lnSpc>
                          <a:spcPct val="115000"/>
                        </a:lnSpc>
                        <a:spcAft>
                          <a:spcPts val="0"/>
                        </a:spcAft>
                      </a:pPr>
                      <a:r>
                        <a:rPr lang="en-US" sz="1600" b="1" dirty="0">
                          <a:solidFill>
                            <a:schemeClr val="tx2"/>
                          </a:solidFill>
                        </a:rPr>
                        <a:t>Domain3</a:t>
                      </a:r>
                      <a:endParaRPr lang="en-IN" sz="1600" b="1" dirty="0">
                        <a:solidFill>
                          <a:schemeClr val="tx2"/>
                        </a:solidFill>
                        <a:latin typeface="Calibri"/>
                        <a:ea typeface="Calibri"/>
                        <a:cs typeface="Times New Roman"/>
                      </a:endParaRPr>
                    </a:p>
                  </a:txBody>
                  <a:tcPr marL="44174" marR="44174" marT="0" marB="0"/>
                </a:tc>
                <a:tc>
                  <a:txBody>
                    <a:bodyPr/>
                    <a:lstStyle/>
                    <a:p>
                      <a:pPr marL="457200" algn="just">
                        <a:lnSpc>
                          <a:spcPct val="115000"/>
                        </a:lnSpc>
                        <a:spcAft>
                          <a:spcPts val="0"/>
                        </a:spcAft>
                      </a:pPr>
                      <a:endParaRPr lang="en-US" sz="1600">
                        <a:latin typeface="Times New Roman"/>
                        <a:ea typeface="Calibri"/>
                        <a:cs typeface="Times New Roman"/>
                      </a:endParaRPr>
                    </a:p>
                  </a:txBody>
                  <a:tcPr marL="44174" marR="44174" marT="0" marB="0"/>
                </a:tc>
                <a:tc>
                  <a:txBody>
                    <a:bodyPr/>
                    <a:lstStyle/>
                    <a:p>
                      <a:pPr marL="457200" algn="just">
                        <a:lnSpc>
                          <a:spcPct val="115000"/>
                        </a:lnSpc>
                        <a:spcAft>
                          <a:spcPts val="0"/>
                        </a:spcAft>
                      </a:pPr>
                      <a:r>
                        <a:rPr lang="en-US" sz="1600"/>
                        <a:t>Read</a:t>
                      </a:r>
                      <a:endParaRPr lang="en-IN" sz="1600"/>
                    </a:p>
                    <a:p>
                      <a:pPr marL="457200" algn="just">
                        <a:lnSpc>
                          <a:spcPct val="115000"/>
                        </a:lnSpc>
                        <a:spcAft>
                          <a:spcPts val="0"/>
                        </a:spcAft>
                      </a:pPr>
                      <a:r>
                        <a:rPr lang="en-US" sz="1600"/>
                        <a:t>Write</a:t>
                      </a:r>
                      <a:endParaRPr lang="en-IN" sz="1600"/>
                    </a:p>
                    <a:p>
                      <a:pPr marL="457200" algn="just">
                        <a:lnSpc>
                          <a:spcPct val="115000"/>
                        </a:lnSpc>
                        <a:spcAft>
                          <a:spcPts val="0"/>
                        </a:spcAft>
                      </a:pPr>
                      <a:r>
                        <a:rPr lang="en-US" sz="1600"/>
                        <a:t>execute</a:t>
                      </a:r>
                      <a:endParaRPr lang="en-IN" sz="1600">
                        <a:latin typeface="Calibri"/>
                        <a:ea typeface="Calibri"/>
                        <a:cs typeface="Times New Roman"/>
                      </a:endParaRPr>
                    </a:p>
                  </a:txBody>
                  <a:tcPr marL="44174" marR="44174" marT="0" marB="0"/>
                </a:tc>
                <a:tc>
                  <a:txBody>
                    <a:bodyPr/>
                    <a:lstStyle/>
                    <a:p>
                      <a:pPr marL="457200" algn="just">
                        <a:lnSpc>
                          <a:spcPct val="115000"/>
                        </a:lnSpc>
                        <a:spcAft>
                          <a:spcPts val="0"/>
                        </a:spcAft>
                      </a:pPr>
                      <a:endParaRPr lang="en-US" sz="1600" dirty="0">
                        <a:latin typeface="Times New Roman"/>
                        <a:ea typeface="Calibri"/>
                        <a:cs typeface="Times New Roman"/>
                      </a:endParaRPr>
                    </a:p>
                  </a:txBody>
                  <a:tcPr marL="44174" marR="44174" marT="0" marB="0"/>
                </a:tc>
                <a:tc>
                  <a:txBody>
                    <a:bodyPr/>
                    <a:lstStyle/>
                    <a:p>
                      <a:pPr marL="457200" algn="just">
                        <a:lnSpc>
                          <a:spcPct val="115000"/>
                        </a:lnSpc>
                        <a:spcAft>
                          <a:spcPts val="1000"/>
                        </a:spcAft>
                      </a:pPr>
                      <a:r>
                        <a:rPr lang="en-US" sz="1600" dirty="0"/>
                        <a:t>print</a:t>
                      </a:r>
                      <a:endParaRPr lang="en-IN" sz="1600" dirty="0">
                        <a:latin typeface="Calibri"/>
                        <a:ea typeface="Calibri"/>
                        <a:cs typeface="Times New Roman"/>
                      </a:endParaRPr>
                    </a:p>
                  </a:txBody>
                  <a:tcPr marL="44174" marR="44174"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Authentication</a:t>
            </a:r>
            <a:endParaRPr lang="en-US" sz="4800" dirty="0">
              <a:solidFill>
                <a:schemeClr val="bg1"/>
              </a:solidFill>
            </a:endParaRPr>
          </a:p>
        </p:txBody>
      </p:sp>
      <p:sp>
        <p:nvSpPr>
          <p:cNvPr id="4" name="Content Placeholder 3"/>
          <p:cNvSpPr>
            <a:spLocks noGrp="1"/>
          </p:cNvSpPr>
          <p:nvPr>
            <p:ph idx="1"/>
          </p:nvPr>
        </p:nvSpPr>
        <p:spPr>
          <a:xfrm>
            <a:off x="76200" y="1066800"/>
            <a:ext cx="8915400" cy="1828800"/>
          </a:xfrm>
        </p:spPr>
        <p:txBody>
          <a:bodyPr/>
          <a:lstStyle/>
          <a:p>
            <a:pPr lvl="0"/>
            <a:r>
              <a:rPr lang="en-US" sz="2400" dirty="0" smtClean="0"/>
              <a:t>Passwords are widely used authentication mechanisms against unauthorized users.</a:t>
            </a:r>
            <a:endParaRPr lang="en-IN" sz="2400" dirty="0" smtClean="0"/>
          </a:p>
          <a:p>
            <a:pPr lvl="0"/>
            <a:r>
              <a:rPr lang="en-US" sz="2400" dirty="0" smtClean="0"/>
              <a:t>Authentication using hash-encrypted password method is secure against a lot of security attacks.</a:t>
            </a:r>
            <a:endParaRPr lang="en-IN" sz="2400" dirty="0" smtClean="0"/>
          </a:p>
          <a:p>
            <a:pPr>
              <a:buNone/>
            </a:pPr>
            <a:endParaRPr lang="en-IN" sz="2000" dirty="0"/>
          </a:p>
        </p:txBody>
      </p:sp>
      <p:sp>
        <p:nvSpPr>
          <p:cNvPr id="163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50" name="Picture 2"/>
          <p:cNvPicPr>
            <a:picLocks noChangeAspect="1" noChangeArrowheads="1"/>
          </p:cNvPicPr>
          <p:nvPr/>
        </p:nvPicPr>
        <p:blipFill>
          <a:blip r:embed="rId3">
            <a:clrChange>
              <a:clrFrom>
                <a:srgbClr val="FFFEE8"/>
              </a:clrFrom>
              <a:clrTo>
                <a:srgbClr val="FFFEE8">
                  <a:alpha val="0"/>
                </a:srgbClr>
              </a:clrTo>
            </a:clrChange>
            <a:extLst>
              <a:ext uri="{BEBA8EAE-BF5A-486C-A8C5-ECC9F3942E4B}">
                <a14:imgProps xmlns:a14="http://schemas.microsoft.com/office/drawing/2010/main" xmlns="">
                  <a14:imgLayer r:embed="rId4">
                    <a14:imgEffect>
                      <a14:colorTemperature colorTemp="8800"/>
                    </a14:imgEffect>
                  </a14:imgLayer>
                </a14:imgProps>
              </a:ext>
              <a:ext uri="{28A0092B-C50C-407E-A947-70E740481C1C}">
                <a14:useLocalDpi xmlns:a14="http://schemas.microsoft.com/office/drawing/2010/main" xmlns="" val="0"/>
              </a:ext>
            </a:extLst>
          </a:blip>
          <a:srcRect/>
          <a:stretch>
            <a:fillRect/>
          </a:stretch>
        </p:blipFill>
        <p:spPr bwMode="auto">
          <a:xfrm>
            <a:off x="1295400" y="2971800"/>
            <a:ext cx="6195496" cy="1676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2514600" y="4648820"/>
            <a:ext cx="3569952" cy="461665"/>
          </a:xfrm>
          <a:prstGeom prst="rect">
            <a:avLst/>
          </a:prstGeom>
        </p:spPr>
        <p:txBody>
          <a:bodyPr wrap="none">
            <a:spAutoFit/>
          </a:bodyPr>
          <a:lstStyle/>
          <a:p>
            <a:r>
              <a:rPr lang="en-US" sz="2400" b="1" dirty="0">
                <a:solidFill>
                  <a:schemeClr val="tx2"/>
                </a:solidFill>
                <a:latin typeface="+mn-lt"/>
              </a:rPr>
              <a:t>Hash-encrypted password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Intrusion Detection System</a:t>
            </a:r>
            <a:endParaRPr lang="en-US" sz="4800" dirty="0">
              <a:solidFill>
                <a:schemeClr val="bg1"/>
              </a:solidFill>
            </a:endParaRPr>
          </a:p>
        </p:txBody>
      </p:sp>
      <p:sp>
        <p:nvSpPr>
          <p:cNvPr id="5" name="Content Placeholder 4"/>
          <p:cNvSpPr>
            <a:spLocks noGrp="1"/>
          </p:cNvSpPr>
          <p:nvPr>
            <p:ph idx="1"/>
          </p:nvPr>
        </p:nvSpPr>
        <p:spPr>
          <a:xfrm>
            <a:off x="76200" y="960437"/>
            <a:ext cx="8915400" cy="4525963"/>
          </a:xfrm>
        </p:spPr>
        <p:txBody>
          <a:bodyPr/>
          <a:lstStyle/>
          <a:p>
            <a:pPr lvl="0">
              <a:lnSpc>
                <a:spcPct val="150000"/>
              </a:lnSpc>
            </a:pPr>
            <a:r>
              <a:rPr lang="en-US" sz="2800" b="1" dirty="0" smtClean="0">
                <a:solidFill>
                  <a:schemeClr val="tx2"/>
                </a:solidFill>
              </a:rPr>
              <a:t>Intrusion Detection System </a:t>
            </a:r>
            <a:r>
              <a:rPr lang="en-US" sz="2800" dirty="0" smtClean="0"/>
              <a:t>(IDS) is a security service that may be used along with other security suite such as a firewall and a good antivirus. </a:t>
            </a:r>
          </a:p>
          <a:p>
            <a:pPr lvl="0">
              <a:lnSpc>
                <a:spcPct val="150000"/>
              </a:lnSpc>
            </a:pPr>
            <a:r>
              <a:rPr lang="en-US" sz="2800" dirty="0" smtClean="0"/>
              <a:t>There are two types of Intrusion Detection Systems:</a:t>
            </a:r>
            <a:endParaRPr lang="en-IN" sz="2800" dirty="0" smtClean="0"/>
          </a:p>
          <a:p>
            <a:pPr lvl="1">
              <a:lnSpc>
                <a:spcPct val="150000"/>
              </a:lnSpc>
              <a:buFont typeface="Wingdings" panose="05000000000000000000" pitchFamily="2" charset="2"/>
              <a:buChar char="§"/>
            </a:pPr>
            <a:r>
              <a:rPr lang="en-US" sz="2400" b="1" dirty="0" smtClean="0">
                <a:solidFill>
                  <a:schemeClr val="tx2"/>
                </a:solidFill>
              </a:rPr>
              <a:t>Host-Based IDS</a:t>
            </a:r>
          </a:p>
          <a:p>
            <a:pPr lvl="1">
              <a:lnSpc>
                <a:spcPct val="150000"/>
              </a:lnSpc>
              <a:buFont typeface="Wingdings" panose="05000000000000000000" pitchFamily="2" charset="2"/>
              <a:buChar char="§"/>
            </a:pPr>
            <a:r>
              <a:rPr lang="en-US" sz="2400" b="1" dirty="0" smtClean="0">
                <a:solidFill>
                  <a:schemeClr val="tx2"/>
                </a:solidFill>
              </a:rPr>
              <a:t>Network-based IDS</a:t>
            </a:r>
            <a:r>
              <a:rPr lang="en-US" sz="2400" dirty="0" smtClean="0"/>
              <a:t> </a:t>
            </a:r>
            <a:endParaRPr lang="en-IN" sz="2400" dirty="0" smtClean="0"/>
          </a:p>
          <a:p>
            <a:pPr>
              <a:lnSpc>
                <a:spcPct val="150000"/>
              </a:lnSpc>
              <a:buNone/>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625</TotalTime>
  <Words>573</Words>
  <Application>Microsoft Office PowerPoint</Application>
  <PresentationFormat>On-screen Show (4:3)</PresentationFormat>
  <Paragraphs>93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Operating Systems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2017-12-01T06:14:31Z</dcterms:modified>
</cp:coreProperties>
</file>