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8"/>
  </p:notesMasterIdLst>
  <p:sldIdLst>
    <p:sldId id="283" r:id="rId2"/>
    <p:sldId id="260" r:id="rId3"/>
    <p:sldId id="257" r:id="rId4"/>
    <p:sldId id="262" r:id="rId5"/>
    <p:sldId id="263" r:id="rId6"/>
    <p:sldId id="271" r:id="rId7"/>
    <p:sldId id="272" r:id="rId8"/>
    <p:sldId id="264" r:id="rId9"/>
    <p:sldId id="274" r:id="rId10"/>
    <p:sldId id="275" r:id="rId11"/>
    <p:sldId id="276" r:id="rId12"/>
    <p:sldId id="277" r:id="rId13"/>
    <p:sldId id="278" r:id="rId14"/>
    <p:sldId id="279" r:id="rId15"/>
    <p:sldId id="281" r:id="rId16"/>
    <p:sldId id="28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FFC1"/>
    <a:srgbClr val="CCFF99"/>
    <a:srgbClr val="7DD57D"/>
    <a:srgbClr val="3333FF"/>
    <a:srgbClr val="3399FF"/>
    <a:srgbClr val="58C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660"/>
  </p:normalViewPr>
  <p:slideViewPr>
    <p:cSldViewPr>
      <p:cViewPr varScale="1">
        <p:scale>
          <a:sx n="68" d="100"/>
          <a:sy n="68" d="100"/>
        </p:scale>
        <p:origin x="-16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p14="http://schemas.microsoft.com/office/powerpoint/2010/main" xmlns="" val="21147668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12/1/2017</a:t>
            </a:fld>
            <a:endParaRPr lang="en-US"/>
          </a:p>
        </p:txBody>
      </p:sp>
      <p:sp>
        <p:nvSpPr>
          <p:cNvPr id="5"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12/1/2017</a:t>
            </a:fld>
            <a:endParaRPr lang="en-US"/>
          </a:p>
        </p:txBody>
      </p:sp>
      <p:sp>
        <p:nvSpPr>
          <p:cNvPr id="5"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12/1/2017</a:t>
            </a:fld>
            <a:endParaRPr lang="en-US"/>
          </a:p>
        </p:txBody>
      </p:sp>
      <p:sp>
        <p:nvSpPr>
          <p:cNvPr id="5"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12/1/2017</a:t>
            </a:fld>
            <a:endParaRPr lang="en-US"/>
          </a:p>
        </p:txBody>
      </p:sp>
      <p:sp>
        <p:nvSpPr>
          <p:cNvPr id="6"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12/1/2017</a:t>
            </a:fld>
            <a:endParaRPr lang="en-US"/>
          </a:p>
        </p:txBody>
      </p:sp>
      <p:sp>
        <p:nvSpPr>
          <p:cNvPr id="8"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12/1/2017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12/1/2017</a:t>
            </a:fld>
            <a:endParaRPr lang="en-US"/>
          </a:p>
        </p:txBody>
      </p:sp>
      <p:sp>
        <p:nvSpPr>
          <p:cNvPr id="3"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12/1/2017</a:t>
            </a:fld>
            <a:endParaRPr lang="en-US"/>
          </a:p>
        </p:txBody>
      </p:sp>
      <p:sp>
        <p:nvSpPr>
          <p:cNvPr id="6"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12/1/2017</a:t>
            </a:fld>
            <a:endParaRPr lang="en-US"/>
          </a:p>
        </p:txBody>
      </p:sp>
      <p:sp>
        <p:nvSpPr>
          <p:cNvPr id="6" name="Footer Placeholder 4"/>
          <p:cNvSpPr>
            <a:spLocks noGrp="1"/>
          </p:cNvSpPr>
          <p:nvPr>
            <p:ph type="ftr" sz="quarter" idx="11"/>
          </p:nvPr>
        </p:nvSpPr>
        <p:spPr/>
        <p:txBody>
          <a:bodyPr/>
          <a:lstStyle>
            <a:lvl1pPr>
              <a:defRPr sz="1200"/>
            </a:lvl1pPr>
          </a:lstStyle>
          <a:p>
            <a:pPr algn="l">
              <a:defRPr/>
            </a:pPr>
            <a:r>
              <a:rPr lang="en-US" dirty="0" smtClean="0"/>
              <a:t>Dr. Deepak </a:t>
            </a:r>
            <a:r>
              <a:rPr lang="en-US" dirty="0" err="1" smtClean="0"/>
              <a:t>Dembla</a:t>
            </a:r>
            <a:r>
              <a:rPr lang="en-US" dirty="0" smtClean="0"/>
              <a:t>   JECRC University</a:t>
            </a:r>
            <a:endParaRPr lang="en-US" dirty="0" smtClean="0"/>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143000" y="1524000"/>
            <a:ext cx="6324600" cy="2101850"/>
          </a:xfrm>
        </p:spPr>
        <p:txBody>
          <a:bodyPr/>
          <a:lstStyle/>
          <a:p>
            <a:pPr>
              <a:defRPr/>
            </a:pPr>
            <a:r>
              <a:rPr lang="en-US" sz="4000" b="1" dirty="0" smtClean="0">
                <a:effectLst>
                  <a:outerShdw blurRad="38100" dist="38100" dir="2700000" algn="tl">
                    <a:srgbClr val="000000">
                      <a:alpha val="43137"/>
                    </a:srgbClr>
                  </a:outerShdw>
                </a:effectLst>
              </a:rPr>
              <a:t>Operating </a:t>
            </a:r>
            <a:r>
              <a:rPr lang="en-US" sz="4000" b="1" dirty="0" smtClean="0">
                <a:effectLst>
                  <a:outerShdw blurRad="38100" dist="38100" dir="2700000" algn="tl">
                    <a:srgbClr val="000000">
                      <a:alpha val="43137"/>
                    </a:srgbClr>
                  </a:outerShdw>
                </a:effectLst>
              </a:rPr>
              <a:t>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600200" y="33528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p14="http://schemas.microsoft.com/office/powerpoint/2010/main" xmlns="" val="41905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smtClean="0">
                <a:solidFill>
                  <a:schemeClr val="bg1"/>
                </a:solidFill>
                <a:latin typeface="+mj-lt"/>
              </a:rPr>
              <a:t>Intruders</a:t>
            </a:r>
            <a:endParaRPr lang="en-US" sz="4800" dirty="0">
              <a:solidFill>
                <a:schemeClr val="bg1"/>
              </a:solidFill>
              <a:latin typeface="+mj-lt"/>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066800"/>
            <a:ext cx="8915400" cy="4953000"/>
          </a:xfrm>
        </p:spPr>
        <p:txBody>
          <a:bodyPr/>
          <a:lstStyle/>
          <a:p>
            <a:pPr lvl="0"/>
            <a:r>
              <a:rPr lang="en-US" sz="2400" dirty="0" smtClean="0"/>
              <a:t>The intruders known as criminals work in organized groups and break the system with the motivations of profit and thereby results in a business but in unethical way.</a:t>
            </a:r>
            <a:endParaRPr lang="en-IN" sz="2400" dirty="0" smtClean="0"/>
          </a:p>
          <a:p>
            <a:pPr lvl="0"/>
            <a:r>
              <a:rPr lang="en-US" sz="2400" dirty="0" smtClean="0"/>
              <a:t>The attacks on a system may be from inside the system known as insider attacks and attacks may be from outside the system also known as outsider attacks.</a:t>
            </a:r>
            <a:endParaRPr lang="en-IN" sz="2400" dirty="0" smtClean="0"/>
          </a:p>
          <a:p>
            <a:pPr lvl="0"/>
            <a:r>
              <a:rPr lang="en-US" sz="2400" dirty="0" smtClean="0"/>
              <a:t>A passive intruder silently observes the network traffic or retrieve the system’s data but do not modify anything.</a:t>
            </a:r>
            <a:endParaRPr lang="en-IN" sz="2400" dirty="0" smtClean="0"/>
          </a:p>
          <a:p>
            <a:r>
              <a:rPr lang="en-US" sz="2400" i="1" dirty="0" smtClean="0"/>
              <a:t>Malware</a:t>
            </a:r>
            <a:r>
              <a:rPr lang="en-US" sz="2400" dirty="0" smtClean="0"/>
              <a:t> is a program or set of programs that may infect the user’s system in such a way that malicious program is hidden on the system and gets activated according to some condition or corrupts the files/data on the system or system is not available to use.</a:t>
            </a:r>
            <a:endParaRPr lang="en-I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Standard Security Attacks</a:t>
            </a:r>
            <a:endParaRPr lang="en-US" sz="4800" dirty="0">
              <a:solidFill>
                <a:schemeClr val="bg1"/>
              </a:solidFill>
              <a:latin typeface="+mj-lt"/>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066800"/>
            <a:ext cx="8915400" cy="4906963"/>
          </a:xfrm>
        </p:spPr>
        <p:txBody>
          <a:bodyPr/>
          <a:lstStyle/>
          <a:p>
            <a:pPr lvl="0"/>
            <a:r>
              <a:rPr lang="en-US" sz="2400" dirty="0" smtClean="0"/>
              <a:t>Denial-of-service (</a:t>
            </a:r>
            <a:r>
              <a:rPr lang="en-US" sz="2400" dirty="0" err="1" smtClean="0"/>
              <a:t>DoS</a:t>
            </a:r>
            <a:r>
              <a:rPr lang="en-US" sz="2400" dirty="0" smtClean="0"/>
              <a:t>) attacks are implemented by either forcing the host computer to reset, or consuming all of its hardware or software resources such that it can no longer provide its intended service.</a:t>
            </a:r>
            <a:endParaRPr lang="en-IN" sz="2400" dirty="0" smtClean="0"/>
          </a:p>
          <a:p>
            <a:pPr lvl="0"/>
            <a:r>
              <a:rPr lang="en-US" sz="2400" dirty="0" smtClean="0"/>
              <a:t>When an intruder pretends to be a valid host in a communication by breaching the authentication and then gains access for which they are not entitled, it is known as spoofing.</a:t>
            </a:r>
            <a:endParaRPr lang="en-IN" sz="2400" dirty="0" smtClean="0"/>
          </a:p>
          <a:p>
            <a:pPr lvl="0"/>
            <a:r>
              <a:rPr lang="en-US" sz="2400" dirty="0" smtClean="0"/>
              <a:t>IP spoofing is carried out when an attacker sends a message to a computer with an IP address indicating that the message is from a trusted and authenticated host.</a:t>
            </a:r>
            <a:endParaRPr lang="en-I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Standard Security Attacks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839200" cy="4906963"/>
          </a:xfrm>
        </p:spPr>
        <p:txBody>
          <a:bodyPr/>
          <a:lstStyle/>
          <a:p>
            <a:pPr lvl="0"/>
            <a:r>
              <a:rPr lang="en-US" sz="2400" dirty="0" smtClean="0"/>
              <a:t>In identity spoofing, an attacker gets passwords and login information by using fictitious digital certificates or authorization prompts.</a:t>
            </a:r>
            <a:endParaRPr lang="en-IN" sz="2400" dirty="0" smtClean="0"/>
          </a:p>
          <a:p>
            <a:pPr lvl="0"/>
            <a:r>
              <a:rPr lang="en-US" sz="2400" dirty="0" smtClean="0"/>
              <a:t>When an intruder displays a spoofed web page such that the user has the impression that he is working on the actual web page and is led to believe that he is communicating with the real server, it is known as web spoofing. </a:t>
            </a:r>
            <a:endParaRPr lang="en-IN" sz="2400" dirty="0" smtClean="0"/>
          </a:p>
          <a:p>
            <a:pPr lvl="0"/>
            <a:r>
              <a:rPr lang="en-US" sz="2400" dirty="0" smtClean="0"/>
              <a:t>In email-spoofing, an email address is used under false authentication or web spoofing where domains are 'hijacked' or faked.</a:t>
            </a:r>
            <a:endParaRPr lang="en-IN" sz="2400" dirty="0" smtClean="0"/>
          </a:p>
          <a:p>
            <a:r>
              <a:rPr lang="en-US" sz="2400" dirty="0" smtClean="0"/>
              <a:t>When the session established between the two nodes has been hijacked by the intruder is known as session hijacking.</a:t>
            </a:r>
            <a:endParaRPr lang="en-I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Standard Security Attacks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066800"/>
            <a:ext cx="8915400" cy="5105400"/>
          </a:xfrm>
        </p:spPr>
        <p:txBody>
          <a:bodyPr/>
          <a:lstStyle/>
          <a:p>
            <a:pPr lvl="0"/>
            <a:r>
              <a:rPr lang="en-US" sz="2400" dirty="0" smtClean="0"/>
              <a:t>When a malicious user sits between the sender, intercepts the traffic coming from the computer, collects the data, and then forwards it to the destination where the user was originally intending to visit, it is known as main-in-the-middle-attack.</a:t>
            </a:r>
            <a:endParaRPr lang="en-IN" sz="2400" dirty="0" smtClean="0"/>
          </a:p>
          <a:p>
            <a:pPr lvl="0"/>
            <a:r>
              <a:rPr lang="en-US" sz="2400" dirty="0" smtClean="0"/>
              <a:t>In replay attacks the attacker simply sends a data packet which was previously sent by some other user, in the hope of reproducing the effect.</a:t>
            </a:r>
            <a:endParaRPr lang="en-IN" sz="2400" dirty="0" smtClean="0"/>
          </a:p>
          <a:p>
            <a:pPr lvl="0"/>
            <a:r>
              <a:rPr lang="en-US" sz="2400" dirty="0" smtClean="0"/>
              <a:t>Logic bomb is a malicious code embedded in a legitimate program programmed to get activated when some particular condition or some event occurs.</a:t>
            </a:r>
            <a:endParaRPr lang="en-IN" sz="2400" dirty="0" smtClean="0"/>
          </a:p>
          <a:p>
            <a:pPr lvl="0"/>
            <a:r>
              <a:rPr lang="en-US" sz="2400" dirty="0" smtClean="0"/>
              <a:t>Trojan horse programs are hidden inside the useful programs and get activated as soon as the program containing them is executed.</a:t>
            </a:r>
            <a:endParaRPr lang="en-IN" sz="2400" dirty="0" smtClean="0"/>
          </a:p>
          <a:p>
            <a:pPr>
              <a:buNone/>
            </a:pPr>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Standard Security Attacks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839200" cy="5105400"/>
          </a:xfrm>
        </p:spPr>
        <p:txBody>
          <a:bodyPr/>
          <a:lstStyle/>
          <a:p>
            <a:pPr lvl="0"/>
            <a:r>
              <a:rPr lang="en-US" sz="2400" dirty="0" smtClean="0"/>
              <a:t>Login spoofing is a technique used to steal a user’s password through some fake screens presented to the user.</a:t>
            </a:r>
            <a:endParaRPr lang="en-IN" sz="2400" dirty="0" smtClean="0"/>
          </a:p>
          <a:p>
            <a:pPr lvl="0"/>
            <a:r>
              <a:rPr lang="en-US" sz="2400" dirty="0" smtClean="0"/>
              <a:t>A computer virus is a malicious software program that is loaded into someone computer without his knowledge.</a:t>
            </a:r>
            <a:endParaRPr lang="en-IN" sz="2400" dirty="0" smtClean="0"/>
          </a:p>
          <a:p>
            <a:pPr lvl="0"/>
            <a:r>
              <a:rPr lang="en-US" sz="2400" dirty="0" smtClean="0"/>
              <a:t>A virus has three parts:</a:t>
            </a:r>
            <a:endParaRPr lang="en-IN" sz="2400" dirty="0" smtClean="0"/>
          </a:p>
          <a:p>
            <a:pPr lvl="1"/>
            <a:r>
              <a:rPr lang="en-US" sz="2000" i="1" dirty="0" smtClean="0"/>
              <a:t>infection mechanism: </a:t>
            </a:r>
            <a:r>
              <a:rPr lang="en-US" sz="2000" dirty="0" smtClean="0"/>
              <a:t>mechanism by which it spreads</a:t>
            </a:r>
            <a:endParaRPr lang="en-IN" sz="2000" dirty="0" smtClean="0"/>
          </a:p>
          <a:p>
            <a:pPr lvl="1"/>
            <a:r>
              <a:rPr lang="en-US" sz="2000" dirty="0" smtClean="0"/>
              <a:t>trigger: an event or condition on the occurrence of which it starts damage</a:t>
            </a:r>
            <a:endParaRPr lang="en-IN" sz="2000" dirty="0" smtClean="0"/>
          </a:p>
          <a:p>
            <a:pPr lvl="1"/>
            <a:r>
              <a:rPr lang="en-US" sz="2000" dirty="0" smtClean="0"/>
              <a:t>payload: what the damage action a virus does</a:t>
            </a:r>
            <a:endParaRPr lang="en-IN" sz="2000" dirty="0" smtClean="0"/>
          </a:p>
          <a:p>
            <a:pPr lvl="0"/>
            <a:r>
              <a:rPr lang="en-US" sz="2400" dirty="0" smtClean="0"/>
              <a:t>The virus when is hidden in a program but sitting idle is in the </a:t>
            </a:r>
            <a:r>
              <a:rPr lang="en-US" sz="2400" i="1" dirty="0" smtClean="0"/>
              <a:t>dormant phase</a:t>
            </a:r>
            <a:r>
              <a:rPr lang="en-US" sz="2400" dirty="0" smtClean="0"/>
              <a:t>.</a:t>
            </a:r>
            <a:endParaRPr lang="en-IN" sz="2400" dirty="0" smtClean="0"/>
          </a:p>
          <a:p>
            <a:pPr lvl="0"/>
            <a:r>
              <a:rPr lang="en-US" sz="2400" dirty="0" smtClean="0"/>
              <a:t>When a virus starts infecting to other programs, this is known as </a:t>
            </a:r>
            <a:r>
              <a:rPr lang="en-US" sz="2400" i="1" dirty="0" smtClean="0"/>
              <a:t>propagation phase</a:t>
            </a:r>
            <a:r>
              <a:rPr lang="en-US" sz="2400" dirty="0" smtClean="0"/>
              <a:t>.</a:t>
            </a:r>
            <a:endParaRPr lang="en-IN" sz="2400" dirty="0" smtClean="0"/>
          </a:p>
          <a:p>
            <a:pPr>
              <a:buNone/>
            </a:pPr>
            <a:endParaRPr lang="en-I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Standard Security Attacks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763000" cy="5105400"/>
          </a:xfrm>
        </p:spPr>
        <p:txBody>
          <a:bodyPr/>
          <a:lstStyle/>
          <a:p>
            <a:pPr lvl="0"/>
            <a:r>
              <a:rPr lang="en-US" sz="2400" dirty="0" smtClean="0"/>
              <a:t>When a triggering event happens on a virus that is in the dormant phase, is known as </a:t>
            </a:r>
            <a:r>
              <a:rPr lang="en-US" sz="2400" i="1" dirty="0" smtClean="0"/>
              <a:t>triggering phase</a:t>
            </a:r>
            <a:r>
              <a:rPr lang="en-US" sz="2400" dirty="0" smtClean="0"/>
              <a:t>.</a:t>
            </a:r>
            <a:endParaRPr lang="en-IN" sz="2400" dirty="0" smtClean="0"/>
          </a:p>
          <a:p>
            <a:pPr lvl="0"/>
            <a:r>
              <a:rPr lang="en-US" sz="2400" dirty="0" smtClean="0"/>
              <a:t>When the virus starts its payload, i.e. damage action is known as </a:t>
            </a:r>
            <a:r>
              <a:rPr lang="en-US" sz="2400" i="1" dirty="0" smtClean="0"/>
              <a:t>execution phase</a:t>
            </a:r>
            <a:r>
              <a:rPr lang="en-US" sz="2400" dirty="0" smtClean="0"/>
              <a:t>. </a:t>
            </a:r>
            <a:endParaRPr lang="en-IN" sz="2400" dirty="0" smtClean="0"/>
          </a:p>
          <a:p>
            <a:pPr lvl="0"/>
            <a:r>
              <a:rPr lang="en-US" sz="2400" dirty="0" smtClean="0"/>
              <a:t>Worm is a special type of virus that has the property of replicating itself in seconds on every machine it can gain access across network connections, but cannot attach itself to other programs.</a:t>
            </a:r>
            <a:endParaRPr lang="en-IN" sz="2400" dirty="0" smtClean="0"/>
          </a:p>
          <a:p>
            <a:pPr lvl="0"/>
            <a:r>
              <a:rPr lang="en-US" sz="2400" dirty="0" smtClean="0"/>
              <a:t>Bots unknowingly take over a system that is connected on the Internet and uses that system to spread infection but are controlled from some central. </a:t>
            </a:r>
            <a:endParaRPr lang="en-IN" sz="2400" dirty="0" smtClean="0"/>
          </a:p>
          <a:p>
            <a:pPr lvl="0"/>
            <a:r>
              <a:rPr lang="en-US" sz="2400" dirty="0" smtClean="0"/>
              <a:t>Mobile code is a process that migrates and executes at remote hosts.</a:t>
            </a:r>
            <a:endParaRPr lang="en-IN" sz="2400" dirty="0" smtClean="0"/>
          </a:p>
          <a:p>
            <a:pPr>
              <a:buNone/>
            </a:pPr>
            <a:endParaRPr lang="en-I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Standard Security Attacks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915400" cy="5105400"/>
          </a:xfrm>
        </p:spPr>
        <p:txBody>
          <a:bodyPr/>
          <a:lstStyle/>
          <a:p>
            <a:pPr lvl="0"/>
            <a:r>
              <a:rPr lang="en-US" sz="2400" dirty="0" smtClean="0"/>
              <a:t>It is dangerous and against the security norms to allow some foreign process to be executed on a host. There may be virus attached with the mobile code that could infect the host on its execution.  </a:t>
            </a:r>
            <a:endParaRPr lang="en-IN" sz="2400" dirty="0" smtClean="0"/>
          </a:p>
          <a:p>
            <a:pPr lvl="0"/>
            <a:r>
              <a:rPr lang="en-US" sz="2400" dirty="0" err="1" smtClean="0"/>
              <a:t>Rootkit</a:t>
            </a:r>
            <a:r>
              <a:rPr lang="en-US" sz="2400" dirty="0" smtClean="0"/>
              <a:t> is a set of programs that provides administrator access to a system. When an intruder somehow gains the access to the root of a system, he installs the rootkit and thereby gains the access to all functions of the system.</a:t>
            </a:r>
            <a:endParaRPr lang="en-IN" sz="2400" dirty="0" smtClean="0"/>
          </a:p>
          <a:p>
            <a:pPr>
              <a:buNone/>
            </a:pPr>
            <a:r>
              <a:rPr lang="en-US" sz="2400" dirty="0" smtClean="0"/>
              <a:t> </a:t>
            </a:r>
            <a:endParaRPr lang="en-IN" sz="2400" dirty="0" smtClean="0"/>
          </a:p>
          <a:p>
            <a:pPr>
              <a:buNone/>
            </a:pPr>
            <a:endParaRPr lang="en-I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w="9525">
            <a:noFill/>
            <a:miter lim="800000"/>
            <a:headEnd/>
            <a:tailEnd/>
          </a:ln>
          <a:extLst/>
        </p:spPr>
        <p:txBody>
          <a:bodyPr vert="horz" wrap="square" lIns="91440" tIns="45720" rIns="91440" bIns="45720" numCol="1" rtlCol="0" anchor="ctr" anchorCtr="0" compatLnSpc="1">
            <a:prstTxWarp prst="textNoShape">
              <a:avLst/>
            </a:prstTxWarp>
            <a:normAutofit/>
          </a:bodyPr>
          <a:lstStyle>
            <a:lvl1pPr algn="ctr" eaLnBrk="1" fontAlgn="auto" hangingPunct="1">
              <a:spcAft>
                <a:spcPts val="0"/>
              </a:spcAft>
              <a:defRPr sz="6000" b="1">
                <a:solidFill>
                  <a:schemeClr val="tx2">
                    <a:lumMod val="50000"/>
                  </a:schemeClr>
                </a:solidFill>
                <a:effectLst>
                  <a:outerShdw blurRad="38100" dist="38100" dir="2700000" algn="tl">
                    <a:srgbClr val="000000">
                      <a:alpha val="43137"/>
                    </a:srgbClr>
                  </a:outerShdw>
                </a:effectLst>
                <a:latin typeface="+mj-lt"/>
                <a:ea typeface="+mj-ea"/>
                <a:cs typeface="+mj-cs"/>
              </a:defRPr>
            </a:lvl1pPr>
            <a:lvl2pPr algn="ctr" eaLnBrk="0" hangingPunct="0">
              <a:defRPr sz="4400">
                <a:latin typeface="Calibri" pitchFamily="34" charset="0"/>
              </a:defRPr>
            </a:lvl2pPr>
            <a:lvl3pPr algn="ctr" eaLnBrk="0" hangingPunct="0">
              <a:defRPr sz="4400">
                <a:latin typeface="Calibri" pitchFamily="34" charset="0"/>
              </a:defRPr>
            </a:lvl3pPr>
            <a:lvl4pPr algn="ctr" eaLnBrk="0" hangingPunct="0">
              <a:defRPr sz="4400">
                <a:latin typeface="Calibri" pitchFamily="34" charset="0"/>
              </a:defRPr>
            </a:lvl4pPr>
            <a:lvl5pPr algn="ctr" eaLnBrk="0" hangingPunct="0">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r>
              <a:rPr lang="en-US" dirty="0"/>
              <a:t>Security Issues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latin typeface="+mj-lt"/>
              </a:rPr>
              <a:t>Objectives</a:t>
            </a:r>
            <a:endParaRPr lang="en-US" dirty="0">
              <a:solidFill>
                <a:schemeClr val="bg1"/>
              </a:solidFill>
              <a:latin typeface="+mj-lt"/>
            </a:endParaRPr>
          </a:p>
        </p:txBody>
      </p:sp>
      <p:sp>
        <p:nvSpPr>
          <p:cNvPr id="4" name="Content Placeholder 3"/>
          <p:cNvSpPr>
            <a:spLocks noGrp="1"/>
          </p:cNvSpPr>
          <p:nvPr>
            <p:ph idx="1"/>
          </p:nvPr>
        </p:nvSpPr>
        <p:spPr>
          <a:xfrm>
            <a:off x="152400" y="1066800"/>
            <a:ext cx="8229600" cy="4525963"/>
          </a:xfrm>
        </p:spPr>
        <p:txBody>
          <a:bodyPr/>
          <a:lstStyle/>
          <a:p>
            <a:pPr lvl="0"/>
            <a:r>
              <a:rPr lang="en-US" sz="2800" dirty="0" smtClean="0"/>
              <a:t>Security objectives</a:t>
            </a:r>
            <a:endParaRPr lang="en-IN" sz="2800" dirty="0" smtClean="0"/>
          </a:p>
          <a:p>
            <a:pPr lvl="0"/>
            <a:r>
              <a:rPr lang="en-US" sz="2800" dirty="0" smtClean="0"/>
              <a:t>Threats to security objectives</a:t>
            </a:r>
            <a:endParaRPr lang="en-IN" sz="2800" dirty="0" smtClean="0"/>
          </a:p>
          <a:p>
            <a:pPr lvl="0"/>
            <a:r>
              <a:rPr lang="en-US" sz="2800" dirty="0" smtClean="0"/>
              <a:t>Role of intruders in security breaching</a:t>
            </a:r>
            <a:endParaRPr lang="en-IN" sz="2800" dirty="0" smtClean="0"/>
          </a:p>
          <a:p>
            <a:pPr lvl="0"/>
            <a:r>
              <a:rPr lang="en-US" sz="2800" dirty="0" smtClean="0"/>
              <a:t>Standard security attacks</a:t>
            </a:r>
            <a:endParaRPr lang="en-IN" sz="2800" dirty="0" smtClean="0"/>
          </a:p>
          <a:p>
            <a:pPr lvl="0"/>
            <a:r>
              <a:rPr lang="en-US" sz="2800" dirty="0" smtClean="0"/>
              <a:t>Security levels</a:t>
            </a:r>
            <a:endParaRPr lang="en-IN" sz="2800" dirty="0" smtClean="0"/>
          </a:p>
          <a:p>
            <a:pPr lvl="0"/>
            <a:r>
              <a:rPr lang="en-US" sz="2800" dirty="0" smtClean="0"/>
              <a:t>Some security Attacks that appear inside the system</a:t>
            </a:r>
            <a:endParaRPr lang="en-IN" sz="2800" dirty="0" smtClean="0"/>
          </a:p>
          <a:p>
            <a:pPr lvl="0"/>
            <a:r>
              <a:rPr lang="en-US" sz="2800" dirty="0" smtClean="0"/>
              <a:t>Some security Attacks that appear from outside the system</a:t>
            </a:r>
            <a:endParaRPr lang="en-IN" sz="2800" dirty="0" smtClean="0"/>
          </a:p>
          <a:p>
            <a:pPr>
              <a:buNone/>
            </a:pPr>
            <a:r>
              <a:rPr lang="en-US"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Security Objectives</a:t>
            </a:r>
            <a:endParaRPr lang="en-US" sz="4800" dirty="0">
              <a:solidFill>
                <a:schemeClr val="bg1"/>
              </a:solidFill>
              <a:latin typeface="+mj-lt"/>
            </a:endParaRPr>
          </a:p>
        </p:txBody>
      </p:sp>
      <p:sp>
        <p:nvSpPr>
          <p:cNvPr id="4" name="Content Placeholder 3"/>
          <p:cNvSpPr>
            <a:spLocks noGrp="1"/>
          </p:cNvSpPr>
          <p:nvPr>
            <p:ph idx="1"/>
          </p:nvPr>
        </p:nvSpPr>
        <p:spPr>
          <a:xfrm>
            <a:off x="0" y="1036637"/>
            <a:ext cx="8229600" cy="4525963"/>
          </a:xfrm>
        </p:spPr>
        <p:txBody>
          <a:bodyPr/>
          <a:lstStyle/>
          <a:p>
            <a:pPr>
              <a:buNone/>
            </a:pPr>
            <a:r>
              <a:rPr lang="en-IN" dirty="0" smtClean="0"/>
              <a:t>There are five main security objectives:</a:t>
            </a:r>
          </a:p>
          <a:p>
            <a:pPr lvl="1">
              <a:buFont typeface="Wingdings" panose="05000000000000000000" pitchFamily="2" charset="2"/>
              <a:buChar char="§"/>
            </a:pPr>
            <a:r>
              <a:rPr lang="en-US" dirty="0" smtClean="0"/>
              <a:t>Confidentiality</a:t>
            </a:r>
            <a:endParaRPr lang="en-IN" dirty="0" smtClean="0"/>
          </a:p>
          <a:p>
            <a:pPr lvl="1">
              <a:buFont typeface="Wingdings" panose="05000000000000000000" pitchFamily="2" charset="2"/>
              <a:buChar char="§"/>
            </a:pPr>
            <a:r>
              <a:rPr lang="en-US" dirty="0" smtClean="0"/>
              <a:t>Integrity</a:t>
            </a:r>
            <a:endParaRPr lang="en-IN" dirty="0" smtClean="0"/>
          </a:p>
          <a:p>
            <a:pPr lvl="1">
              <a:buFont typeface="Wingdings" panose="05000000000000000000" pitchFamily="2" charset="2"/>
              <a:buChar char="§"/>
            </a:pPr>
            <a:r>
              <a:rPr lang="en-US" dirty="0" smtClean="0"/>
              <a:t>Authentication</a:t>
            </a:r>
            <a:endParaRPr lang="en-IN" dirty="0" smtClean="0"/>
          </a:p>
          <a:p>
            <a:pPr lvl="1">
              <a:buFont typeface="Wingdings" panose="05000000000000000000" pitchFamily="2" charset="2"/>
              <a:buChar char="§"/>
            </a:pPr>
            <a:r>
              <a:rPr lang="en-US" dirty="0" smtClean="0"/>
              <a:t>Authorization</a:t>
            </a:r>
            <a:endParaRPr lang="en-IN" dirty="0" smtClean="0"/>
          </a:p>
          <a:p>
            <a:pPr lvl="1">
              <a:buFont typeface="Wingdings" panose="05000000000000000000" pitchFamily="2" charset="2"/>
              <a:buChar char="§"/>
            </a:pPr>
            <a:r>
              <a:rPr lang="en-US" dirty="0" smtClean="0"/>
              <a:t>Availability</a:t>
            </a:r>
            <a:endParaRPr lang="en-IN" dirty="0" smtClean="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Security Problem</a:t>
            </a:r>
            <a:endParaRPr lang="en-US" sz="4800" dirty="0">
              <a:solidFill>
                <a:schemeClr val="bg1"/>
              </a:solidFill>
              <a:latin typeface="+mj-lt"/>
            </a:endParaRPr>
          </a:p>
        </p:txBody>
      </p:sp>
      <p:sp>
        <p:nvSpPr>
          <p:cNvPr id="4" name="Content Placeholder 3"/>
          <p:cNvSpPr>
            <a:spLocks noGrp="1"/>
          </p:cNvSpPr>
          <p:nvPr>
            <p:ph idx="1"/>
          </p:nvPr>
        </p:nvSpPr>
        <p:spPr>
          <a:xfrm>
            <a:off x="152400" y="1066800"/>
            <a:ext cx="8763000" cy="5029200"/>
          </a:xfrm>
        </p:spPr>
        <p:txBody>
          <a:bodyPr/>
          <a:lstStyle/>
          <a:p>
            <a:r>
              <a:rPr lang="en-IN" sz="2400" dirty="0" smtClean="0"/>
              <a:t>There are two types of security breaches:</a:t>
            </a:r>
          </a:p>
          <a:p>
            <a:pPr lvl="2">
              <a:buSzPct val="88000"/>
              <a:buFont typeface="Wingdings" panose="05000000000000000000" pitchFamily="2" charset="2"/>
              <a:buChar char="Ø"/>
            </a:pPr>
            <a:r>
              <a:rPr lang="en-IN" dirty="0" smtClean="0"/>
              <a:t>Malicious</a:t>
            </a:r>
          </a:p>
          <a:p>
            <a:pPr lvl="2">
              <a:buSzPct val="88000"/>
              <a:buFont typeface="Wingdings" panose="05000000000000000000" pitchFamily="2" charset="2"/>
              <a:buChar char="Ø"/>
            </a:pPr>
            <a:r>
              <a:rPr lang="en-IN" dirty="0" smtClean="0"/>
              <a:t>Accidental</a:t>
            </a:r>
          </a:p>
          <a:p>
            <a:pPr>
              <a:buFont typeface="Arial" pitchFamily="34" charset="0"/>
              <a:buChar char="•"/>
            </a:pPr>
            <a:r>
              <a:rPr lang="en-US" sz="2400" b="1" i="1" dirty="0" smtClean="0"/>
              <a:t>Malicious</a:t>
            </a:r>
            <a:r>
              <a:rPr lang="en-US" sz="2400" i="1" dirty="0" smtClean="0"/>
              <a:t> </a:t>
            </a:r>
            <a:r>
              <a:rPr lang="en-US" sz="2400" b="1" i="1" dirty="0" smtClean="0"/>
              <a:t>breaches</a:t>
            </a:r>
            <a:r>
              <a:rPr lang="en-US" sz="2400" dirty="0" smtClean="0"/>
              <a:t> are the intentional misuse of the system resources </a:t>
            </a:r>
          </a:p>
          <a:p>
            <a:pPr lvl="0">
              <a:buFont typeface="Arial" pitchFamily="34" charset="0"/>
              <a:buChar char="•"/>
            </a:pPr>
            <a:r>
              <a:rPr lang="en-US" sz="2400" b="1" i="1" dirty="0"/>
              <a:t>A</a:t>
            </a:r>
            <a:r>
              <a:rPr lang="en-US" sz="2400" b="1" i="1" dirty="0" smtClean="0"/>
              <a:t>ccidental breach</a:t>
            </a:r>
            <a:r>
              <a:rPr lang="en-US" sz="2400" b="1" dirty="0" smtClean="0"/>
              <a:t> </a:t>
            </a:r>
            <a:r>
              <a:rPr lang="en-US" sz="2400" dirty="0" smtClean="0"/>
              <a:t>is unintentional hardware/software/human errors or any act of God.</a:t>
            </a:r>
            <a:endParaRPr lang="en-IN" sz="2400" dirty="0" smtClean="0"/>
          </a:p>
          <a:p>
            <a:pPr lvl="0"/>
            <a:r>
              <a:rPr lang="en-US" sz="2400" dirty="0" smtClean="0"/>
              <a:t>Vulnerability is a weakness in the system that might be exploited to cause loss or harm.</a:t>
            </a:r>
            <a:endParaRPr lang="en-IN" sz="2400" dirty="0" smtClean="0"/>
          </a:p>
          <a:p>
            <a:r>
              <a:rPr lang="en-US" sz="2400" dirty="0" smtClean="0"/>
              <a:t>A </a:t>
            </a:r>
            <a:r>
              <a:rPr lang="en-US" sz="2400" i="1" dirty="0" smtClean="0"/>
              <a:t>threat</a:t>
            </a:r>
            <a:r>
              <a:rPr lang="en-US" sz="2400" dirty="0" smtClean="0"/>
              <a:t> to a computing system is a set of circumstances that has the potential to cause loss or harm exploiting the vulnerability of the system</a:t>
            </a:r>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Security Problem</a:t>
            </a:r>
            <a:endParaRPr lang="en-US" sz="4800" dirty="0">
              <a:solidFill>
                <a:schemeClr val="bg1"/>
              </a:solidFill>
              <a:latin typeface="+mj-lt"/>
            </a:endParaRPr>
          </a:p>
        </p:txBody>
      </p:sp>
      <p:sp>
        <p:nvSpPr>
          <p:cNvPr id="4" name="Content Placeholder 3"/>
          <p:cNvSpPr>
            <a:spLocks noGrp="1"/>
          </p:cNvSpPr>
          <p:nvPr>
            <p:ph idx="1"/>
          </p:nvPr>
        </p:nvSpPr>
        <p:spPr>
          <a:xfrm>
            <a:off x="152400" y="1066800"/>
            <a:ext cx="8686800" cy="5029200"/>
          </a:xfrm>
        </p:spPr>
        <p:txBody>
          <a:bodyPr/>
          <a:lstStyle/>
          <a:p>
            <a:pPr lvl="0"/>
            <a:r>
              <a:rPr lang="en-US" sz="2400" dirty="0" smtClean="0"/>
              <a:t>An </a:t>
            </a:r>
            <a:r>
              <a:rPr lang="en-US" sz="2400" i="1" dirty="0" smtClean="0"/>
              <a:t>attack</a:t>
            </a:r>
            <a:r>
              <a:rPr lang="en-US" sz="2400" dirty="0" smtClean="0"/>
              <a:t> is an attempt to break the security by an intruder. Vulnerability is a weakness in the system that might be exploited to cause loss or harm.</a:t>
            </a:r>
            <a:endParaRPr lang="en-IN" sz="2400" dirty="0" smtClean="0"/>
          </a:p>
          <a:p>
            <a:pPr lvl="0"/>
            <a:r>
              <a:rPr lang="en-US" sz="2400" dirty="0" smtClean="0"/>
              <a:t>A </a:t>
            </a:r>
            <a:r>
              <a:rPr lang="en-US" sz="2400" i="1" dirty="0" smtClean="0"/>
              <a:t>threat</a:t>
            </a:r>
            <a:r>
              <a:rPr lang="en-US" sz="2400" dirty="0" smtClean="0"/>
              <a:t> to a computing system is a set of circumstances that has the potential to cause loss or harm exploiting the vulnerability of the system.</a:t>
            </a:r>
            <a:endParaRPr lang="en-IN" sz="2400" dirty="0" smtClean="0"/>
          </a:p>
          <a:p>
            <a:pPr lvl="0"/>
            <a:r>
              <a:rPr lang="en-US" sz="2400" dirty="0" smtClean="0"/>
              <a:t> The threat and attack both are the result of vulnerability in the system. </a:t>
            </a:r>
            <a:endParaRPr lang="en-IN" sz="2400" dirty="0" smtClean="0"/>
          </a:p>
          <a:p>
            <a:r>
              <a:rPr lang="en-US" sz="2400" dirty="0" smtClean="0"/>
              <a:t> In communication, an unauthorized node receives the sensitive data that is supposed to be between two authorized parties. It is known as </a:t>
            </a:r>
            <a:r>
              <a:rPr lang="en-US" sz="2400" i="1" dirty="0" smtClean="0"/>
              <a:t>Interception</a:t>
            </a:r>
            <a:r>
              <a:rPr lang="en-US" sz="2400" dirty="0" smtClean="0"/>
              <a:t>.</a:t>
            </a:r>
            <a:endParaRPr lang="en-IN" sz="2400" dirty="0" smtClean="0"/>
          </a:p>
          <a:p>
            <a:pPr>
              <a:buNone/>
            </a:pPr>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Security Problem</a:t>
            </a:r>
            <a:endParaRPr lang="en-US" sz="4800" dirty="0">
              <a:solidFill>
                <a:schemeClr val="bg1"/>
              </a:solidFill>
              <a:latin typeface="+mj-lt"/>
            </a:endParaRPr>
          </a:p>
        </p:txBody>
      </p:sp>
      <p:sp>
        <p:nvSpPr>
          <p:cNvPr id="4" name="Content Placeholder 3"/>
          <p:cNvSpPr>
            <a:spLocks noGrp="1"/>
          </p:cNvSpPr>
          <p:nvPr>
            <p:ph idx="1"/>
          </p:nvPr>
        </p:nvSpPr>
        <p:spPr>
          <a:xfrm>
            <a:off x="152400" y="1066800"/>
            <a:ext cx="8839200" cy="5029200"/>
          </a:xfrm>
        </p:spPr>
        <p:txBody>
          <a:bodyPr/>
          <a:lstStyle/>
          <a:p>
            <a:pPr lvl="0"/>
            <a:r>
              <a:rPr lang="en-US" sz="2400" dirty="0" smtClean="0"/>
              <a:t>An unauthorized entity may infer the information by observing a traffic analysis in a network or from a database and disclose the same. It is known as </a:t>
            </a:r>
            <a:r>
              <a:rPr lang="en-US" sz="2400" i="1" dirty="0" smtClean="0"/>
              <a:t>Inference</a:t>
            </a:r>
            <a:r>
              <a:rPr lang="en-US" sz="2400" dirty="0" smtClean="0"/>
              <a:t>.</a:t>
            </a:r>
            <a:endParaRPr lang="en-IN" sz="2400" dirty="0" smtClean="0"/>
          </a:p>
          <a:p>
            <a:pPr lvl="0"/>
            <a:r>
              <a:rPr lang="en-US" sz="2400" dirty="0" smtClean="0"/>
              <a:t>An unauthorized entity may pose to be an authorized one and attempts to gain access to the system. This attack is known as</a:t>
            </a:r>
            <a:r>
              <a:rPr lang="en-US" sz="2400" i="1" dirty="0" smtClean="0"/>
              <a:t> Masquerade</a:t>
            </a:r>
            <a:r>
              <a:rPr lang="en-US" sz="2400" dirty="0" smtClean="0"/>
              <a:t>.</a:t>
            </a:r>
            <a:endParaRPr lang="en-IN" sz="2400" dirty="0" smtClean="0"/>
          </a:p>
          <a:p>
            <a:pPr lvl="0"/>
            <a:r>
              <a:rPr lang="en-US" sz="2400" dirty="0" smtClean="0"/>
              <a:t>A file or database may be altered or some data may be replaced with false data. This attack is known as </a:t>
            </a:r>
            <a:r>
              <a:rPr lang="en-US" sz="2400" i="1" dirty="0" smtClean="0"/>
              <a:t>Falsification</a:t>
            </a:r>
            <a:r>
              <a:rPr lang="en-US" sz="2400" dirty="0" smtClean="0"/>
              <a:t>.</a:t>
            </a:r>
            <a:endParaRPr lang="en-IN" sz="2400" dirty="0" smtClean="0"/>
          </a:p>
          <a:p>
            <a:pPr lvl="0"/>
            <a:r>
              <a:rPr lang="en-US" sz="2400" dirty="0" smtClean="0"/>
              <a:t>A user may deny that he has sent or received data. This attack is known as </a:t>
            </a:r>
            <a:r>
              <a:rPr lang="en-US" sz="2400" i="1" dirty="0" smtClean="0"/>
              <a:t>Repudiation</a:t>
            </a:r>
            <a:r>
              <a:rPr lang="en-US" sz="2400" dirty="0" smtClean="0"/>
              <a:t>.</a:t>
            </a:r>
            <a:endParaRPr lang="en-IN" sz="2400" dirty="0" smtClean="0"/>
          </a:p>
          <a:p>
            <a:pPr>
              <a:buNone/>
            </a:pPr>
            <a:endParaRPr lang="en-IN" sz="2400" dirty="0" smtClean="0"/>
          </a:p>
          <a:p>
            <a:pPr>
              <a:buNone/>
            </a:pPr>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smtClean="0">
                <a:solidFill>
                  <a:schemeClr val="bg1"/>
                </a:solidFill>
                <a:latin typeface="+mj-lt"/>
              </a:rPr>
              <a:t>Intruders</a:t>
            </a:r>
            <a:endParaRPr lang="en-US" sz="4800" dirty="0">
              <a:solidFill>
                <a:schemeClr val="bg1"/>
              </a:solidFill>
              <a:latin typeface="+mj-lt"/>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152400" y="1066800"/>
            <a:ext cx="8839200" cy="4800600"/>
          </a:xfrm>
        </p:spPr>
        <p:txBody>
          <a:bodyPr/>
          <a:lstStyle/>
          <a:p>
            <a:pPr lvl="0"/>
            <a:r>
              <a:rPr lang="en-US" sz="2400" dirty="0" smtClean="0"/>
              <a:t>An intruder called masquerader is an individual who does not have any authority to access a computer system but gains the access control to exploit a legitimate user’s account.  </a:t>
            </a:r>
            <a:endParaRPr lang="en-IN" sz="2400" dirty="0" smtClean="0"/>
          </a:p>
          <a:p>
            <a:pPr lvl="0"/>
            <a:r>
              <a:rPr lang="en-US" sz="2400" dirty="0" smtClean="0"/>
              <a:t>An intruder called misfeasor an authorized user on the system but he misuses his privileges on it.</a:t>
            </a:r>
            <a:endParaRPr lang="en-IN" sz="2400" dirty="0" smtClean="0"/>
          </a:p>
          <a:p>
            <a:pPr lvl="0"/>
            <a:r>
              <a:rPr lang="en-US" sz="2400" dirty="0" smtClean="0"/>
              <a:t>An intruder called clandestine is a user who somehow gains the supervisory control of the system by exploiting its vulnerabilities and tries to elude the access control mechanisms implemented in the system in order to gain administrative privileges to a computer resource.</a:t>
            </a:r>
            <a:endParaRPr lang="en-IN" sz="2400" dirty="0" smtClean="0"/>
          </a:p>
          <a:p>
            <a:pPr lvl="0"/>
            <a:r>
              <a:rPr lang="en-US" sz="2400" dirty="0" smtClean="0"/>
              <a:t>The intruders who break the system just for fun, or to have a challenge are known as hackers.</a:t>
            </a:r>
            <a:endParaRPr lang="en-I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latin typeface="+mj-lt"/>
              </a:rPr>
              <a:t>Intruders</a:t>
            </a:r>
            <a:endParaRPr lang="en-US" sz="4800" dirty="0">
              <a:solidFill>
                <a:schemeClr val="bg1"/>
              </a:solidFill>
              <a:latin typeface="+mj-lt"/>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066800"/>
            <a:ext cx="8991600" cy="4800600"/>
          </a:xfrm>
        </p:spPr>
        <p:txBody>
          <a:bodyPr/>
          <a:lstStyle/>
          <a:p>
            <a:pPr lvl="0"/>
            <a:r>
              <a:rPr lang="en-US" sz="2400" dirty="0" smtClean="0"/>
              <a:t>An intruder called masquerader is an individual who does not have any authority to access a computer system but gains the access control to exploit a legitimate user’s account.  </a:t>
            </a:r>
            <a:endParaRPr lang="en-IN" sz="2400" dirty="0" smtClean="0"/>
          </a:p>
          <a:p>
            <a:pPr lvl="0"/>
            <a:r>
              <a:rPr lang="en-US" sz="2400" dirty="0" smtClean="0"/>
              <a:t>An intruder called misfeasor an authorized user on the system but he misuses his privileges on it.</a:t>
            </a:r>
            <a:endParaRPr lang="en-IN" sz="2400" dirty="0" smtClean="0"/>
          </a:p>
          <a:p>
            <a:pPr lvl="0"/>
            <a:r>
              <a:rPr lang="en-US" sz="2400" dirty="0" smtClean="0"/>
              <a:t>An intruder called clandestine is a user who somehow gains the supervisory control of the system by exploiting its vulnerabilities and tries to elude the access control mechanisms implemented in the system in order to gain administrative privileges to a computer resource.</a:t>
            </a:r>
            <a:endParaRPr lang="en-IN" sz="2400" dirty="0" smtClean="0"/>
          </a:p>
          <a:p>
            <a:pPr lvl="0"/>
            <a:r>
              <a:rPr lang="en-US" sz="2400" dirty="0" smtClean="0"/>
              <a:t>The intruders who break the system just for fun, or to have a challenge are known as hackers.</a:t>
            </a:r>
            <a:endParaRPr lang="en-I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1245</Words>
  <Application>Microsoft Office PowerPoint</Application>
  <PresentationFormat>On-screen Show (4:3)</PresentationFormat>
  <Paragraphs>89</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2017-12-01T06:12:20Z</dcterms:modified>
</cp:coreProperties>
</file>