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0" r:id="rId2"/>
    <p:sldId id="27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530174"/>
            <a:ext cx="2871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DOM</a:t>
            </a:r>
            <a:r>
              <a:rPr sz="2800" spc="-85" dirty="0"/>
              <a:t> </a:t>
            </a:r>
            <a:r>
              <a:rPr sz="2800"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6489" y="1717294"/>
            <a:ext cx="6050915" cy="3999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Most element </a:t>
            </a:r>
            <a:r>
              <a:rPr sz="2000" dirty="0">
                <a:latin typeface="Carlito"/>
                <a:cs typeface="Carlito"/>
              </a:rPr>
              <a:t>nodes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child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19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&lt;html&gt; </a:t>
            </a:r>
            <a:r>
              <a:rPr sz="2000" dirty="0">
                <a:latin typeface="Carlito"/>
                <a:cs typeface="Carlito"/>
              </a:rPr>
              <a:t>node has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child nodes; </a:t>
            </a:r>
            <a:r>
              <a:rPr sz="2000" spc="-5" dirty="0">
                <a:latin typeface="Carlito"/>
                <a:cs typeface="Carlito"/>
              </a:rPr>
              <a:t>&lt;head&gt;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&lt;body&gt;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&lt;head&gt; </a:t>
            </a:r>
            <a:r>
              <a:rPr sz="2000" dirty="0">
                <a:latin typeface="Carlito"/>
                <a:cs typeface="Carlito"/>
              </a:rPr>
              <a:t>node has one child node; the </a:t>
            </a:r>
            <a:r>
              <a:rPr sz="2000" spc="-5" dirty="0">
                <a:latin typeface="Carlito"/>
                <a:cs typeface="Carlito"/>
              </a:rPr>
              <a:t>&lt;title&gt;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node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195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&lt;title&gt;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has one child node; the </a:t>
            </a:r>
            <a:r>
              <a:rPr sz="2000" spc="-20" dirty="0">
                <a:latin typeface="Carlito"/>
                <a:cs typeface="Carlito"/>
              </a:rPr>
              <a:t>text </a:t>
            </a:r>
            <a:r>
              <a:rPr sz="2000" dirty="0">
                <a:latin typeface="Carlito"/>
                <a:cs typeface="Carlito"/>
              </a:rPr>
              <a:t>node  "DOM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170" dirty="0">
                <a:latin typeface="Arial"/>
                <a:cs typeface="Arial"/>
              </a:rPr>
              <a:t>“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0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&lt;h1&gt; and </a:t>
            </a:r>
            <a:r>
              <a:rPr sz="2000" spc="-5" dirty="0">
                <a:latin typeface="Carlito"/>
                <a:cs typeface="Carlito"/>
              </a:rPr>
              <a:t>&lt;p&gt; </a:t>
            </a:r>
            <a:r>
              <a:rPr sz="2000" dirty="0">
                <a:latin typeface="Carlito"/>
                <a:cs typeface="Carlito"/>
              </a:rPr>
              <a:t>nodes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siblings,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>
                <a:latin typeface="Carlito"/>
                <a:cs typeface="Carlito"/>
              </a:rPr>
              <a:t>both</a:t>
            </a:r>
            <a:r>
              <a:rPr sz="2000" spc="-40">
                <a:latin typeface="Carlito"/>
                <a:cs typeface="Carlito"/>
              </a:rPr>
              <a:t> </a:t>
            </a:r>
            <a:r>
              <a:rPr sz="2000" smtClean="0">
                <a:latin typeface="Carlito"/>
                <a:cs typeface="Carlito"/>
              </a:rPr>
              <a:t>child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sz="2000" smtClean="0">
                <a:latin typeface="Carlito"/>
                <a:cs typeface="Carlito"/>
              </a:rPr>
              <a:t>nodes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&lt;body&gt;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964" y="530174"/>
            <a:ext cx="5134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HTML </a:t>
            </a:r>
            <a:r>
              <a:rPr sz="3200" spc="-10" dirty="0"/>
              <a:t>DOM-ACCESS</a:t>
            </a:r>
            <a:r>
              <a:rPr sz="3200" spc="-65" dirty="0"/>
              <a:t> </a:t>
            </a:r>
            <a:r>
              <a:rPr sz="3200" spc="-1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6788" y="1570482"/>
            <a:ext cx="616902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access a </a:t>
            </a:r>
            <a:r>
              <a:rPr sz="2400" spc="-5" dirty="0">
                <a:latin typeface="Carlito"/>
                <a:cs typeface="Carlito"/>
              </a:rPr>
              <a:t>node </a:t>
            </a:r>
            <a:r>
              <a:rPr sz="2400">
                <a:latin typeface="Carlito"/>
                <a:cs typeface="Carlito"/>
              </a:rPr>
              <a:t>in </a:t>
            </a:r>
            <a:r>
              <a:rPr lang="en-US" sz="2400" spc="-10" smtClean="0">
                <a:latin typeface="Carlito"/>
                <a:cs typeface="Carlito"/>
              </a:rPr>
              <a:t>two</a:t>
            </a:r>
            <a:r>
              <a:rPr sz="2400" spc="-2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ways: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getElementById()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2350">
              <a:latin typeface="Carlito"/>
              <a:cs typeface="Carlito"/>
            </a:endParaRPr>
          </a:p>
          <a:p>
            <a:pPr marL="469900" marR="642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67715" algn="l"/>
              </a:tabLst>
            </a:pP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getElementsByTagName()  </a:t>
            </a:r>
            <a:r>
              <a:rPr sz="2400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708" y="289051"/>
            <a:ext cx="5009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spc="-10" dirty="0"/>
              <a:t>getElementById()</a:t>
            </a:r>
            <a:r>
              <a:rPr sz="3200" spc="-35" dirty="0"/>
              <a:t> </a:t>
            </a:r>
            <a:r>
              <a:rPr sz="3200" dirty="0"/>
              <a:t>Method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42822" y="1157986"/>
            <a:ext cx="6453505" cy="432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getElementById();</a:t>
            </a:r>
            <a:endParaRPr sz="2000">
              <a:latin typeface="Carlito"/>
              <a:cs typeface="Carlito"/>
            </a:endParaRPr>
          </a:p>
          <a:p>
            <a:pPr marL="131381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method 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element 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specified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ID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58570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Syntax</a:t>
            </a:r>
            <a:endParaRPr sz="2000">
              <a:latin typeface="Carlito"/>
              <a:cs typeface="Carlito"/>
            </a:endParaRPr>
          </a:p>
          <a:p>
            <a:pPr marL="1332865"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node.getElementById("someID");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3200" spc="-20" dirty="0">
                <a:solidFill>
                  <a:srgbClr val="FF0000"/>
                </a:solidFill>
                <a:latin typeface="Carlito"/>
                <a:cs typeface="Carlito"/>
              </a:rPr>
              <a:t>getElementByTagName()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Method</a:t>
            </a:r>
            <a:endParaRPr sz="320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  <a:spcBef>
                <a:spcPts val="2820"/>
              </a:spcBef>
            </a:pPr>
            <a:r>
              <a:rPr sz="2000" b="1" spc="-15" dirty="0">
                <a:latin typeface="Carlito"/>
                <a:cs typeface="Carlito"/>
              </a:rPr>
              <a:t>getElementsByTagName();</a:t>
            </a:r>
            <a:endParaRPr sz="2000">
              <a:latin typeface="Carlito"/>
              <a:cs typeface="Carlito"/>
            </a:endParaRPr>
          </a:p>
          <a:p>
            <a:pPr marL="1328420"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elements 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specified </a:t>
            </a:r>
            <a:r>
              <a:rPr sz="2000" spc="-10" dirty="0">
                <a:latin typeface="Carlito"/>
                <a:cs typeface="Carlito"/>
              </a:rPr>
              <a:t>tag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506095">
              <a:lnSpc>
                <a:spcPct val="100000"/>
              </a:lnSpc>
            </a:pPr>
            <a:r>
              <a:rPr sz="2000" b="1" spc="-20" dirty="0">
                <a:latin typeface="Carlito"/>
                <a:cs typeface="Carlito"/>
              </a:rPr>
              <a:t>Syntax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421130">
              <a:lnSpc>
                <a:spcPct val="100000"/>
              </a:lnSpc>
              <a:spcBef>
                <a:spcPts val="5"/>
              </a:spcBef>
            </a:pPr>
            <a:r>
              <a:rPr sz="2000" i="1" spc="-10" dirty="0">
                <a:latin typeface="Carlito"/>
                <a:cs typeface="Carlito"/>
              </a:rPr>
              <a:t>node</a:t>
            </a:r>
            <a:r>
              <a:rPr sz="2000" spc="-10" dirty="0">
                <a:latin typeface="Carlito"/>
                <a:cs typeface="Carlito"/>
              </a:rPr>
              <a:t>.getElementsByTagName(</a:t>
            </a:r>
            <a:r>
              <a:rPr sz="2000" i="1" spc="-10" dirty="0">
                <a:latin typeface="Carlito"/>
                <a:cs typeface="Carlito"/>
              </a:rPr>
              <a:t>"tagname"</a:t>
            </a:r>
            <a:r>
              <a:rPr sz="2000" spc="-10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185" y="530174"/>
            <a:ext cx="1597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</a:t>
            </a:r>
            <a:r>
              <a:rPr sz="3200" spc="-70" dirty="0"/>
              <a:t>x</a:t>
            </a:r>
            <a:r>
              <a:rPr sz="3200" dirty="0"/>
              <a:t>am</a:t>
            </a:r>
            <a:r>
              <a:rPr sz="3200" spc="5" dirty="0"/>
              <a:t>p</a:t>
            </a:r>
            <a:r>
              <a:rPr sz="3200"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597" y="1142746"/>
            <a:ext cx="5372100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&lt;html&gt;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&lt;body&gt;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&lt;p </a:t>
            </a:r>
            <a:r>
              <a:rPr sz="1800" spc="-10" dirty="0">
                <a:latin typeface="Carlito"/>
                <a:cs typeface="Carlito"/>
              </a:rPr>
              <a:t>id="</a:t>
            </a:r>
            <a:r>
              <a:rPr sz="1800" spc="-10">
                <a:latin typeface="Carlito"/>
                <a:cs typeface="Carlito"/>
              </a:rPr>
              <a:t>intro</a:t>
            </a:r>
            <a:r>
              <a:rPr sz="1800" spc="-10" smtClean="0">
                <a:latin typeface="Carlito"/>
                <a:cs typeface="Carlito"/>
              </a:rPr>
              <a:t>"</a:t>
            </a:r>
            <a:r>
              <a:rPr lang="en-US" sz="1800" spc="-10" dirty="0" smtClean="0">
                <a:latin typeface="Carlito"/>
                <a:cs typeface="Carlito"/>
              </a:rPr>
              <a:t>&gt;</a:t>
            </a:r>
            <a:r>
              <a:rPr sz="1800" spc="35" smtClean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example&lt;/p&gt;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&lt;div id="main"&gt;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&lt;p </a:t>
            </a:r>
            <a:r>
              <a:rPr sz="1800" dirty="0">
                <a:latin typeface="Carlito"/>
                <a:cs typeface="Carlito"/>
              </a:rPr>
              <a:t>id="main1"&gt;The </a:t>
            </a:r>
            <a:r>
              <a:rPr sz="1800" spc="-5" dirty="0">
                <a:latin typeface="Carlito"/>
                <a:cs typeface="Carlito"/>
              </a:rPr>
              <a:t>DOM is very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useful&lt;/p&gt;</a:t>
            </a:r>
            <a:endParaRPr sz="1800">
              <a:latin typeface="Carlito"/>
              <a:cs typeface="Carlito"/>
            </a:endParaRPr>
          </a:p>
          <a:p>
            <a:pPr marL="12700" marR="2730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&lt;p </a:t>
            </a:r>
            <a:r>
              <a:rPr sz="1800" dirty="0">
                <a:latin typeface="Carlito"/>
                <a:cs typeface="Carlito"/>
              </a:rPr>
              <a:t>id="main2"&gt;This </a:t>
            </a:r>
            <a:r>
              <a:rPr sz="1800" spc="-10" dirty="0">
                <a:latin typeface="Carlito"/>
                <a:cs typeface="Carlito"/>
              </a:rPr>
              <a:t>example demonstrates </a:t>
            </a:r>
            <a:r>
              <a:rPr sz="1800" spc="-5" dirty="0">
                <a:latin typeface="Carlito"/>
                <a:cs typeface="Carlito"/>
              </a:rPr>
              <a:t>how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use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&lt;b&gt;getElementsByTagName&lt;/b&gt;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method&lt;/p&gt;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&lt;/div&gt;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&lt;script </a:t>
            </a:r>
            <a:r>
              <a:rPr sz="1800" b="1" spc="-10" dirty="0">
                <a:latin typeface="Carlito"/>
                <a:cs typeface="Carlito"/>
              </a:rPr>
              <a:t>type="text/javascript"&gt;  x=document.getElementById("main</a:t>
            </a:r>
            <a:r>
              <a:rPr sz="1800" b="1" spc="-10">
                <a:latin typeface="Carlito"/>
                <a:cs typeface="Carlito"/>
              </a:rPr>
              <a:t>").</a:t>
            </a:r>
            <a:r>
              <a:rPr sz="1800" b="1" spc="-10" smtClean="0">
                <a:latin typeface="Carlito"/>
                <a:cs typeface="Carlito"/>
              </a:rPr>
              <a:t>getElementsByTag</a:t>
            </a:r>
            <a:r>
              <a:rPr sz="1800" b="1" smtClean="0">
                <a:latin typeface="Carlito"/>
                <a:cs typeface="Carlito"/>
              </a:rPr>
              <a:t>Name</a:t>
            </a:r>
            <a:r>
              <a:rPr sz="1800" b="1" dirty="0">
                <a:latin typeface="Carlito"/>
                <a:cs typeface="Carlito"/>
              </a:rPr>
              <a:t>("p");</a:t>
            </a:r>
            <a:endParaRPr sz="1800">
              <a:latin typeface="Carlito"/>
              <a:cs typeface="Carlito"/>
            </a:endParaRPr>
          </a:p>
          <a:p>
            <a:pPr marL="12700" marR="1714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document.write("First paragraph </a:t>
            </a:r>
            <a:r>
              <a:rPr sz="1800" b="1" dirty="0">
                <a:latin typeface="Carlito"/>
                <a:cs typeface="Carlito"/>
              </a:rPr>
              <a:t>inside the </a:t>
            </a:r>
            <a:r>
              <a:rPr sz="1800" b="1" spc="-5" dirty="0">
                <a:latin typeface="Carlito"/>
                <a:cs typeface="Carlito"/>
              </a:rPr>
              <a:t>main </a:t>
            </a:r>
            <a:r>
              <a:rPr sz="1800" b="1" dirty="0">
                <a:latin typeface="Carlito"/>
                <a:cs typeface="Carlito"/>
              </a:rPr>
              <a:t>div: "</a:t>
            </a:r>
            <a:r>
              <a:rPr sz="1800" b="1" spc="-2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+  </a:t>
            </a:r>
            <a:r>
              <a:rPr sz="1800" b="1" spc="-10" dirty="0">
                <a:latin typeface="Carlito"/>
                <a:cs typeface="Carlito"/>
              </a:rPr>
              <a:t>x[0].childNodes[0].nodeValue);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&lt;/script&gt;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&lt;/body&gt;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&lt;/html&gt;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282" y="2392121"/>
            <a:ext cx="2728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1F5F"/>
                </a:solidFill>
              </a:rPr>
              <a:t>THANK</a:t>
            </a:r>
            <a:r>
              <a:rPr sz="4400" spc="-95" dirty="0">
                <a:solidFill>
                  <a:srgbClr val="001F5F"/>
                </a:solidFill>
              </a:rPr>
              <a:t> </a:t>
            </a:r>
            <a:r>
              <a:rPr sz="4400" spc="-50" dirty="0">
                <a:solidFill>
                  <a:srgbClr val="001F5F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1"/>
            <a:ext cx="7772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smtClean="0"/>
              <a:t>WHAT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DOM?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1163"/>
            <a:ext cx="8074025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DOM </a:t>
            </a:r>
            <a:r>
              <a:rPr sz="2400" dirty="0">
                <a:latin typeface="Carlito"/>
                <a:cs typeface="Carlito"/>
              </a:rPr>
              <a:t>is a W3C </a:t>
            </a:r>
            <a:r>
              <a:rPr sz="2400" spc="-20" dirty="0">
                <a:latin typeface="Carlito"/>
                <a:cs typeface="Carlito"/>
              </a:rPr>
              <a:t>(World </a:t>
            </a:r>
            <a:r>
              <a:rPr sz="2400" dirty="0">
                <a:latin typeface="Carlito"/>
                <a:cs typeface="Carlito"/>
              </a:rPr>
              <a:t>Wide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Consortium)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standard.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"The W3C Document Object Model </a:t>
            </a:r>
            <a:r>
              <a:rPr sz="2400" spc="-10" dirty="0">
                <a:latin typeface="Carlito"/>
                <a:cs typeface="Carlito"/>
              </a:rPr>
              <a:t>(DOM)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platform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language-neutral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that allows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scripts </a:t>
            </a:r>
            <a:r>
              <a:rPr sz="2400" spc="-2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dynamically </a:t>
            </a:r>
            <a:r>
              <a:rPr sz="2400" dirty="0">
                <a:latin typeface="Carlito"/>
                <a:cs typeface="Carlito"/>
              </a:rPr>
              <a:t>access and </a:t>
            </a:r>
            <a:r>
              <a:rPr sz="2400" spc="-15" dirty="0">
                <a:latin typeface="Carlito"/>
                <a:cs typeface="Carlito"/>
              </a:rPr>
              <a:t>update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content, </a:t>
            </a:r>
            <a:r>
              <a:rPr sz="2400" spc="-10" dirty="0">
                <a:latin typeface="Carlito"/>
                <a:cs typeface="Carlito"/>
              </a:rPr>
              <a:t>structure, and  style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document.</a:t>
            </a:r>
            <a:r>
              <a:rPr sz="2400" spc="-1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424180" indent="-411480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24180" algn="l"/>
              </a:tabLst>
            </a:pPr>
            <a:r>
              <a:rPr sz="2400" spc="-5" dirty="0">
                <a:latin typeface="Carlito"/>
                <a:cs typeface="Carlito"/>
              </a:rPr>
              <a:t>The DOM </a:t>
            </a:r>
            <a:r>
              <a:rPr sz="2400" spc="-10" dirty="0">
                <a:latin typeface="Carlito"/>
                <a:cs typeface="Carlito"/>
              </a:rPr>
              <a:t>defines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objects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properties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>
                <a:latin typeface="Carlito"/>
                <a:cs typeface="Carlito"/>
              </a:rPr>
              <a:t>all</a:t>
            </a:r>
            <a:r>
              <a:rPr sz="2400" spc="110">
                <a:latin typeface="Carlito"/>
                <a:cs typeface="Carlito"/>
              </a:rPr>
              <a:t> </a:t>
            </a:r>
            <a:r>
              <a:rPr sz="2400" spc="-5" smtClean="0">
                <a:latin typeface="Carlito"/>
                <a:cs typeface="Carlito"/>
              </a:rPr>
              <a:t>document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spc="-5" smtClean="0">
                <a:latin typeface="Carlito"/>
                <a:cs typeface="Carlito"/>
              </a:rPr>
              <a:t>elements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b="1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(interface)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81000"/>
            <a:ext cx="233019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5" dirty="0"/>
              <a:t>O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1354328"/>
            <a:ext cx="6697345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The DOM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15" dirty="0">
                <a:latin typeface="Carlito"/>
                <a:cs typeface="Carlito"/>
              </a:rPr>
              <a:t>separated </a:t>
            </a:r>
            <a:r>
              <a:rPr sz="2400" b="1" spc="-20" dirty="0">
                <a:latin typeface="Carlito"/>
                <a:cs typeface="Carlito"/>
              </a:rPr>
              <a:t>into </a:t>
            </a:r>
            <a:r>
              <a:rPr sz="2400" b="1" dirty="0">
                <a:latin typeface="Carlito"/>
                <a:cs typeface="Carlito"/>
              </a:rPr>
              <a:t>3 </a:t>
            </a:r>
            <a:r>
              <a:rPr sz="2400" b="1" spc="-15" dirty="0">
                <a:latin typeface="Carlito"/>
                <a:cs typeface="Carlito"/>
              </a:rPr>
              <a:t>different </a:t>
            </a:r>
            <a:r>
              <a:rPr sz="2400" b="1" dirty="0">
                <a:latin typeface="Carlito"/>
                <a:cs typeface="Carlito"/>
              </a:rPr>
              <a:t>parts /</a:t>
            </a:r>
            <a:r>
              <a:rPr sz="2400" b="1" spc="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levels: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756285" marR="177800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Core </a:t>
            </a:r>
            <a:r>
              <a:rPr sz="2400" spc="-5" dirty="0">
                <a:latin typeface="Carlito"/>
                <a:cs typeface="Carlito"/>
              </a:rPr>
              <a:t>DOM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dirty="0">
                <a:latin typeface="Carlito"/>
                <a:cs typeface="Carlito"/>
              </a:rPr>
              <a:t>model </a:t>
            </a:r>
            <a:r>
              <a:rPr sz="2400" spc="-20" dirty="0">
                <a:latin typeface="Carlito"/>
                <a:cs typeface="Carlito"/>
              </a:rPr>
              <a:t>for any </a:t>
            </a:r>
            <a:r>
              <a:rPr sz="2400" spc="-10" dirty="0">
                <a:latin typeface="Carlito"/>
                <a:cs typeface="Carlito"/>
              </a:rPr>
              <a:t>structured  </a:t>
            </a:r>
            <a:r>
              <a:rPr sz="2400" spc="-5" dirty="0">
                <a:latin typeface="Carlito"/>
                <a:cs typeface="Carlito"/>
              </a:rPr>
              <a:t>document</a:t>
            </a:r>
            <a:endParaRPr sz="2400">
              <a:latin typeface="Carlito"/>
              <a:cs typeface="Carlito"/>
            </a:endParaRPr>
          </a:p>
          <a:p>
            <a:pPr marL="756285" indent="-287655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XML DOM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dirty="0">
                <a:latin typeface="Carlito"/>
                <a:cs typeface="Carlito"/>
              </a:rPr>
              <a:t>model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XML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</a:t>
            </a:r>
            <a:endParaRPr sz="2400">
              <a:latin typeface="Carlito"/>
              <a:cs typeface="Carlito"/>
            </a:endParaRPr>
          </a:p>
          <a:p>
            <a:pPr marL="756285" marR="107124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24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HTML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DOM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 </a:t>
            </a:r>
            <a:r>
              <a:rPr sz="2400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standard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 </a:t>
            </a:r>
            <a:r>
              <a:rPr sz="2400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sz="2400" spc="-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HTML 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documents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30174"/>
            <a:ext cx="383997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HTML</a:t>
            </a:r>
            <a:r>
              <a:rPr spc="-105" dirty="0"/>
              <a:t> </a:t>
            </a:r>
            <a:r>
              <a:rPr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71" y="1431163"/>
            <a:ext cx="69068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HTML DOM </a:t>
            </a:r>
            <a:r>
              <a:rPr sz="2400" spc="-10" dirty="0">
                <a:latin typeface="Carlito"/>
                <a:cs typeface="Carlito"/>
              </a:rPr>
              <a:t>defines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spc="-25" dirty="0">
                <a:latin typeface="Carlito"/>
                <a:cs typeface="Carlito"/>
              </a:rPr>
              <a:t>way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accessing  and </a:t>
            </a:r>
            <a:r>
              <a:rPr sz="2400" spc="-5" dirty="0">
                <a:latin typeface="Carlito"/>
                <a:cs typeface="Carlito"/>
              </a:rPr>
              <a:t>manipulating HTML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355600" marR="26606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HTML DOM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platform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language  independent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10" dirty="0">
                <a:latin typeface="Carlito"/>
                <a:cs typeface="Carlito"/>
              </a:rPr>
              <a:t>programming  </a:t>
            </a:r>
            <a:r>
              <a:rPr sz="2400" spc="-5" dirty="0">
                <a:latin typeface="Carlito"/>
                <a:cs typeface="Carlito"/>
              </a:rPr>
              <a:t>language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spc="-10" dirty="0">
                <a:latin typeface="Carlito"/>
                <a:cs typeface="Carlito"/>
              </a:rPr>
              <a:t>JavaScript,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VBScript.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442" y="156209"/>
            <a:ext cx="3183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Features </a:t>
            </a:r>
            <a:r>
              <a:rPr spc="-5" dirty="0"/>
              <a:t>of</a:t>
            </a:r>
            <a:r>
              <a:rPr spc="-90" dirty="0"/>
              <a:t> </a:t>
            </a:r>
            <a:r>
              <a:rPr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003" y="850138"/>
            <a:ext cx="6655434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model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HTML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spc="-10" dirty="0">
                <a:latin typeface="Carlito"/>
                <a:cs typeface="Carlito"/>
              </a:rPr>
              <a:t>programming interface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HTML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Platform-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language-independent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W3C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standard.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marR="85344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The HTML DOM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spc="-15" dirty="0">
                <a:latin typeface="Carlito"/>
                <a:cs typeface="Carlito"/>
              </a:rPr>
              <a:t>to get,  </a:t>
            </a:r>
            <a:r>
              <a:rPr sz="2400" spc="-5" dirty="0">
                <a:latin typeface="Carlito"/>
                <a:cs typeface="Carlito"/>
              </a:rPr>
              <a:t>change, </a:t>
            </a:r>
            <a:r>
              <a:rPr sz="2400" dirty="0">
                <a:latin typeface="Carlito"/>
                <a:cs typeface="Carlito"/>
              </a:rPr>
              <a:t>add,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delete </a:t>
            </a:r>
            <a:r>
              <a:rPr sz="2400" spc="-5" dirty="0">
                <a:latin typeface="Carlito"/>
                <a:cs typeface="Carlito"/>
              </a:rPr>
              <a:t>HTML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elements.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The HTML DOM </a:t>
            </a:r>
            <a:r>
              <a:rPr sz="2400" spc="-10" dirty="0">
                <a:latin typeface="Carlito"/>
                <a:cs typeface="Carlito"/>
              </a:rPr>
              <a:t>defines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b="1" spc="-5" dirty="0">
                <a:latin typeface="Carlito"/>
                <a:cs typeface="Carlito"/>
              </a:rPr>
              <a:t>and properties 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HTML elements,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b="1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(interface)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538" y="84201"/>
            <a:ext cx="241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DOM</a:t>
            </a:r>
            <a:r>
              <a:rPr spc="-95" dirty="0"/>
              <a:t> </a:t>
            </a:r>
            <a:r>
              <a:rPr spc="-1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75" y="984580"/>
            <a:ext cx="7054215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According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DOM, </a:t>
            </a:r>
            <a:r>
              <a:rPr sz="2400" dirty="0">
                <a:latin typeface="Carlito"/>
                <a:cs typeface="Carlito"/>
              </a:rPr>
              <a:t>everything in an </a:t>
            </a:r>
            <a:r>
              <a:rPr sz="2400" spc="-5">
                <a:latin typeface="Carlito"/>
                <a:cs typeface="Carlito"/>
              </a:rPr>
              <a:t>HTML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 spc="-5" smtClean="0">
                <a:latin typeface="Carlito"/>
                <a:cs typeface="Carlito"/>
              </a:rPr>
              <a:t>document</a:t>
            </a:r>
            <a:r>
              <a:rPr lang="en-US" sz="2400" spc="-5" dirty="0" smtClean="0">
                <a:latin typeface="Carlito"/>
                <a:cs typeface="Carlito"/>
              </a:rPr>
              <a:t> </a:t>
            </a:r>
            <a:r>
              <a:rPr sz="2400" smtClean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node.</a:t>
            </a:r>
            <a:endParaRPr sz="2400">
              <a:latin typeface="Carlito"/>
              <a:cs typeface="Carlito"/>
            </a:endParaRPr>
          </a:p>
          <a:p>
            <a:pPr marL="900430" indent="-287020">
              <a:lnSpc>
                <a:spcPct val="100000"/>
              </a:lnSpc>
              <a:spcBef>
                <a:spcPts val="2140"/>
              </a:spcBef>
              <a:buFont typeface="Wingdings"/>
              <a:buChar char=""/>
              <a:tabLst>
                <a:tab pos="90106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entire document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document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90043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01065" algn="l"/>
              </a:tabLst>
            </a:pP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HTML </a:t>
            </a:r>
            <a:r>
              <a:rPr sz="2400" spc="-10" dirty="0">
                <a:latin typeface="Carlito"/>
                <a:cs typeface="Carlito"/>
              </a:rPr>
              <a:t>tag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5" dirty="0">
                <a:latin typeface="Carlito"/>
                <a:cs typeface="Carlito"/>
              </a:rPr>
              <a:t>element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900430" indent="-287020">
              <a:lnSpc>
                <a:spcPct val="100000"/>
              </a:lnSpc>
              <a:buFont typeface="Wingdings"/>
              <a:buChar char=""/>
              <a:tabLst>
                <a:tab pos="90106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text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HTML elements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text</a:t>
            </a:r>
            <a:endParaRPr sz="2400">
              <a:latin typeface="Carlito"/>
              <a:cs typeface="Carlito"/>
            </a:endParaRPr>
          </a:p>
          <a:p>
            <a:pPr marL="90043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nodes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90043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01065" algn="l"/>
              </a:tabLst>
            </a:pP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HTML </a:t>
            </a:r>
            <a:r>
              <a:rPr sz="2400" spc="-10" dirty="0">
                <a:latin typeface="Carlito"/>
                <a:cs typeface="Carlito"/>
              </a:rPr>
              <a:t>attribute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attribute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900430" indent="-287020">
              <a:lnSpc>
                <a:spcPct val="100000"/>
              </a:lnSpc>
              <a:buFont typeface="Wingdings"/>
              <a:buChar char=""/>
              <a:tabLst>
                <a:tab pos="901065" algn="l"/>
              </a:tabLst>
            </a:pPr>
            <a:r>
              <a:rPr sz="2400" spc="-5" dirty="0">
                <a:latin typeface="Carlito"/>
                <a:cs typeface="Carlito"/>
              </a:rPr>
              <a:t>Comments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comment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627" y="2474480"/>
            <a:ext cx="7246874" cy="355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55854"/>
            <a:ext cx="82103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HTML </a:t>
            </a:r>
            <a:r>
              <a:rPr sz="3600" dirty="0"/>
              <a:t>DOM Node </a:t>
            </a:r>
            <a:r>
              <a:rPr sz="3600" spc="-75"/>
              <a:t>Tree </a:t>
            </a:r>
            <a:r>
              <a:rPr lang="en-US" sz="3600" spc="-75" dirty="0" smtClean="0"/>
              <a:t> </a:t>
            </a:r>
            <a:r>
              <a:rPr sz="3600" spc="-10" smtClean="0"/>
              <a:t>(</a:t>
            </a:r>
            <a:r>
              <a:rPr sz="3600" spc="-10" dirty="0"/>
              <a:t>Document</a:t>
            </a:r>
            <a:r>
              <a:rPr sz="3600" spc="-35" dirty="0"/>
              <a:t> </a:t>
            </a:r>
            <a:r>
              <a:rPr sz="3600" spc="-60" dirty="0"/>
              <a:t>Tree)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509" y="1138173"/>
            <a:ext cx="607441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nodes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node tree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relationships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other.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tree structure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node-tree.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466" y="225296"/>
            <a:ext cx="7426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HTML </a:t>
            </a:r>
            <a:r>
              <a:rPr sz="3600" dirty="0"/>
              <a:t>DOM Node </a:t>
            </a:r>
            <a:r>
              <a:rPr sz="3600" spc="-75" dirty="0"/>
              <a:t>Tree </a:t>
            </a:r>
            <a:r>
              <a:rPr sz="3600" spc="-5" dirty="0"/>
              <a:t>(Document</a:t>
            </a:r>
            <a:r>
              <a:rPr sz="3600" spc="-65" dirty="0"/>
              <a:t> </a:t>
            </a:r>
            <a:r>
              <a:rPr sz="3600" spc="-60" dirty="0"/>
              <a:t>Tree)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182751"/>
            <a:ext cx="591375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node </a:t>
            </a:r>
            <a:r>
              <a:rPr sz="2400" spc="-10" dirty="0">
                <a:latin typeface="Carlito"/>
                <a:cs typeface="Carlito"/>
              </a:rPr>
              <a:t>tree,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top node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root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299085" marR="16319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node, </a:t>
            </a:r>
            <a:r>
              <a:rPr sz="2400" spc="-15" dirty="0">
                <a:latin typeface="Carlito"/>
                <a:cs typeface="Carlito"/>
              </a:rPr>
              <a:t>except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root,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5" dirty="0">
                <a:latin typeface="Carlito"/>
                <a:cs typeface="Carlito"/>
              </a:rPr>
              <a:t>exactly </a:t>
            </a:r>
            <a:r>
              <a:rPr sz="2400" spc="-5" dirty="0">
                <a:latin typeface="Carlito"/>
                <a:cs typeface="Carlito"/>
              </a:rPr>
              <a:t>one  </a:t>
            </a:r>
            <a:r>
              <a:rPr sz="2400" spc="-15" dirty="0">
                <a:latin typeface="Carlito"/>
                <a:cs typeface="Carlito"/>
              </a:rPr>
              <a:t>parent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node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have any </a:t>
            </a:r>
            <a:r>
              <a:rPr sz="2400" spc="-5" dirty="0">
                <a:latin typeface="Carlito"/>
                <a:cs typeface="Carlito"/>
              </a:rPr>
              <a:t>number of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children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leaf is a </a:t>
            </a:r>
            <a:r>
              <a:rPr sz="2400" spc="-10" dirty="0">
                <a:latin typeface="Carlito"/>
                <a:cs typeface="Carlito"/>
              </a:rPr>
              <a:t>node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no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children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Siblings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nodes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153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/>
              <a:t>                                </a:t>
            </a:r>
            <a:r>
              <a:rPr sz="2400" smtClean="0"/>
              <a:t>AN</a:t>
            </a:r>
            <a:r>
              <a:rPr sz="2400" spc="-95" smtClean="0"/>
              <a:t> </a:t>
            </a:r>
            <a:r>
              <a:rPr sz="2400"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751" y="741375"/>
            <a:ext cx="5939155" cy="5032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&lt;html&gt;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590"/>
              </a:lnSpc>
            </a:pPr>
            <a:r>
              <a:rPr sz="2400" spc="-5" dirty="0">
                <a:latin typeface="Carlito"/>
                <a:cs typeface="Carlito"/>
              </a:rPr>
              <a:t>&lt;head&gt;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ts val="2590"/>
              </a:lnSpc>
            </a:pPr>
            <a:r>
              <a:rPr sz="2400" spc="-5" dirty="0">
                <a:latin typeface="Carlito"/>
                <a:cs typeface="Carlito"/>
              </a:rPr>
              <a:t>&lt;title&gt;DOM&lt;/title&gt;</a:t>
            </a:r>
            <a:endParaRPr sz="2400">
              <a:latin typeface="Carlito"/>
              <a:cs typeface="Carlito"/>
            </a:endParaRPr>
          </a:p>
          <a:p>
            <a:pPr marL="283845">
              <a:lnSpc>
                <a:spcPts val="2590"/>
              </a:lnSpc>
            </a:pPr>
            <a:r>
              <a:rPr sz="2400" spc="-5" dirty="0">
                <a:latin typeface="Carlito"/>
                <a:cs typeface="Carlito"/>
              </a:rPr>
              <a:t>&lt;/head&gt;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595"/>
              </a:lnSpc>
            </a:pPr>
            <a:r>
              <a:rPr sz="2400" spc="-5" dirty="0">
                <a:latin typeface="Carlito"/>
                <a:cs typeface="Carlito"/>
              </a:rPr>
              <a:t>&lt;body&gt;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ts val="2595"/>
              </a:lnSpc>
            </a:pPr>
            <a:r>
              <a:rPr sz="2400" spc="-5" dirty="0">
                <a:latin typeface="Carlito"/>
                <a:cs typeface="Carlito"/>
              </a:rPr>
              <a:t>&lt;h1&gt;I </a:t>
            </a:r>
            <a:r>
              <a:rPr sz="2400" dirty="0">
                <a:latin typeface="Carlito"/>
                <a:cs typeface="Carlito"/>
              </a:rPr>
              <a:t>am in </a:t>
            </a:r>
            <a:r>
              <a:rPr sz="2400" spc="-5" dirty="0">
                <a:latin typeface="Carlito"/>
                <a:cs typeface="Carlito"/>
              </a:rPr>
              <a:t>DOM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world&lt;/h1&gt;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ts val="2590"/>
              </a:lnSpc>
            </a:pPr>
            <a:r>
              <a:rPr sz="2400" spc="-145" dirty="0">
                <a:latin typeface="Arial"/>
                <a:cs typeface="Arial"/>
              </a:rPr>
              <a:t>&lt;p </a:t>
            </a:r>
            <a:r>
              <a:rPr sz="2400" spc="-35" dirty="0">
                <a:latin typeface="Arial"/>
                <a:cs typeface="Arial"/>
              </a:rPr>
              <a:t>id=“intro”&gt;Hello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DOM!&lt;/p&gt;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590"/>
              </a:lnSpc>
            </a:pPr>
            <a:r>
              <a:rPr sz="2400" spc="-5" dirty="0">
                <a:latin typeface="Carlito"/>
                <a:cs typeface="Carlito"/>
              </a:rPr>
              <a:t>&lt;/body&gt;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&lt;/html&gt;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ts val="228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&lt;html&gt;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no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node; the </a:t>
            </a:r>
            <a:r>
              <a:rPr sz="2000" spc="-15" dirty="0">
                <a:latin typeface="Carlito"/>
                <a:cs typeface="Carlito"/>
              </a:rPr>
              <a:t>root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node</a:t>
            </a:r>
            <a:endParaRPr sz="2000">
              <a:latin typeface="Carlito"/>
              <a:cs typeface="Carlito"/>
            </a:endParaRPr>
          </a:p>
          <a:p>
            <a:pPr marL="355600" marR="197485" indent="-342900">
              <a:lnSpc>
                <a:spcPts val="2160"/>
              </a:lnSpc>
              <a:spcBef>
                <a:spcPts val="15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&lt;head&gt;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&lt;body&gt; </a:t>
            </a:r>
            <a:r>
              <a:rPr sz="2000" dirty="0">
                <a:latin typeface="Carlito"/>
                <a:cs typeface="Carlito"/>
              </a:rPr>
              <a:t>nodes is  the </a:t>
            </a:r>
            <a:r>
              <a:rPr sz="2000" spc="-5" dirty="0">
                <a:latin typeface="Carlito"/>
                <a:cs typeface="Carlito"/>
              </a:rPr>
              <a:t>&lt;html&gt; </a:t>
            </a:r>
            <a:r>
              <a:rPr sz="2000" dirty="0">
                <a:latin typeface="Carlito"/>
                <a:cs typeface="Carlito"/>
              </a:rPr>
              <a:t>node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"Hello </a:t>
            </a:r>
            <a:r>
              <a:rPr sz="2000" spc="-10" dirty="0">
                <a:latin typeface="Carlito"/>
                <a:cs typeface="Carlito"/>
              </a:rPr>
              <a:t>world!" </a:t>
            </a:r>
            <a:r>
              <a:rPr sz="2000" spc="-20" dirty="0">
                <a:latin typeface="Carlito"/>
                <a:cs typeface="Carlito"/>
              </a:rPr>
              <a:t>text </a:t>
            </a:r>
            <a:r>
              <a:rPr sz="2000" dirty="0">
                <a:latin typeface="Carlito"/>
                <a:cs typeface="Carlito"/>
              </a:rPr>
              <a:t>node </a:t>
            </a:r>
            <a:r>
              <a:rPr sz="2000">
                <a:latin typeface="Carlito"/>
                <a:cs typeface="Carlito"/>
              </a:rPr>
              <a:t>is</a:t>
            </a:r>
            <a:r>
              <a:rPr sz="2000" spc="-30">
                <a:latin typeface="Carlito"/>
                <a:cs typeface="Carlito"/>
              </a:rPr>
              <a:t> </a:t>
            </a:r>
            <a:r>
              <a:rPr sz="2000" smtClean="0">
                <a:latin typeface="Carlito"/>
                <a:cs typeface="Carlito"/>
              </a:rPr>
              <a:t>the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sz="2000" spc="-5" smtClean="0">
                <a:latin typeface="Carlito"/>
                <a:cs typeface="Carlito"/>
              </a:rPr>
              <a:t>&lt;</a:t>
            </a:r>
            <a:r>
              <a:rPr sz="2000" spc="-5" dirty="0">
                <a:latin typeface="Carlito"/>
                <a:cs typeface="Carlito"/>
              </a:rPr>
              <a:t>p</a:t>
            </a:r>
            <a:r>
              <a:rPr sz="2000" spc="-5">
                <a:latin typeface="Carlito"/>
                <a:cs typeface="Carlito"/>
              </a:rPr>
              <a:t>&gt;</a:t>
            </a:r>
            <a:r>
              <a:rPr sz="2000" spc="-15">
                <a:latin typeface="Carlito"/>
                <a:cs typeface="Carlito"/>
              </a:rPr>
              <a:t> </a:t>
            </a:r>
            <a:r>
              <a:rPr sz="2000" smtClean="0">
                <a:latin typeface="Carlito"/>
                <a:cs typeface="Carlito"/>
              </a:rPr>
              <a:t>node</a:t>
            </a:r>
            <a:r>
              <a:rPr lang="en-US" sz="2000" dirty="0" smtClean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697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Java Script</vt:lpstr>
      <vt:lpstr>WHAT IS DOM?</vt:lpstr>
      <vt:lpstr>DOM</vt:lpstr>
      <vt:lpstr>HTML DOM</vt:lpstr>
      <vt:lpstr>Features of DOM</vt:lpstr>
      <vt:lpstr>DOM NODES</vt:lpstr>
      <vt:lpstr>HTML DOM Node Tree  (Document Tree)</vt:lpstr>
      <vt:lpstr>HTML DOM Node Tree (Document Tree)</vt:lpstr>
      <vt:lpstr>                                AN EXAMPLE</vt:lpstr>
      <vt:lpstr>DOM EXAMPLE</vt:lpstr>
      <vt:lpstr>HTML DOM-ACCESS NODES</vt:lpstr>
      <vt:lpstr>The getElementById() Method</vt:lpstr>
      <vt:lpstr>Example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Dell</dc:creator>
  <cp:lastModifiedBy>Dell</cp:lastModifiedBy>
  <cp:revision>7</cp:revision>
  <dcterms:created xsi:type="dcterms:W3CDTF">2020-03-29T17:42:15Z</dcterms:created>
  <dcterms:modified xsi:type="dcterms:W3CDTF">2020-04-01T08:29:50Z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2020-03-29T00:00:00Z</vt:filetime>
  </property>
</Properties>
</file>