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475" autoAdjust="0"/>
    <p:restoredTop sz="94660"/>
  </p:normalViewPr>
  <p:slideViewPr>
    <p:cSldViewPr>
      <p:cViewPr varScale="1">
        <p:scale>
          <a:sx n="83" d="100"/>
          <a:sy n="83" d="100"/>
        </p:scale>
        <p:origin x="-1570"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3B9C68-8DCA-4CE2-BBD8-7D71F85AC6CD}" type="datetimeFigureOut">
              <a:rPr lang="en-US" smtClean="0"/>
              <a:t>4/8/2020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462686-1F85-48DC-9058-E4B47C781E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462686-1F85-48DC-9058-E4B47C781E58}"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BE34E9-54C7-4EEE-92CC-D568D6FA6F93}"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DD380-F6EE-4FF8-824F-433ECAD9BB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E34E9-54C7-4EEE-92CC-D568D6FA6F93}"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DD380-F6EE-4FF8-824F-433ECAD9BB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E34E9-54C7-4EEE-92CC-D568D6FA6F93}"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DD380-F6EE-4FF8-824F-433ECAD9BB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E34E9-54C7-4EEE-92CC-D568D6FA6F93}"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DD380-F6EE-4FF8-824F-433ECAD9BB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BE34E9-54C7-4EEE-92CC-D568D6FA6F93}"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DD380-F6EE-4FF8-824F-433ECAD9BB9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BE34E9-54C7-4EEE-92CC-D568D6FA6F93}"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DD380-F6EE-4FF8-824F-433ECAD9BB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BE34E9-54C7-4EEE-92CC-D568D6FA6F93}" type="datetimeFigureOut">
              <a:rPr lang="en-US" smtClean="0"/>
              <a:pPr/>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DD380-F6EE-4FF8-824F-433ECAD9BB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BE34E9-54C7-4EEE-92CC-D568D6FA6F93}" type="datetimeFigureOut">
              <a:rPr lang="en-US" smtClean="0"/>
              <a:pPr/>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EDD380-F6EE-4FF8-824F-433ECAD9BB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E34E9-54C7-4EEE-92CC-D568D6FA6F93}" type="datetimeFigureOut">
              <a:rPr lang="en-US" smtClean="0"/>
              <a:pPr/>
              <a:t>4/8/2020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EDD380-F6EE-4FF8-824F-433ECAD9BB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BE34E9-54C7-4EEE-92CC-D568D6FA6F93}"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DD380-F6EE-4FF8-824F-433ECAD9BB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BE34E9-54C7-4EEE-92CC-D568D6FA6F93}"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DD380-F6EE-4FF8-824F-433ECAD9BB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E34E9-54C7-4EEE-92CC-D568D6FA6F93}" type="datetimeFigureOut">
              <a:rPr lang="en-US" smtClean="0"/>
              <a:pPr/>
              <a:t>4/8/2020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DD380-F6EE-4FF8-824F-433ECAD9BB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533400" y="2514600"/>
            <a:ext cx="8077200" cy="1143000"/>
          </a:xfrm>
        </p:spPr>
        <p:txBody>
          <a:bodyPr>
            <a:normAutofit/>
          </a:bodyPr>
          <a:lstStyle/>
          <a:p>
            <a:pPr algn="ctr"/>
            <a:r>
              <a:rPr lang="en-GB" sz="6000" b="1" dirty="0"/>
              <a:t>SERVLET </a:t>
            </a:r>
            <a:endParaRPr lang="en-US" sz="6000" b="1" dirty="0">
              <a:solidFill>
                <a:srgbClr val="0033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GB" b="1" dirty="0"/>
              <a:t>Servlet  </a:t>
            </a:r>
            <a:r>
              <a:rPr lang="en-US" b="1" dirty="0"/>
              <a:t>Features</a:t>
            </a:r>
            <a:endParaRPr lang="en-US"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lnSpcReduction="10000"/>
          </a:bodyPr>
          <a:lstStyle/>
          <a:p>
            <a:r>
              <a:rPr lang="en-US" b="1" dirty="0"/>
              <a:t>SAFETY </a:t>
            </a:r>
          </a:p>
          <a:p>
            <a:r>
              <a:rPr lang="en-GB" b="1" dirty="0"/>
              <a:t>As servlets are written in java, servlets inherit the </a:t>
            </a:r>
            <a:r>
              <a:rPr lang="en-GB" b="1" dirty="0">
                <a:solidFill>
                  <a:srgbClr val="FF0000"/>
                </a:solidFill>
              </a:rPr>
              <a:t>strong type safety of java language</a:t>
            </a:r>
            <a:r>
              <a:rPr lang="en-GB" b="1" dirty="0"/>
              <a:t>. </a:t>
            </a:r>
            <a:endParaRPr lang="en-GB" b="1" dirty="0" smtClean="0"/>
          </a:p>
          <a:p>
            <a:r>
              <a:rPr lang="en-GB" b="1" dirty="0" smtClean="0"/>
              <a:t>Servlets </a:t>
            </a:r>
            <a:r>
              <a:rPr lang="en-GB" b="1" dirty="0"/>
              <a:t>can </a:t>
            </a:r>
            <a:r>
              <a:rPr lang="en-GB" b="1" dirty="0">
                <a:solidFill>
                  <a:srgbClr val="FF0000"/>
                </a:solidFill>
              </a:rPr>
              <a:t>handle errors safely</a:t>
            </a:r>
            <a:r>
              <a:rPr lang="en-GB" b="1" dirty="0"/>
              <a:t>, </a:t>
            </a:r>
            <a:r>
              <a:rPr lang="en-GB" b="1" dirty="0">
                <a:solidFill>
                  <a:srgbClr val="FF0000"/>
                </a:solidFill>
              </a:rPr>
              <a:t>due to Java's exception-handling mechanism</a:t>
            </a:r>
            <a:r>
              <a:rPr lang="en-GB" b="1" dirty="0"/>
              <a:t>. </a:t>
            </a:r>
            <a:endParaRPr lang="en-GB" b="1" dirty="0" smtClean="0"/>
          </a:p>
          <a:p>
            <a:r>
              <a:rPr lang="en-US" b="1" dirty="0"/>
              <a:t>INTEGRATION </a:t>
            </a:r>
            <a:endParaRPr lang="en-US" dirty="0"/>
          </a:p>
          <a:p>
            <a:r>
              <a:rPr lang="en-GB" b="1" dirty="0"/>
              <a:t>Servlets are </a:t>
            </a:r>
            <a:r>
              <a:rPr lang="en-GB" b="1" dirty="0">
                <a:solidFill>
                  <a:srgbClr val="FF0000"/>
                </a:solidFill>
              </a:rPr>
              <a:t>tightly integrated with the server</a:t>
            </a:r>
            <a:r>
              <a:rPr lang="en-GB" b="1" dirty="0"/>
              <a:t>. </a:t>
            </a:r>
            <a:endParaRPr lang="en-GB" b="1" dirty="0" smtClean="0"/>
          </a:p>
          <a:p>
            <a:r>
              <a:rPr lang="en-GB" b="1" dirty="0" smtClean="0"/>
              <a:t>Servlet </a:t>
            </a:r>
            <a:r>
              <a:rPr lang="en-GB" b="1" dirty="0"/>
              <a:t>can use the </a:t>
            </a:r>
            <a:r>
              <a:rPr lang="en-GB" b="1" dirty="0">
                <a:solidFill>
                  <a:srgbClr val="FF0000"/>
                </a:solidFill>
              </a:rPr>
              <a:t>server to translate the file paths</a:t>
            </a:r>
            <a:r>
              <a:rPr lang="en-GB" b="1" dirty="0"/>
              <a:t>, </a:t>
            </a:r>
            <a:r>
              <a:rPr lang="en-GB" b="1" dirty="0">
                <a:solidFill>
                  <a:srgbClr val="FF0000"/>
                </a:solidFill>
              </a:rPr>
              <a:t>perform logging</a:t>
            </a:r>
            <a:r>
              <a:rPr lang="en-GB" b="1" dirty="0"/>
              <a:t>, </a:t>
            </a:r>
            <a:r>
              <a:rPr lang="en-GB" b="1" dirty="0">
                <a:solidFill>
                  <a:srgbClr val="FF0000"/>
                </a:solidFill>
              </a:rPr>
              <a:t>check </a:t>
            </a:r>
            <a:r>
              <a:rPr lang="en-GB" b="1" dirty="0" smtClean="0">
                <a:solidFill>
                  <a:srgbClr val="FF0000"/>
                </a:solidFill>
              </a:rPr>
              <a:t>authorization</a:t>
            </a:r>
            <a:r>
              <a:rPr lang="en-GB" b="1" dirty="0" smtClean="0"/>
              <a:t> </a:t>
            </a:r>
            <a:r>
              <a:rPr lang="en-GB" b="1" dirty="0"/>
              <a:t>etc. </a:t>
            </a:r>
            <a:endParaRPr lang="en-GB" b="1" dirty="0" smtClean="0"/>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10</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2529543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GB" b="1" dirty="0"/>
              <a:t>SERVLET </a:t>
            </a:r>
            <a:r>
              <a:rPr lang="en-GB" b="1" dirty="0" smtClean="0"/>
              <a:t> Usage</a:t>
            </a:r>
            <a:endParaRPr lang="en-US"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a:bodyPr>
          <a:lstStyle/>
          <a:p>
            <a:r>
              <a:rPr lang="en-US" b="1" dirty="0"/>
              <a:t>PERFORMANCE </a:t>
            </a:r>
          </a:p>
          <a:p>
            <a:r>
              <a:rPr lang="en-GB" b="1" dirty="0"/>
              <a:t>Due to </a:t>
            </a:r>
            <a:r>
              <a:rPr lang="en-GB" b="1" dirty="0">
                <a:solidFill>
                  <a:srgbClr val="FF0000"/>
                </a:solidFill>
              </a:rPr>
              <a:t>interpreted nature of java</a:t>
            </a:r>
            <a:r>
              <a:rPr lang="en-GB" b="1" dirty="0"/>
              <a:t>, programs written in java </a:t>
            </a:r>
            <a:r>
              <a:rPr lang="en-GB" b="1" dirty="0">
                <a:solidFill>
                  <a:srgbClr val="FF0000"/>
                </a:solidFill>
              </a:rPr>
              <a:t>are slow</a:t>
            </a:r>
            <a:r>
              <a:rPr lang="en-GB" b="1" dirty="0"/>
              <a:t>. </a:t>
            </a:r>
            <a:endParaRPr lang="en-GB" b="1" dirty="0" smtClean="0"/>
          </a:p>
          <a:p>
            <a:r>
              <a:rPr lang="en-GB" b="1" dirty="0" smtClean="0"/>
              <a:t>But </a:t>
            </a:r>
            <a:r>
              <a:rPr lang="en-GB" b="1" dirty="0"/>
              <a:t>the java servlets </a:t>
            </a:r>
            <a:r>
              <a:rPr lang="en-GB" b="1" dirty="0">
                <a:solidFill>
                  <a:srgbClr val="FF0000"/>
                </a:solidFill>
              </a:rPr>
              <a:t>runs very fast</a:t>
            </a:r>
            <a:r>
              <a:rPr lang="en-GB" b="1" dirty="0"/>
              <a:t>. </a:t>
            </a:r>
            <a:endParaRPr lang="en-GB" b="1" dirty="0" smtClean="0"/>
          </a:p>
          <a:p>
            <a:r>
              <a:rPr lang="en-GB" b="1" dirty="0" smtClean="0"/>
              <a:t>These </a:t>
            </a:r>
            <a:r>
              <a:rPr lang="en-GB" b="1" dirty="0"/>
              <a:t>are due to the way </a:t>
            </a:r>
            <a:r>
              <a:rPr lang="en-GB" b="1" dirty="0">
                <a:solidFill>
                  <a:srgbClr val="FF0000"/>
                </a:solidFill>
              </a:rPr>
              <a:t>servlets run on web server</a:t>
            </a:r>
            <a:r>
              <a:rPr lang="en-GB" b="1" dirty="0"/>
              <a:t>. </a:t>
            </a:r>
            <a:endParaRPr lang="en-GB" b="1" dirty="0" smtClean="0"/>
          </a:p>
          <a:p>
            <a:r>
              <a:rPr lang="en-GB" b="1" dirty="0" smtClean="0"/>
              <a:t>But </a:t>
            </a:r>
            <a:r>
              <a:rPr lang="en-GB" b="1" dirty="0"/>
              <a:t>in case of se</a:t>
            </a:r>
            <a:r>
              <a:rPr lang="en-GB" b="1" dirty="0">
                <a:solidFill>
                  <a:srgbClr val="FF0000"/>
                </a:solidFill>
              </a:rPr>
              <a:t>rvlets initialization takes place first time it receives a request and remains in memory till times out or server shut downs</a:t>
            </a:r>
            <a:r>
              <a:rPr lang="en-GB" b="1" dirty="0"/>
              <a:t>. </a:t>
            </a:r>
            <a:endParaRPr lang="en-GB" b="1" dirty="0" smtClean="0"/>
          </a:p>
          <a:p>
            <a:endParaRPr lang="en-GB" b="1" dirty="0" smtClean="0"/>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11</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2079356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US" b="1" dirty="0" smtClean="0"/>
              <a:t>Servlet Container </a:t>
            </a:r>
            <a:endParaRPr lang="en-US"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fontScale="85000" lnSpcReduction="20000"/>
          </a:bodyPr>
          <a:lstStyle/>
          <a:p>
            <a:r>
              <a:rPr lang="en-GB" b="1" dirty="0"/>
              <a:t>The servlet container is a part of a Web server or application server that provides </a:t>
            </a:r>
            <a:r>
              <a:rPr lang="en-GB" b="1" dirty="0">
                <a:solidFill>
                  <a:srgbClr val="FF0000"/>
                </a:solidFill>
              </a:rPr>
              <a:t>the network services over which requests and responses are sent</a:t>
            </a:r>
            <a:r>
              <a:rPr lang="en-GB" b="1" dirty="0"/>
              <a:t>. </a:t>
            </a:r>
            <a:endParaRPr lang="en-GB" b="1" dirty="0" smtClean="0"/>
          </a:p>
          <a:p>
            <a:r>
              <a:rPr lang="en-GB" b="1" dirty="0" smtClean="0">
                <a:solidFill>
                  <a:srgbClr val="FF0000"/>
                </a:solidFill>
              </a:rPr>
              <a:t>Servlets </a:t>
            </a:r>
            <a:r>
              <a:rPr lang="en-GB" b="1" dirty="0">
                <a:solidFill>
                  <a:srgbClr val="FF0000"/>
                </a:solidFill>
              </a:rPr>
              <a:t>are managed by the </a:t>
            </a:r>
            <a:r>
              <a:rPr lang="en-GB" b="1" i="1" dirty="0">
                <a:solidFill>
                  <a:srgbClr val="FF0000"/>
                </a:solidFill>
              </a:rPr>
              <a:t>servlet container</a:t>
            </a:r>
            <a:r>
              <a:rPr lang="en-GB" b="1" dirty="0"/>
              <a:t>, or </a:t>
            </a:r>
            <a:r>
              <a:rPr lang="en-GB" b="1" i="1" dirty="0">
                <a:solidFill>
                  <a:srgbClr val="FF0000"/>
                </a:solidFill>
              </a:rPr>
              <a:t>servlet engine</a:t>
            </a:r>
            <a:r>
              <a:rPr lang="en-GB" b="1" dirty="0" smtClean="0"/>
              <a:t>.</a:t>
            </a:r>
          </a:p>
          <a:p>
            <a:r>
              <a:rPr lang="en-GB" b="1" dirty="0" smtClean="0"/>
              <a:t>When </a:t>
            </a:r>
            <a:r>
              <a:rPr lang="en-GB" b="1" dirty="0"/>
              <a:t>the Webserver </a:t>
            </a:r>
            <a:r>
              <a:rPr lang="en-GB" b="1" dirty="0">
                <a:solidFill>
                  <a:srgbClr val="FF0000"/>
                </a:solidFill>
              </a:rPr>
              <a:t>receives a request that is for a servlet</a:t>
            </a:r>
            <a:r>
              <a:rPr lang="en-GB" b="1" dirty="0"/>
              <a:t>, </a:t>
            </a:r>
            <a:r>
              <a:rPr lang="en-GB" b="1" dirty="0">
                <a:solidFill>
                  <a:srgbClr val="FF0000"/>
                </a:solidFill>
              </a:rPr>
              <a:t>the request is passed to the servlet container</a:t>
            </a:r>
            <a:r>
              <a:rPr lang="en-GB" b="1" dirty="0"/>
              <a:t>. </a:t>
            </a:r>
            <a:endParaRPr lang="en-GB" b="1" dirty="0" smtClean="0"/>
          </a:p>
          <a:p>
            <a:r>
              <a:rPr lang="en-GB" b="1" dirty="0" smtClean="0"/>
              <a:t>The </a:t>
            </a:r>
            <a:r>
              <a:rPr lang="en-GB" b="1" dirty="0"/>
              <a:t>container </a:t>
            </a:r>
            <a:r>
              <a:rPr lang="en-GB" b="1" dirty="0">
                <a:solidFill>
                  <a:srgbClr val="FF0000"/>
                </a:solidFill>
              </a:rPr>
              <a:t>makes sure the servlet is loaded and calls it</a:t>
            </a:r>
            <a:r>
              <a:rPr lang="en-GB" b="1" dirty="0"/>
              <a:t>. </a:t>
            </a:r>
            <a:endParaRPr lang="en-GB" b="1" dirty="0" smtClean="0"/>
          </a:p>
          <a:p>
            <a:r>
              <a:rPr lang="en-GB" b="1" dirty="0" smtClean="0"/>
              <a:t>Container </a:t>
            </a:r>
            <a:r>
              <a:rPr lang="en-GB" b="1" dirty="0"/>
              <a:t>is responsible </a:t>
            </a:r>
            <a:r>
              <a:rPr lang="en-GB" b="1" dirty="0" smtClean="0"/>
              <a:t>for </a:t>
            </a:r>
            <a:r>
              <a:rPr lang="en-GB" b="1" dirty="0">
                <a:solidFill>
                  <a:srgbClr val="FF0000"/>
                </a:solidFill>
              </a:rPr>
              <a:t>invoking, and destroying servlet components</a:t>
            </a:r>
            <a:r>
              <a:rPr lang="en-GB" b="1" dirty="0" smtClean="0"/>
              <a:t>.</a:t>
            </a:r>
          </a:p>
          <a:p>
            <a:r>
              <a:rPr lang="en-GB" b="1" dirty="0" smtClean="0"/>
              <a:t>When </a:t>
            </a:r>
            <a:r>
              <a:rPr lang="en-GB" b="1" dirty="0"/>
              <a:t>the servlet </a:t>
            </a:r>
            <a:r>
              <a:rPr lang="en-GB" b="1" dirty="0">
                <a:solidFill>
                  <a:srgbClr val="FF0000"/>
                </a:solidFill>
              </a:rPr>
              <a:t>is finished, the. the container reinitializes itself and returns control to the Webserver</a:t>
            </a:r>
            <a:r>
              <a:rPr lang="en-GB" b="1" dirty="0"/>
              <a:t>. </a:t>
            </a:r>
            <a:endParaRPr lang="en-US" b="1" dirty="0" smtClean="0">
              <a:solidFill>
                <a:srgbClr val="0033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12</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1247891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US" b="1" dirty="0"/>
              <a:t>Servlet Container </a:t>
            </a:r>
            <a:endParaRPr lang="en-US"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fontScale="92500"/>
          </a:bodyPr>
          <a:lstStyle/>
          <a:p>
            <a:r>
              <a:rPr lang="en-GB" b="1" dirty="0"/>
              <a:t>A servlet container uses a Java </a:t>
            </a:r>
            <a:r>
              <a:rPr lang="en-GB" b="1" dirty="0">
                <a:solidFill>
                  <a:srgbClr val="FF0000"/>
                </a:solidFill>
              </a:rPr>
              <a:t>Virtual Machine to run servlet code </a:t>
            </a:r>
            <a:r>
              <a:rPr lang="en-GB" b="1" dirty="0"/>
              <a:t>as requested by a web server. </a:t>
            </a:r>
            <a:endParaRPr lang="en-GB" b="1" dirty="0" smtClean="0"/>
          </a:p>
          <a:p>
            <a:r>
              <a:rPr lang="en-GB" b="1" dirty="0" smtClean="0"/>
              <a:t>The </a:t>
            </a:r>
            <a:r>
              <a:rPr lang="en-GB" b="1" dirty="0"/>
              <a:t>servlet container is also r</a:t>
            </a:r>
            <a:r>
              <a:rPr lang="en-GB" b="1" dirty="0">
                <a:solidFill>
                  <a:srgbClr val="FF0000"/>
                </a:solidFill>
              </a:rPr>
              <a:t>esponsible for managing other aspects of the servlet lifecycle</a:t>
            </a:r>
            <a:r>
              <a:rPr lang="en-GB" b="1" dirty="0"/>
              <a:t>: </a:t>
            </a:r>
            <a:r>
              <a:rPr lang="en-GB" b="1" dirty="0">
                <a:solidFill>
                  <a:srgbClr val="FF0000"/>
                </a:solidFill>
              </a:rPr>
              <a:t>user sessions</a:t>
            </a:r>
            <a:r>
              <a:rPr lang="en-GB" b="1" dirty="0"/>
              <a:t>, </a:t>
            </a:r>
            <a:r>
              <a:rPr lang="en-GB" b="1" dirty="0">
                <a:solidFill>
                  <a:srgbClr val="FF0000"/>
                </a:solidFill>
              </a:rPr>
              <a:t>class loading</a:t>
            </a:r>
            <a:r>
              <a:rPr lang="en-GB" b="1" dirty="0"/>
              <a:t>, </a:t>
            </a:r>
            <a:r>
              <a:rPr lang="en-GB" b="1" dirty="0">
                <a:solidFill>
                  <a:srgbClr val="FF0000"/>
                </a:solidFill>
              </a:rPr>
              <a:t>servlet contexts </a:t>
            </a:r>
            <a:r>
              <a:rPr lang="en-GB" b="1" dirty="0" smtClean="0">
                <a:solidFill>
                  <a:srgbClr val="FF0000"/>
                </a:solidFill>
              </a:rPr>
              <a:t>servlet </a:t>
            </a:r>
            <a:r>
              <a:rPr lang="en-GB" b="1" dirty="0">
                <a:solidFill>
                  <a:srgbClr val="FF0000"/>
                </a:solidFill>
              </a:rPr>
              <a:t>configuration information</a:t>
            </a:r>
            <a:r>
              <a:rPr lang="en-GB" b="1" dirty="0"/>
              <a:t>, </a:t>
            </a:r>
            <a:r>
              <a:rPr lang="en-GB" b="1" dirty="0" smtClean="0"/>
              <a:t>and </a:t>
            </a:r>
            <a:r>
              <a:rPr lang="en-GB" b="1" dirty="0">
                <a:solidFill>
                  <a:srgbClr val="FF0000"/>
                </a:solidFill>
              </a:rPr>
              <a:t>temporary storage </a:t>
            </a:r>
            <a:endParaRPr lang="en-GB" b="1" dirty="0" smtClean="0">
              <a:solidFill>
                <a:srgbClr val="FF0000"/>
              </a:solidFill>
            </a:endParaRPr>
          </a:p>
          <a:p>
            <a:r>
              <a:rPr lang="en-GB" b="1" dirty="0" err="1"/>
              <a:t>Eg</a:t>
            </a:r>
            <a:r>
              <a:rPr lang="en-GB" dirty="0"/>
              <a:t>: </a:t>
            </a:r>
            <a:r>
              <a:rPr lang="en-GB" dirty="0">
                <a:solidFill>
                  <a:srgbClr val="FF0000"/>
                </a:solidFill>
              </a:rPr>
              <a:t>Tomcat</a:t>
            </a:r>
            <a:r>
              <a:rPr lang="en-GB" dirty="0"/>
              <a:t> is the Servlet Engine or servlet container than handles </a:t>
            </a:r>
            <a:r>
              <a:rPr lang="en-GB" dirty="0">
                <a:solidFill>
                  <a:srgbClr val="FF0000"/>
                </a:solidFill>
              </a:rPr>
              <a:t>servlet requests for Apache </a:t>
            </a:r>
            <a:endParaRPr lang="en-US" b="1" dirty="0" smtClean="0">
              <a:solidFill>
                <a:srgbClr val="FF00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13</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1513951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US" b="1" dirty="0"/>
              <a:t>Servlet </a:t>
            </a:r>
            <a:r>
              <a:rPr lang="en-US" b="1" dirty="0" smtClean="0"/>
              <a:t>API</a:t>
            </a:r>
            <a:endParaRPr lang="en-US"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a:bodyPr>
          <a:lstStyle/>
          <a:p>
            <a:r>
              <a:rPr lang="en-GB" b="1" dirty="0" smtClean="0"/>
              <a:t>The </a:t>
            </a:r>
            <a:r>
              <a:rPr lang="en-GB" b="1" dirty="0"/>
              <a:t>Java Servlet API is a set of </a:t>
            </a:r>
            <a:r>
              <a:rPr lang="en-GB" b="1" dirty="0">
                <a:solidFill>
                  <a:srgbClr val="FF0000"/>
                </a:solidFill>
              </a:rPr>
              <a:t>classes and interfaces </a:t>
            </a:r>
            <a:r>
              <a:rPr lang="en-GB" b="1" dirty="0"/>
              <a:t>that </a:t>
            </a:r>
            <a:r>
              <a:rPr lang="en-GB" b="1" dirty="0">
                <a:solidFill>
                  <a:srgbClr val="FF0000"/>
                </a:solidFill>
              </a:rPr>
              <a:t>define a standard interface between a Web client and a Web server</a:t>
            </a:r>
            <a:r>
              <a:rPr lang="en-GB" b="1" dirty="0"/>
              <a:t>. </a:t>
            </a:r>
            <a:endParaRPr lang="en-GB" b="1" dirty="0" smtClean="0"/>
          </a:p>
          <a:p>
            <a:r>
              <a:rPr lang="en-GB" b="1" dirty="0" smtClean="0"/>
              <a:t>The </a:t>
            </a:r>
            <a:r>
              <a:rPr lang="en-GB" b="1" dirty="0"/>
              <a:t>Servlet API consists of </a:t>
            </a:r>
            <a:r>
              <a:rPr lang="en-GB" b="1" dirty="0">
                <a:solidFill>
                  <a:srgbClr val="FF0000"/>
                </a:solidFill>
              </a:rPr>
              <a:t>two packages</a:t>
            </a:r>
            <a:r>
              <a:rPr lang="en-GB" b="1" dirty="0"/>
              <a:t>, </a:t>
            </a:r>
            <a:r>
              <a:rPr lang="en-GB" b="1" dirty="0" err="1">
                <a:solidFill>
                  <a:srgbClr val="FF0000"/>
                </a:solidFill>
              </a:rPr>
              <a:t>javax.servlet</a:t>
            </a:r>
            <a:r>
              <a:rPr lang="en-GB" b="1" dirty="0">
                <a:solidFill>
                  <a:srgbClr val="FF0000"/>
                </a:solidFill>
              </a:rPr>
              <a:t> </a:t>
            </a:r>
            <a:r>
              <a:rPr lang="en-GB" b="1" dirty="0"/>
              <a:t>and </a:t>
            </a:r>
            <a:r>
              <a:rPr lang="en-GB" b="1" dirty="0" err="1">
                <a:solidFill>
                  <a:srgbClr val="FF0000"/>
                </a:solidFill>
              </a:rPr>
              <a:t>javax.servlet.http</a:t>
            </a:r>
            <a:r>
              <a:rPr lang="en-GB" b="1" dirty="0">
                <a:solidFill>
                  <a:srgbClr val="FF0000"/>
                </a:solidFill>
              </a:rPr>
              <a:t>.</a:t>
            </a:r>
            <a:r>
              <a:rPr lang="en-GB" b="1" dirty="0"/>
              <a:t> </a:t>
            </a:r>
            <a:endParaRPr lang="en-GB" b="1" dirty="0" smtClean="0"/>
          </a:p>
          <a:p>
            <a:endParaRPr lang="en-GB" b="1" dirty="0" smtClean="0"/>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14</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29578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US" b="1" dirty="0" smtClean="0"/>
              <a:t>The </a:t>
            </a:r>
            <a:r>
              <a:rPr lang="en-US" b="1" dirty="0" err="1" smtClean="0">
                <a:solidFill>
                  <a:srgbClr val="FF0000"/>
                </a:solidFill>
              </a:rPr>
              <a:t>Javax.Servlet</a:t>
            </a:r>
            <a:r>
              <a:rPr lang="en-US" b="1" dirty="0" smtClean="0">
                <a:solidFill>
                  <a:srgbClr val="FF0000"/>
                </a:solidFill>
              </a:rPr>
              <a:t> </a:t>
            </a:r>
            <a:r>
              <a:rPr lang="en-US" b="1" dirty="0" smtClean="0"/>
              <a:t>Package </a:t>
            </a:r>
            <a:endParaRPr lang="en-US" dirty="0"/>
          </a:p>
        </p:txBody>
      </p:sp>
      <p:sp>
        <p:nvSpPr>
          <p:cNvPr id="2" name="Content Placeholder 1"/>
          <p:cNvSpPr>
            <a:spLocks noGrp="1"/>
          </p:cNvSpPr>
          <p:nvPr>
            <p:ph idx="1"/>
          </p:nvPr>
        </p:nvSpPr>
        <p:spPr>
          <a:xfrm>
            <a:off x="304800" y="942975"/>
            <a:ext cx="8458200" cy="4972049"/>
          </a:xfrm>
        </p:spPr>
        <p:txBody>
          <a:bodyPr>
            <a:normAutofit/>
          </a:bodyPr>
          <a:lstStyle/>
          <a:p>
            <a:r>
              <a:rPr lang="en-GB" b="1" dirty="0" smtClean="0"/>
              <a:t>The </a:t>
            </a:r>
            <a:r>
              <a:rPr lang="en-GB" b="1" dirty="0" err="1">
                <a:solidFill>
                  <a:srgbClr val="FF0000"/>
                </a:solidFill>
              </a:rPr>
              <a:t>javax.servlet</a:t>
            </a:r>
            <a:r>
              <a:rPr lang="en-GB" b="1" dirty="0"/>
              <a:t> package contains a number of </a:t>
            </a:r>
            <a:r>
              <a:rPr lang="en-GB" b="1" dirty="0">
                <a:solidFill>
                  <a:srgbClr val="FF0000"/>
                </a:solidFill>
              </a:rPr>
              <a:t>interfaces and classes </a:t>
            </a:r>
            <a:r>
              <a:rPr lang="en-GB" b="1" dirty="0"/>
              <a:t>that </a:t>
            </a:r>
            <a:r>
              <a:rPr lang="en-GB" b="1" dirty="0">
                <a:solidFill>
                  <a:srgbClr val="FF0000"/>
                </a:solidFill>
              </a:rPr>
              <a:t>establish the framework in which servlets operate</a:t>
            </a:r>
            <a:r>
              <a:rPr lang="en-GB" b="1" dirty="0"/>
              <a:t>. </a:t>
            </a:r>
            <a:endParaRPr lang="en-GB" b="1" dirty="0" smtClean="0"/>
          </a:p>
          <a:p>
            <a:endParaRPr lang="en-GB" b="1" dirty="0" smtClean="0"/>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15</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3780732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US" b="1" dirty="0"/>
              <a:t>The </a:t>
            </a:r>
            <a:r>
              <a:rPr lang="en-US" b="1" dirty="0" err="1">
                <a:solidFill>
                  <a:srgbClr val="FF0000"/>
                </a:solidFill>
              </a:rPr>
              <a:t>Javax.Servlet</a:t>
            </a:r>
            <a:r>
              <a:rPr lang="en-US" b="1" dirty="0">
                <a:solidFill>
                  <a:srgbClr val="FF0000"/>
                </a:solidFill>
              </a:rPr>
              <a:t> </a:t>
            </a:r>
            <a:r>
              <a:rPr lang="en-US" b="1" dirty="0"/>
              <a:t>Package </a:t>
            </a:r>
            <a:r>
              <a:rPr lang="en-US" b="1" dirty="0" smtClean="0">
                <a:solidFill>
                  <a:srgbClr val="FF0000"/>
                </a:solidFill>
              </a:rPr>
              <a:t>Interface</a:t>
            </a:r>
          </a:p>
        </p:txBody>
      </p:sp>
      <p:sp>
        <p:nvSpPr>
          <p:cNvPr id="2" name="Content Placeholder 1"/>
          <p:cNvSpPr>
            <a:spLocks noGrp="1"/>
          </p:cNvSpPr>
          <p:nvPr>
            <p:ph idx="1"/>
          </p:nvPr>
        </p:nvSpPr>
        <p:spPr>
          <a:xfrm>
            <a:off x="304800" y="942975"/>
            <a:ext cx="8458200" cy="4972049"/>
          </a:xfrm>
        </p:spPr>
        <p:txBody>
          <a:bodyPr>
            <a:normAutofit fontScale="92500" lnSpcReduction="20000"/>
          </a:bodyPr>
          <a:lstStyle/>
          <a:p>
            <a:r>
              <a:rPr lang="en-GB" b="1" dirty="0" smtClean="0">
                <a:solidFill>
                  <a:srgbClr val="FF0000"/>
                </a:solidFill>
              </a:rPr>
              <a:t>Servlet</a:t>
            </a:r>
            <a:r>
              <a:rPr lang="en-GB" b="1" dirty="0" smtClean="0"/>
              <a:t>  :Declares </a:t>
            </a:r>
            <a:r>
              <a:rPr lang="en-GB" b="1" dirty="0">
                <a:solidFill>
                  <a:srgbClr val="FF0000"/>
                </a:solidFill>
              </a:rPr>
              <a:t>life cycle </a:t>
            </a:r>
            <a:r>
              <a:rPr lang="en-GB" b="1" dirty="0"/>
              <a:t>methods for a servlet. </a:t>
            </a:r>
          </a:p>
          <a:p>
            <a:r>
              <a:rPr lang="en-GB" b="1" dirty="0" err="1"/>
              <a:t>ServletConfig</a:t>
            </a:r>
            <a:r>
              <a:rPr lang="en-GB" b="1" dirty="0"/>
              <a:t> Allows servlets to get initialization parameters. </a:t>
            </a:r>
          </a:p>
          <a:p>
            <a:r>
              <a:rPr lang="en-GB" b="1" dirty="0" err="1"/>
              <a:t>ServletContext</a:t>
            </a:r>
            <a:r>
              <a:rPr lang="en-GB" b="1" dirty="0"/>
              <a:t> Enables servlets to log events and access information about their environment. </a:t>
            </a:r>
          </a:p>
          <a:p>
            <a:r>
              <a:rPr lang="en-GB" b="1" dirty="0" err="1"/>
              <a:t>ServletRequest</a:t>
            </a:r>
            <a:r>
              <a:rPr lang="en-GB" b="1" dirty="0"/>
              <a:t> Used to read data from a client request. </a:t>
            </a:r>
          </a:p>
          <a:p>
            <a:r>
              <a:rPr lang="en-GB" b="1" dirty="0" err="1"/>
              <a:t>ServletResponse</a:t>
            </a:r>
            <a:r>
              <a:rPr lang="en-GB" b="1" dirty="0"/>
              <a:t> Used to write data to a client response. </a:t>
            </a:r>
          </a:p>
          <a:p>
            <a:r>
              <a:rPr lang="en-GB" b="1" dirty="0" err="1"/>
              <a:t>SingleThreadModel</a:t>
            </a:r>
            <a:r>
              <a:rPr lang="en-GB" b="1" dirty="0"/>
              <a:t> Indicates that the servlet is thread safe </a:t>
            </a:r>
            <a:endParaRPr lang="en-US" b="1" dirty="0" smtClean="0">
              <a:solidFill>
                <a:srgbClr val="0033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16</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1029412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US" b="1" dirty="0"/>
              <a:t>The </a:t>
            </a:r>
            <a:r>
              <a:rPr lang="en-US" b="1" dirty="0" err="1">
                <a:solidFill>
                  <a:srgbClr val="FF0000"/>
                </a:solidFill>
              </a:rPr>
              <a:t>Javax.Servlet</a:t>
            </a:r>
            <a:r>
              <a:rPr lang="en-US" b="1" dirty="0">
                <a:solidFill>
                  <a:srgbClr val="FF0000"/>
                </a:solidFill>
              </a:rPr>
              <a:t> </a:t>
            </a:r>
            <a:r>
              <a:rPr lang="en-US" b="1" dirty="0"/>
              <a:t>Package </a:t>
            </a:r>
            <a:r>
              <a:rPr lang="en-US" b="1" dirty="0" smtClean="0">
                <a:solidFill>
                  <a:srgbClr val="FF0000"/>
                </a:solidFill>
              </a:rPr>
              <a:t>Classes</a:t>
            </a:r>
            <a:endParaRPr lang="en-US"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a:bodyPr>
          <a:lstStyle/>
          <a:p>
            <a:r>
              <a:rPr lang="en-GB" b="1" dirty="0" err="1">
                <a:solidFill>
                  <a:srgbClr val="FF0000"/>
                </a:solidFill>
              </a:rPr>
              <a:t>GenericServle</a:t>
            </a:r>
            <a:r>
              <a:rPr lang="en-GB" b="1" dirty="0" err="1"/>
              <a:t>t</a:t>
            </a:r>
            <a:r>
              <a:rPr lang="en-GB" b="1" dirty="0"/>
              <a:t> Implements the Servlet and </a:t>
            </a:r>
            <a:r>
              <a:rPr lang="en-GB" b="1" dirty="0" err="1"/>
              <a:t>ServletConfig</a:t>
            </a:r>
            <a:r>
              <a:rPr lang="en-GB" b="1" dirty="0"/>
              <a:t> interfaces. </a:t>
            </a:r>
          </a:p>
          <a:p>
            <a:r>
              <a:rPr lang="en-GB" b="1" dirty="0" err="1">
                <a:solidFill>
                  <a:srgbClr val="FF0000"/>
                </a:solidFill>
              </a:rPr>
              <a:t>ServletInputStream</a:t>
            </a:r>
            <a:r>
              <a:rPr lang="en-GB" b="1" dirty="0"/>
              <a:t> Provides an input stream for reading requests from a client. </a:t>
            </a:r>
          </a:p>
          <a:p>
            <a:r>
              <a:rPr lang="en-GB" b="1" dirty="0" err="1">
                <a:solidFill>
                  <a:srgbClr val="FF0000"/>
                </a:solidFill>
              </a:rPr>
              <a:t>ServletOutputStream</a:t>
            </a:r>
            <a:r>
              <a:rPr lang="en-GB" b="1" dirty="0"/>
              <a:t> Provides an output stream for writing responses to a client. </a:t>
            </a:r>
          </a:p>
          <a:p>
            <a:r>
              <a:rPr lang="en-US" b="1" dirty="0" err="1">
                <a:solidFill>
                  <a:srgbClr val="FF0000"/>
                </a:solidFill>
              </a:rPr>
              <a:t>ServletException</a:t>
            </a:r>
            <a:r>
              <a:rPr lang="en-US" b="1" dirty="0"/>
              <a:t> Indicates a servlet error occurred. </a:t>
            </a:r>
            <a:endParaRPr lang="en-US" b="1" dirty="0" smtClean="0">
              <a:solidFill>
                <a:srgbClr val="0033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17</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3521632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US" b="1" dirty="0" smtClean="0"/>
              <a:t>The </a:t>
            </a:r>
            <a:r>
              <a:rPr lang="en-US" b="1" dirty="0" err="1" smtClean="0"/>
              <a:t>J</a:t>
            </a:r>
            <a:r>
              <a:rPr lang="en-US" b="1" dirty="0" err="1" smtClean="0">
                <a:solidFill>
                  <a:srgbClr val="FF0000"/>
                </a:solidFill>
              </a:rPr>
              <a:t>avax.Servlet</a:t>
            </a:r>
            <a:r>
              <a:rPr lang="en-US" b="1" dirty="0" err="1" smtClean="0"/>
              <a:t>.Http</a:t>
            </a:r>
            <a:r>
              <a:rPr lang="en-US" b="1" dirty="0" smtClean="0"/>
              <a:t> Package </a:t>
            </a:r>
            <a:endParaRPr lang="en-US" dirty="0"/>
          </a:p>
        </p:txBody>
      </p:sp>
      <p:sp>
        <p:nvSpPr>
          <p:cNvPr id="2" name="Content Placeholder 1"/>
          <p:cNvSpPr>
            <a:spLocks noGrp="1"/>
          </p:cNvSpPr>
          <p:nvPr>
            <p:ph idx="1"/>
          </p:nvPr>
        </p:nvSpPr>
        <p:spPr>
          <a:xfrm>
            <a:off x="304800" y="942975"/>
            <a:ext cx="8458200" cy="4972049"/>
          </a:xfrm>
        </p:spPr>
        <p:txBody>
          <a:bodyPr>
            <a:normAutofit/>
          </a:bodyPr>
          <a:lstStyle/>
          <a:p>
            <a:r>
              <a:rPr lang="en-GB" b="1" dirty="0" smtClean="0"/>
              <a:t>The </a:t>
            </a:r>
            <a:r>
              <a:rPr lang="en-GB" b="1" dirty="0" err="1"/>
              <a:t>javax.servlet.http</a:t>
            </a:r>
            <a:r>
              <a:rPr lang="en-GB" b="1" dirty="0"/>
              <a:t> package contains a number of </a:t>
            </a:r>
            <a:r>
              <a:rPr lang="en-GB" b="1" dirty="0">
                <a:solidFill>
                  <a:srgbClr val="FF0000"/>
                </a:solidFill>
              </a:rPr>
              <a:t>interfaces and classes </a:t>
            </a:r>
            <a:r>
              <a:rPr lang="en-GB" b="1" dirty="0"/>
              <a:t>that are </a:t>
            </a:r>
            <a:r>
              <a:rPr lang="en-GB" b="1" dirty="0" smtClean="0"/>
              <a:t>commonly </a:t>
            </a:r>
            <a:r>
              <a:rPr lang="en-GB" b="1" dirty="0"/>
              <a:t>used by servlet developers. </a:t>
            </a:r>
            <a:endParaRPr lang="en-GB" b="1" dirty="0" smtClean="0"/>
          </a:p>
          <a:p>
            <a:r>
              <a:rPr lang="en-GB" b="1" dirty="0" smtClean="0"/>
              <a:t>These </a:t>
            </a:r>
            <a:r>
              <a:rPr lang="en-GB" b="1" dirty="0"/>
              <a:t>classes and interfaces </a:t>
            </a:r>
            <a:r>
              <a:rPr lang="en-GB" b="1" dirty="0">
                <a:solidFill>
                  <a:srgbClr val="FF0000"/>
                </a:solidFill>
              </a:rPr>
              <a:t>makes it easy to build servlets that work with HTTP requests and respo</a:t>
            </a:r>
            <a:r>
              <a:rPr lang="en-GB" b="1" dirty="0"/>
              <a:t>nses </a:t>
            </a:r>
            <a:endParaRPr lang="en-GB" b="1" dirty="0" smtClean="0"/>
          </a:p>
          <a:p>
            <a:endParaRPr lang="en-US" b="1" dirty="0" smtClean="0">
              <a:solidFill>
                <a:srgbClr val="0033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18</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1023453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Autofit/>
          </a:bodyPr>
          <a:lstStyle/>
          <a:p>
            <a:r>
              <a:rPr lang="en-US" sz="3600" b="1" dirty="0"/>
              <a:t>The </a:t>
            </a:r>
            <a:r>
              <a:rPr lang="en-US" sz="3600" b="1" dirty="0" err="1"/>
              <a:t>J</a:t>
            </a:r>
            <a:r>
              <a:rPr lang="en-US" sz="3600" b="1" dirty="0" err="1">
                <a:solidFill>
                  <a:srgbClr val="FF0000"/>
                </a:solidFill>
              </a:rPr>
              <a:t>avax.Servlet</a:t>
            </a:r>
            <a:r>
              <a:rPr lang="en-US" sz="3600" b="1" dirty="0" err="1"/>
              <a:t>.Http</a:t>
            </a:r>
            <a:r>
              <a:rPr lang="en-US" sz="3600" b="1" dirty="0"/>
              <a:t> </a:t>
            </a:r>
            <a:r>
              <a:rPr lang="en-US" sz="3600" b="1" dirty="0" smtClean="0"/>
              <a:t>Package </a:t>
            </a:r>
            <a:r>
              <a:rPr lang="en-US" sz="3600" b="1" dirty="0" smtClean="0">
                <a:solidFill>
                  <a:srgbClr val="FF0000"/>
                </a:solidFill>
              </a:rPr>
              <a:t>Interface</a:t>
            </a:r>
            <a:r>
              <a:rPr lang="en-US" sz="3600" b="1" dirty="0" smtClean="0"/>
              <a:t> </a:t>
            </a:r>
            <a:endParaRPr lang="en-US" sz="3600"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a:bodyPr>
          <a:lstStyle/>
          <a:p>
            <a:r>
              <a:rPr lang="en-GB" b="1" dirty="0" err="1">
                <a:solidFill>
                  <a:srgbClr val="FF0000"/>
                </a:solidFill>
              </a:rPr>
              <a:t>HttpServletRequest</a:t>
            </a:r>
            <a:r>
              <a:rPr lang="en-GB" b="1" dirty="0">
                <a:solidFill>
                  <a:srgbClr val="FF0000"/>
                </a:solidFill>
              </a:rPr>
              <a:t> </a:t>
            </a:r>
            <a:r>
              <a:rPr lang="en-GB" b="1" dirty="0"/>
              <a:t>Enables servlets to read data from an HTTP request. </a:t>
            </a:r>
          </a:p>
          <a:p>
            <a:r>
              <a:rPr lang="en-GB" b="1" dirty="0" err="1">
                <a:solidFill>
                  <a:srgbClr val="FF0000"/>
                </a:solidFill>
              </a:rPr>
              <a:t>HttpServletResponse</a:t>
            </a:r>
            <a:r>
              <a:rPr lang="en-GB" b="1" dirty="0"/>
              <a:t> Enables servlets to write data to an HTTP response. </a:t>
            </a:r>
          </a:p>
          <a:p>
            <a:r>
              <a:rPr lang="en-GB" b="1" dirty="0" err="1">
                <a:solidFill>
                  <a:srgbClr val="FF0000"/>
                </a:solidFill>
              </a:rPr>
              <a:t>HttpSession</a:t>
            </a:r>
            <a:r>
              <a:rPr lang="en-GB" b="1" dirty="0"/>
              <a:t> Allows session data to be read and written. </a:t>
            </a:r>
          </a:p>
          <a:p>
            <a:r>
              <a:rPr lang="en-GB" b="1" dirty="0" err="1">
                <a:solidFill>
                  <a:srgbClr val="FF0000"/>
                </a:solidFill>
              </a:rPr>
              <a:t>HttpSessionBindingListener</a:t>
            </a:r>
            <a:r>
              <a:rPr lang="en-GB" b="1" dirty="0"/>
              <a:t> Informs an object that it is bound to or unbound from a session </a:t>
            </a:r>
            <a:endParaRPr lang="en-US" b="1" dirty="0" smtClean="0">
              <a:solidFill>
                <a:srgbClr val="0033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19</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1178482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idx="4294967295"/>
          </p:nvPr>
        </p:nvSpPr>
        <p:spPr>
          <a:xfrm>
            <a:off x="1066800" y="228600"/>
            <a:ext cx="8077200" cy="609600"/>
          </a:xfrm>
        </p:spPr>
        <p:txBody>
          <a:bodyPr>
            <a:normAutofit fontScale="90000"/>
          </a:bodyPr>
          <a:lstStyle/>
          <a:p>
            <a:r>
              <a:rPr lang="en-GB" b="1" dirty="0"/>
              <a:t>SERVLET </a:t>
            </a:r>
            <a:endParaRPr lang="en-US" b="1" dirty="0" smtClean="0">
              <a:solidFill>
                <a:srgbClr val="003300"/>
              </a:solidFill>
            </a:endParaRPr>
          </a:p>
        </p:txBody>
      </p:sp>
      <p:sp>
        <p:nvSpPr>
          <p:cNvPr id="2" name="Content Placeholder 1"/>
          <p:cNvSpPr>
            <a:spLocks noGrp="1"/>
          </p:cNvSpPr>
          <p:nvPr>
            <p:ph idx="4294967295"/>
          </p:nvPr>
        </p:nvSpPr>
        <p:spPr>
          <a:xfrm>
            <a:off x="0" y="942975"/>
            <a:ext cx="8458200" cy="4972050"/>
          </a:xfrm>
        </p:spPr>
        <p:txBody>
          <a:bodyPr>
            <a:normAutofit fontScale="92500"/>
          </a:bodyPr>
          <a:lstStyle/>
          <a:p>
            <a:r>
              <a:rPr lang="en-GB" b="1" dirty="0">
                <a:solidFill>
                  <a:srgbClr val="003300"/>
                </a:solidFill>
              </a:rPr>
              <a:t>A servlet is a </a:t>
            </a:r>
            <a:r>
              <a:rPr lang="en-GB" b="1" dirty="0">
                <a:solidFill>
                  <a:srgbClr val="FF0000"/>
                </a:solidFill>
              </a:rPr>
              <a:t>server-side</a:t>
            </a:r>
            <a:r>
              <a:rPr lang="en-GB" b="1" dirty="0">
                <a:solidFill>
                  <a:srgbClr val="003300"/>
                </a:solidFill>
              </a:rPr>
              <a:t> software program, written in </a:t>
            </a:r>
            <a:r>
              <a:rPr lang="en-GB" b="1" dirty="0">
                <a:solidFill>
                  <a:srgbClr val="FF0000"/>
                </a:solidFill>
              </a:rPr>
              <a:t>Java code</a:t>
            </a:r>
            <a:r>
              <a:rPr lang="en-GB" b="1" dirty="0">
                <a:solidFill>
                  <a:srgbClr val="003300"/>
                </a:solidFill>
              </a:rPr>
              <a:t>, that handles messaging between a client and server. </a:t>
            </a:r>
            <a:endParaRPr lang="en-GB" b="1" dirty="0" smtClean="0">
              <a:solidFill>
                <a:srgbClr val="003300"/>
              </a:solidFill>
            </a:endParaRPr>
          </a:p>
          <a:p>
            <a:r>
              <a:rPr lang="en-GB" b="1" dirty="0" smtClean="0">
                <a:solidFill>
                  <a:srgbClr val="003300"/>
                </a:solidFill>
              </a:rPr>
              <a:t>The </a:t>
            </a:r>
            <a:r>
              <a:rPr lang="en-GB" b="1" dirty="0">
                <a:solidFill>
                  <a:srgbClr val="003300"/>
                </a:solidFill>
              </a:rPr>
              <a:t>Java Servlet API defines </a:t>
            </a:r>
            <a:r>
              <a:rPr lang="en-GB" b="1" dirty="0">
                <a:solidFill>
                  <a:srgbClr val="FF0000"/>
                </a:solidFill>
              </a:rPr>
              <a:t>a standard interface for the request and response messages so your servlets can be portable across platforms </a:t>
            </a:r>
            <a:r>
              <a:rPr lang="en-GB" b="1" dirty="0">
                <a:solidFill>
                  <a:srgbClr val="003300"/>
                </a:solidFill>
              </a:rPr>
              <a:t>and across different Web application servers. </a:t>
            </a:r>
            <a:endParaRPr lang="en-GB" b="1" dirty="0" smtClean="0">
              <a:solidFill>
                <a:srgbClr val="003300"/>
              </a:solidFill>
            </a:endParaRPr>
          </a:p>
          <a:p>
            <a:r>
              <a:rPr lang="en-GB" b="1" dirty="0" smtClean="0">
                <a:solidFill>
                  <a:srgbClr val="003300"/>
                </a:solidFill>
              </a:rPr>
              <a:t>Servlets </a:t>
            </a:r>
            <a:r>
              <a:rPr lang="en-GB" b="1" dirty="0">
                <a:solidFill>
                  <a:srgbClr val="003300"/>
                </a:solidFill>
              </a:rPr>
              <a:t>can respond to client requests by </a:t>
            </a:r>
            <a:r>
              <a:rPr lang="en-GB" b="1" dirty="0">
                <a:solidFill>
                  <a:srgbClr val="FF0000"/>
                </a:solidFill>
              </a:rPr>
              <a:t>dynamically constructing</a:t>
            </a:r>
            <a:r>
              <a:rPr lang="en-GB" b="1" dirty="0">
                <a:solidFill>
                  <a:srgbClr val="003300"/>
                </a:solidFill>
              </a:rPr>
              <a:t> a response that is sent back to the client. </a:t>
            </a:r>
            <a:endParaRPr lang="en-US" b="1" dirty="0" smtClean="0">
              <a:solidFill>
                <a:srgbClr val="003300"/>
              </a:solidFill>
            </a:endParaRPr>
          </a:p>
        </p:txBody>
      </p:sp>
    </p:spTree>
    <p:extLst>
      <p:ext uri="{BB962C8B-B14F-4D97-AF65-F5344CB8AC3E}">
        <p14:creationId xmlns="" xmlns:p14="http://schemas.microsoft.com/office/powerpoint/2010/main" val="4073545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Autofit/>
          </a:bodyPr>
          <a:lstStyle/>
          <a:p>
            <a:r>
              <a:rPr lang="en-US" sz="3600" b="1" dirty="0"/>
              <a:t>The </a:t>
            </a:r>
            <a:r>
              <a:rPr lang="en-US" sz="3600" b="1" dirty="0" err="1"/>
              <a:t>J</a:t>
            </a:r>
            <a:r>
              <a:rPr lang="en-US" sz="3600" b="1" dirty="0" err="1">
                <a:solidFill>
                  <a:srgbClr val="FF0000"/>
                </a:solidFill>
              </a:rPr>
              <a:t>avax.Servlet</a:t>
            </a:r>
            <a:r>
              <a:rPr lang="en-US" sz="3600" b="1" dirty="0" err="1"/>
              <a:t>.Http</a:t>
            </a:r>
            <a:r>
              <a:rPr lang="en-US" sz="3600" b="1" dirty="0"/>
              <a:t> </a:t>
            </a:r>
            <a:r>
              <a:rPr lang="en-US" sz="3600" b="1" dirty="0" smtClean="0"/>
              <a:t>Package </a:t>
            </a:r>
            <a:r>
              <a:rPr lang="en-US" sz="3600" b="1" dirty="0" smtClean="0">
                <a:solidFill>
                  <a:srgbClr val="FF0000"/>
                </a:solidFill>
              </a:rPr>
              <a:t>Classes </a:t>
            </a:r>
          </a:p>
        </p:txBody>
      </p:sp>
      <p:sp>
        <p:nvSpPr>
          <p:cNvPr id="2" name="Content Placeholder 1"/>
          <p:cNvSpPr>
            <a:spLocks noGrp="1"/>
          </p:cNvSpPr>
          <p:nvPr>
            <p:ph idx="1"/>
          </p:nvPr>
        </p:nvSpPr>
        <p:spPr>
          <a:xfrm>
            <a:off x="304800" y="942975"/>
            <a:ext cx="8458200" cy="4972049"/>
          </a:xfrm>
        </p:spPr>
        <p:txBody>
          <a:bodyPr>
            <a:normAutofit/>
          </a:bodyPr>
          <a:lstStyle/>
          <a:p>
            <a:r>
              <a:rPr lang="en-GB" b="1" dirty="0">
                <a:solidFill>
                  <a:srgbClr val="FF0000"/>
                </a:solidFill>
              </a:rPr>
              <a:t>Cookie</a:t>
            </a:r>
            <a:r>
              <a:rPr lang="en-GB" b="1" dirty="0"/>
              <a:t> Allows state information to be stored on a client machine. </a:t>
            </a:r>
          </a:p>
          <a:p>
            <a:r>
              <a:rPr lang="en-GB" b="1" dirty="0" err="1">
                <a:solidFill>
                  <a:srgbClr val="FF0000"/>
                </a:solidFill>
              </a:rPr>
              <a:t>HttpServlet</a:t>
            </a:r>
            <a:r>
              <a:rPr lang="en-GB" b="1" dirty="0"/>
              <a:t> Provides methods to handle HTTP requests and responses. </a:t>
            </a:r>
          </a:p>
          <a:p>
            <a:r>
              <a:rPr lang="en-US" b="1" dirty="0" err="1">
                <a:solidFill>
                  <a:srgbClr val="FF0000"/>
                </a:solidFill>
              </a:rPr>
              <a:t>HttpSessionEvent</a:t>
            </a:r>
            <a:r>
              <a:rPr lang="en-US" b="1" dirty="0"/>
              <a:t> Encapsulates a session-changed event. </a:t>
            </a:r>
          </a:p>
          <a:p>
            <a:r>
              <a:rPr lang="en-GB" b="1" dirty="0" err="1">
                <a:solidFill>
                  <a:srgbClr val="FF0000"/>
                </a:solidFill>
              </a:rPr>
              <a:t>HttpSessionBindingEvent</a:t>
            </a:r>
            <a:r>
              <a:rPr lang="en-GB" b="1" dirty="0"/>
              <a:t> Indicates when a listener is bound to or unbound from a session value, or that a session attribute changed. </a:t>
            </a:r>
            <a:endParaRPr lang="en-US" b="1" dirty="0" smtClean="0">
              <a:solidFill>
                <a:srgbClr val="0033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20</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3792894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GB" b="1" dirty="0" smtClean="0"/>
              <a:t>Life Cycle Of A Servlet </a:t>
            </a:r>
            <a:endParaRPr lang="en-GB" dirty="0"/>
          </a:p>
        </p:txBody>
      </p:sp>
      <p:sp>
        <p:nvSpPr>
          <p:cNvPr id="2" name="Content Placeholder 1"/>
          <p:cNvSpPr>
            <a:spLocks noGrp="1"/>
          </p:cNvSpPr>
          <p:nvPr>
            <p:ph idx="1"/>
          </p:nvPr>
        </p:nvSpPr>
        <p:spPr>
          <a:xfrm>
            <a:off x="304800" y="942975"/>
            <a:ext cx="8458200" cy="4972049"/>
          </a:xfrm>
        </p:spPr>
        <p:txBody>
          <a:bodyPr>
            <a:normAutofit/>
          </a:bodyPr>
          <a:lstStyle/>
          <a:p>
            <a:r>
              <a:rPr lang="en-GB" dirty="0" smtClean="0"/>
              <a:t>Three </a:t>
            </a:r>
            <a:r>
              <a:rPr lang="en-GB" dirty="0"/>
              <a:t>methods are central to the life cycle of a servlet. </a:t>
            </a:r>
            <a:endParaRPr lang="en-GB" dirty="0" smtClean="0"/>
          </a:p>
          <a:p>
            <a:r>
              <a:rPr lang="en-GB" dirty="0" smtClean="0"/>
              <a:t>These </a:t>
            </a:r>
            <a:r>
              <a:rPr lang="en-GB" dirty="0"/>
              <a:t>are </a:t>
            </a:r>
            <a:r>
              <a:rPr lang="en-GB" dirty="0" err="1"/>
              <a:t>init</a:t>
            </a:r>
            <a:r>
              <a:rPr lang="en-GB" dirty="0"/>
              <a:t>( ), service( ), and destroy( ). </a:t>
            </a:r>
            <a:endParaRPr lang="en-GB" dirty="0" smtClean="0"/>
          </a:p>
          <a:p>
            <a:r>
              <a:rPr lang="en-GB" dirty="0" smtClean="0"/>
              <a:t>They </a:t>
            </a:r>
            <a:r>
              <a:rPr lang="en-GB" dirty="0"/>
              <a:t>are implemented by every servlet and are invoked at specific times by the server </a:t>
            </a:r>
            <a:endParaRPr lang="en-GB" dirty="0" smtClean="0"/>
          </a:p>
          <a:p>
            <a:endParaRPr lang="en-US" b="1" dirty="0" smtClean="0">
              <a:solidFill>
                <a:srgbClr val="0033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21</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2759862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GB" b="1" dirty="0" smtClean="0"/>
              <a:t>Life Cycle Of A Servlet </a:t>
            </a:r>
            <a:endParaRPr lang="en-US" b="1" dirty="0" smtClean="0">
              <a:solidFill>
                <a:srgbClr val="0033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22</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pic>
        <p:nvPicPr>
          <p:cNvPr id="4" name="Picture 3"/>
          <p:cNvPicPr>
            <a:picLocks noChangeAspect="1"/>
          </p:cNvPicPr>
          <p:nvPr/>
        </p:nvPicPr>
        <p:blipFill rotWithShape="1">
          <a:blip r:embed="rId3"/>
          <a:srcRect l="11347" t="19792" r="37116" b="17708"/>
          <a:stretch/>
        </p:blipFill>
        <p:spPr>
          <a:xfrm>
            <a:off x="304800" y="1166813"/>
            <a:ext cx="7772400" cy="4572000"/>
          </a:xfrm>
          <a:prstGeom prst="rect">
            <a:avLst/>
          </a:prstGeom>
        </p:spPr>
      </p:pic>
    </p:spTree>
    <p:extLst>
      <p:ext uri="{BB962C8B-B14F-4D97-AF65-F5344CB8AC3E}">
        <p14:creationId xmlns="" xmlns:p14="http://schemas.microsoft.com/office/powerpoint/2010/main" val="3882283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GB" b="1" dirty="0"/>
              <a:t>Life Cycle Of A Servlet </a:t>
            </a:r>
            <a:endParaRPr lang="en-US"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fontScale="85000" lnSpcReduction="20000"/>
          </a:bodyPr>
          <a:lstStyle/>
          <a:p>
            <a:r>
              <a:rPr lang="en-GB" b="1" dirty="0" err="1"/>
              <a:t>init</a:t>
            </a:r>
            <a:r>
              <a:rPr lang="en-GB" b="1" dirty="0"/>
              <a:t>() </a:t>
            </a:r>
            <a:endParaRPr lang="en-GB" b="1" dirty="0" smtClean="0"/>
          </a:p>
          <a:p>
            <a:r>
              <a:rPr lang="en-GB" b="1" dirty="0" smtClean="0"/>
              <a:t>When </a:t>
            </a:r>
            <a:r>
              <a:rPr lang="en-GB" b="1" dirty="0"/>
              <a:t>a server loads a servlet, it runs the servlet's </a:t>
            </a:r>
            <a:r>
              <a:rPr lang="en-GB" b="1" dirty="0" err="1"/>
              <a:t>init</a:t>
            </a:r>
            <a:r>
              <a:rPr lang="en-GB" b="1" dirty="0"/>
              <a:t> method. </a:t>
            </a:r>
            <a:endParaRPr lang="en-GB" b="1" dirty="0" smtClean="0"/>
          </a:p>
          <a:p>
            <a:r>
              <a:rPr lang="en-GB" b="1" dirty="0" smtClean="0"/>
              <a:t>Even </a:t>
            </a:r>
            <a:r>
              <a:rPr lang="en-GB" b="1" dirty="0"/>
              <a:t>though most servlets are run in multi-threaded servers, there are no concurrency issues during servlet initialization. </a:t>
            </a:r>
            <a:endParaRPr lang="en-GB" b="1" dirty="0" smtClean="0"/>
          </a:p>
          <a:p>
            <a:r>
              <a:rPr lang="en-GB" b="1" dirty="0" smtClean="0"/>
              <a:t>This </a:t>
            </a:r>
            <a:r>
              <a:rPr lang="en-GB" b="1" dirty="0"/>
              <a:t>is because the server calls the </a:t>
            </a:r>
            <a:r>
              <a:rPr lang="en-GB" b="1" dirty="0" err="1"/>
              <a:t>init</a:t>
            </a:r>
            <a:r>
              <a:rPr lang="en-GB" b="1" dirty="0"/>
              <a:t> method once, when it loads the servlet, and will not call it again unless it is reloading the servlet. </a:t>
            </a:r>
            <a:endParaRPr lang="en-GB" b="1" dirty="0" smtClean="0"/>
          </a:p>
          <a:p>
            <a:r>
              <a:rPr lang="en-GB" b="1" dirty="0" smtClean="0"/>
              <a:t>It </a:t>
            </a:r>
            <a:r>
              <a:rPr lang="en-GB" b="1" dirty="0"/>
              <a:t>is possible to pass initialization parameters to the servlet so it may configure itself. </a:t>
            </a:r>
            <a:endParaRPr lang="en-GB" b="1" dirty="0" smtClean="0"/>
          </a:p>
          <a:p>
            <a:r>
              <a:rPr lang="en-GB" b="1" dirty="0" smtClean="0"/>
              <a:t>After </a:t>
            </a:r>
            <a:r>
              <a:rPr lang="en-GB" b="1" dirty="0"/>
              <a:t>the </a:t>
            </a:r>
            <a:r>
              <a:rPr lang="en-GB" b="1" dirty="0" err="1"/>
              <a:t>init</a:t>
            </a:r>
            <a:r>
              <a:rPr lang="en-GB" b="1" dirty="0"/>
              <a:t>() method runs, the servlet container marks the servlet as available. </a:t>
            </a:r>
            <a:endParaRPr lang="en-US" b="1" dirty="0" smtClean="0">
              <a:solidFill>
                <a:srgbClr val="0033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23</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3686739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GB" b="1" dirty="0"/>
              <a:t>Life Cycle Of A Servlet </a:t>
            </a:r>
            <a:endParaRPr lang="en-US"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fontScale="92500" lnSpcReduction="20000"/>
          </a:bodyPr>
          <a:lstStyle/>
          <a:p>
            <a:r>
              <a:rPr lang="en-GB" b="1" dirty="0"/>
              <a:t>service() </a:t>
            </a:r>
            <a:endParaRPr lang="en-GB" b="1" dirty="0" smtClean="0"/>
          </a:p>
          <a:p>
            <a:r>
              <a:rPr lang="en-GB" b="1" dirty="0" smtClean="0"/>
              <a:t>After </a:t>
            </a:r>
            <a:r>
              <a:rPr lang="en-GB" b="1" dirty="0"/>
              <a:t>the server loads and initializes the servlet, the servlet is able to handle client requests. It processes them in its service method. Each client's request has its call to the service method. The service( ) method receives the client's request, checks the type of request (GET, POST, PUT, DELETE, TRACE, OPTION) and call the appropriate method: </a:t>
            </a:r>
            <a:r>
              <a:rPr lang="en-GB" b="1" dirty="0" err="1"/>
              <a:t>doGet</a:t>
            </a:r>
            <a:r>
              <a:rPr lang="en-GB" b="1" dirty="0"/>
              <a:t>, </a:t>
            </a:r>
            <a:r>
              <a:rPr lang="en-GB" b="1" dirty="0" err="1"/>
              <a:t>doPost</a:t>
            </a:r>
            <a:r>
              <a:rPr lang="en-GB" b="1" dirty="0"/>
              <a:t>, </a:t>
            </a:r>
            <a:r>
              <a:rPr lang="en-GB" b="1" dirty="0" err="1"/>
              <a:t>doPut</a:t>
            </a:r>
            <a:r>
              <a:rPr lang="en-GB" b="1" dirty="0"/>
              <a:t>, </a:t>
            </a:r>
            <a:r>
              <a:rPr lang="en-GB" b="1" dirty="0" err="1"/>
              <a:t>doDelete</a:t>
            </a:r>
            <a:r>
              <a:rPr lang="en-GB" b="1" dirty="0"/>
              <a:t>, </a:t>
            </a:r>
            <a:r>
              <a:rPr lang="en-GB" b="1" dirty="0" err="1"/>
              <a:t>doTrace</a:t>
            </a:r>
            <a:r>
              <a:rPr lang="en-GB" b="1" dirty="0"/>
              <a:t>, </a:t>
            </a:r>
            <a:r>
              <a:rPr lang="en-GB" b="1" dirty="0" err="1"/>
              <a:t>doOption</a:t>
            </a:r>
            <a:r>
              <a:rPr lang="en-GB" b="1" dirty="0"/>
              <a:t>. The service() method can have access to all the resources created in the </a:t>
            </a:r>
            <a:r>
              <a:rPr lang="en-GB" b="1" dirty="0" err="1"/>
              <a:t>init</a:t>
            </a:r>
            <a:r>
              <a:rPr lang="en-GB" b="1" dirty="0"/>
              <a:t>() method </a:t>
            </a:r>
            <a:endParaRPr lang="en-US" b="1" dirty="0" smtClean="0">
              <a:solidFill>
                <a:srgbClr val="0033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24</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2628499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GB" b="1" dirty="0"/>
              <a:t>Life Cycle Of A Servlet </a:t>
            </a:r>
            <a:endParaRPr lang="en-US"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fontScale="92500" lnSpcReduction="10000"/>
          </a:bodyPr>
          <a:lstStyle/>
          <a:p>
            <a:r>
              <a:rPr lang="en-US" b="1" dirty="0"/>
              <a:t>destroy() </a:t>
            </a:r>
            <a:endParaRPr lang="en-US" dirty="0"/>
          </a:p>
          <a:p>
            <a:r>
              <a:rPr lang="en-GB" dirty="0"/>
              <a:t>If the Servlet is no longer needed for servicing any request, the servlet container calls the destroy() method . Like the </a:t>
            </a:r>
            <a:r>
              <a:rPr lang="en-GB" dirty="0" err="1"/>
              <a:t>init</a:t>
            </a:r>
            <a:r>
              <a:rPr lang="en-GB" dirty="0"/>
              <a:t>() method this method is also called only once throughout the life cycle of the servlet. Calling the destroy() method indicates to the servlet container not to sent </a:t>
            </a:r>
            <a:r>
              <a:rPr lang="en-GB" dirty="0" smtClean="0"/>
              <a:t>any </a:t>
            </a:r>
            <a:r>
              <a:rPr lang="en-GB" dirty="0"/>
              <a:t>request for service and the servlet releases all the resources associated with it. Java Virtual Machine claims for the memory associated with the resources for garbage collection </a:t>
            </a:r>
            <a:endParaRPr lang="en-US" b="1" dirty="0" smtClean="0">
              <a:solidFill>
                <a:srgbClr val="0033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25</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3434865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idx="4294967295"/>
          </p:nvPr>
        </p:nvSpPr>
        <p:spPr>
          <a:xfrm>
            <a:off x="1066800" y="228600"/>
            <a:ext cx="8077200" cy="609600"/>
          </a:xfrm>
        </p:spPr>
        <p:txBody>
          <a:bodyPr>
            <a:normAutofit fontScale="90000"/>
          </a:bodyPr>
          <a:lstStyle/>
          <a:p>
            <a:r>
              <a:rPr lang="en-GB" b="1" dirty="0"/>
              <a:t>SERVLET </a:t>
            </a:r>
            <a:endParaRPr lang="en-US" b="1" dirty="0" smtClean="0">
              <a:solidFill>
                <a:srgbClr val="003300"/>
              </a:solidFill>
            </a:endParaRPr>
          </a:p>
        </p:txBody>
      </p:sp>
      <p:sp>
        <p:nvSpPr>
          <p:cNvPr id="2" name="Content Placeholder 1"/>
          <p:cNvSpPr>
            <a:spLocks noGrp="1"/>
          </p:cNvSpPr>
          <p:nvPr>
            <p:ph idx="4294967295"/>
          </p:nvPr>
        </p:nvSpPr>
        <p:spPr>
          <a:xfrm>
            <a:off x="0" y="942975"/>
            <a:ext cx="8458200" cy="4972050"/>
          </a:xfrm>
        </p:spPr>
        <p:txBody>
          <a:bodyPr>
            <a:normAutofit/>
          </a:bodyPr>
          <a:lstStyle/>
          <a:p>
            <a:r>
              <a:rPr lang="en-GB" b="1" dirty="0">
                <a:solidFill>
                  <a:srgbClr val="003300"/>
                </a:solidFill>
              </a:rPr>
              <a:t>A servlet can </a:t>
            </a:r>
            <a:r>
              <a:rPr lang="en-GB" b="1" dirty="0">
                <a:solidFill>
                  <a:srgbClr val="FF0000"/>
                </a:solidFill>
              </a:rPr>
              <a:t>handle multiple requests concurrently</a:t>
            </a:r>
            <a:r>
              <a:rPr lang="en-GB" b="1" dirty="0">
                <a:solidFill>
                  <a:srgbClr val="003300"/>
                </a:solidFill>
              </a:rPr>
              <a:t> and can </a:t>
            </a:r>
            <a:r>
              <a:rPr lang="en-GB" b="1" dirty="0">
                <a:solidFill>
                  <a:srgbClr val="FF0000"/>
                </a:solidFill>
              </a:rPr>
              <a:t>synchronize requests</a:t>
            </a:r>
            <a:r>
              <a:rPr lang="en-GB" b="1" dirty="0" smtClean="0">
                <a:solidFill>
                  <a:srgbClr val="003300"/>
                </a:solidFill>
              </a:rPr>
              <a:t>. </a:t>
            </a:r>
          </a:p>
          <a:p>
            <a:r>
              <a:rPr lang="en-GB" b="1" dirty="0" smtClean="0">
                <a:solidFill>
                  <a:srgbClr val="003300"/>
                </a:solidFill>
              </a:rPr>
              <a:t>Servlets </a:t>
            </a:r>
            <a:r>
              <a:rPr lang="en-GB" b="1" dirty="0">
                <a:solidFill>
                  <a:srgbClr val="003300"/>
                </a:solidFill>
              </a:rPr>
              <a:t>can </a:t>
            </a:r>
            <a:r>
              <a:rPr lang="en-GB" b="1" dirty="0">
                <a:solidFill>
                  <a:srgbClr val="FF0000"/>
                </a:solidFill>
              </a:rPr>
              <a:t>forward requests to other servers and </a:t>
            </a:r>
            <a:r>
              <a:rPr lang="en-GB" b="1" dirty="0" smtClean="0">
                <a:solidFill>
                  <a:srgbClr val="FF0000"/>
                </a:solidFill>
              </a:rPr>
              <a:t>servlets</a:t>
            </a:r>
          </a:p>
          <a:p>
            <a:r>
              <a:rPr lang="en-GB" b="1" dirty="0" smtClean="0">
                <a:solidFill>
                  <a:srgbClr val="003300"/>
                </a:solidFill>
              </a:rPr>
              <a:t> </a:t>
            </a:r>
            <a:endParaRPr lang="en-US" b="1" dirty="0" smtClean="0">
              <a:solidFill>
                <a:srgbClr val="003300"/>
              </a:solidFill>
            </a:endParaRPr>
          </a:p>
        </p:txBody>
      </p:sp>
    </p:spTree>
    <p:extLst>
      <p:ext uri="{BB962C8B-B14F-4D97-AF65-F5344CB8AC3E}">
        <p14:creationId xmlns="" xmlns:p14="http://schemas.microsoft.com/office/powerpoint/2010/main" val="1267885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GB" b="1" dirty="0" smtClean="0"/>
              <a:t>SERVLET Working </a:t>
            </a:r>
            <a:endParaRPr lang="en-US"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fontScale="85000" lnSpcReduction="10000"/>
          </a:bodyPr>
          <a:lstStyle/>
          <a:p>
            <a:r>
              <a:rPr lang="en-GB" b="1" dirty="0"/>
              <a:t>A servlet runs inside a </a:t>
            </a:r>
            <a:r>
              <a:rPr lang="en-GB" b="1" dirty="0">
                <a:solidFill>
                  <a:srgbClr val="FF0000"/>
                </a:solidFill>
              </a:rPr>
              <a:t>Java-enabled application server</a:t>
            </a:r>
            <a:r>
              <a:rPr lang="en-GB" b="1" dirty="0"/>
              <a:t>. </a:t>
            </a:r>
            <a:endParaRPr lang="en-GB" b="1" dirty="0" smtClean="0"/>
          </a:p>
          <a:p>
            <a:r>
              <a:rPr lang="en-GB" b="1" dirty="0" smtClean="0"/>
              <a:t>Application </a:t>
            </a:r>
            <a:r>
              <a:rPr lang="en-GB" b="1" dirty="0"/>
              <a:t>servers are a </a:t>
            </a:r>
            <a:r>
              <a:rPr lang="en-GB" b="1" dirty="0">
                <a:solidFill>
                  <a:srgbClr val="FF0000"/>
                </a:solidFill>
              </a:rPr>
              <a:t>special kind of Web server</a:t>
            </a:r>
            <a:r>
              <a:rPr lang="en-GB" b="1" dirty="0"/>
              <a:t>; they extend </a:t>
            </a:r>
            <a:r>
              <a:rPr lang="en-GB" b="1" dirty="0">
                <a:solidFill>
                  <a:srgbClr val="FF0000"/>
                </a:solidFill>
              </a:rPr>
              <a:t>the capabilities of a Web server to handle requests for </a:t>
            </a:r>
            <a:r>
              <a:rPr lang="en-GB" b="1" dirty="0" smtClean="0">
                <a:solidFill>
                  <a:srgbClr val="FF0000"/>
                </a:solidFill>
              </a:rPr>
              <a:t>servlets, </a:t>
            </a:r>
            <a:r>
              <a:rPr lang="en-GB" b="1" dirty="0">
                <a:solidFill>
                  <a:srgbClr val="FF0000"/>
                </a:solidFill>
              </a:rPr>
              <a:t>and Web applications</a:t>
            </a:r>
            <a:r>
              <a:rPr lang="en-GB" b="1" dirty="0"/>
              <a:t>. </a:t>
            </a:r>
            <a:endParaRPr lang="en-GB" b="1" dirty="0" smtClean="0"/>
          </a:p>
          <a:p>
            <a:r>
              <a:rPr lang="en-GB" b="1" dirty="0" smtClean="0"/>
              <a:t>There </a:t>
            </a:r>
            <a:r>
              <a:rPr lang="en-GB" b="1" dirty="0"/>
              <a:t>is a </a:t>
            </a:r>
            <a:r>
              <a:rPr lang="en-GB" b="1" dirty="0">
                <a:solidFill>
                  <a:srgbClr val="FF0000"/>
                </a:solidFill>
              </a:rPr>
              <a:t>distinct difference between </a:t>
            </a:r>
            <a:r>
              <a:rPr lang="en-GB" b="1" dirty="0"/>
              <a:t>a Web server and an application server. </a:t>
            </a:r>
            <a:endParaRPr lang="en-GB" b="1" dirty="0" smtClean="0"/>
          </a:p>
          <a:p>
            <a:r>
              <a:rPr lang="en-GB" b="1" dirty="0" smtClean="0"/>
              <a:t>The </a:t>
            </a:r>
            <a:r>
              <a:rPr lang="en-GB" b="1" dirty="0"/>
              <a:t>server itself </a:t>
            </a:r>
            <a:r>
              <a:rPr lang="en-GB" b="1" dirty="0">
                <a:solidFill>
                  <a:srgbClr val="FF0000"/>
                </a:solidFill>
              </a:rPr>
              <a:t>loads, executes, and manages servlets</a:t>
            </a:r>
            <a:r>
              <a:rPr lang="en-GB" b="1" dirty="0" smtClean="0"/>
              <a:t>.</a:t>
            </a:r>
          </a:p>
          <a:p>
            <a:r>
              <a:rPr lang="en-GB" b="1" dirty="0" smtClean="0"/>
              <a:t>The </a:t>
            </a:r>
            <a:r>
              <a:rPr lang="en-GB" b="1" dirty="0"/>
              <a:t>server uses a </a:t>
            </a:r>
            <a:r>
              <a:rPr lang="en-GB" b="1" dirty="0">
                <a:solidFill>
                  <a:srgbClr val="FF0000"/>
                </a:solidFill>
              </a:rPr>
              <a:t>Java byte code interpreter to run Java programs; this is called the Java Virtual Machine(JVM). </a:t>
            </a:r>
            <a:endParaRPr lang="en-US" b="1" dirty="0" smtClean="0">
              <a:solidFill>
                <a:srgbClr val="FF0000"/>
              </a:solidFill>
            </a:endParaRPr>
          </a:p>
        </p:txBody>
      </p:sp>
    </p:spTree>
    <p:extLst>
      <p:ext uri="{BB962C8B-B14F-4D97-AF65-F5344CB8AC3E}">
        <p14:creationId xmlns="" xmlns:p14="http://schemas.microsoft.com/office/powerpoint/2010/main" val="1672161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GB" b="1" dirty="0" smtClean="0"/>
              <a:t>SERVLET Working </a:t>
            </a:r>
            <a:endParaRPr lang="en-US"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fontScale="92500" lnSpcReduction="10000"/>
          </a:bodyPr>
          <a:lstStyle/>
          <a:p>
            <a:r>
              <a:rPr lang="en-GB" b="1" dirty="0" smtClean="0"/>
              <a:t>The </a:t>
            </a:r>
            <a:r>
              <a:rPr lang="en-GB" b="1" dirty="0"/>
              <a:t>client </a:t>
            </a:r>
            <a:r>
              <a:rPr lang="en-GB" b="1" dirty="0">
                <a:solidFill>
                  <a:srgbClr val="FF0000"/>
                </a:solidFill>
              </a:rPr>
              <a:t>sends a request to the server</a:t>
            </a:r>
            <a:r>
              <a:rPr lang="en-GB" b="1" dirty="0"/>
              <a:t>. </a:t>
            </a:r>
          </a:p>
          <a:p>
            <a:r>
              <a:rPr lang="en-GB" b="1" dirty="0" smtClean="0"/>
              <a:t>The </a:t>
            </a:r>
            <a:r>
              <a:rPr lang="en-GB" b="1" dirty="0"/>
              <a:t>server </a:t>
            </a:r>
            <a:r>
              <a:rPr lang="en-GB" b="1" dirty="0" smtClean="0">
                <a:solidFill>
                  <a:srgbClr val="FF0000"/>
                </a:solidFill>
              </a:rPr>
              <a:t>loads </a:t>
            </a:r>
            <a:r>
              <a:rPr lang="en-GB" b="1" dirty="0">
                <a:solidFill>
                  <a:srgbClr val="FF0000"/>
                </a:solidFill>
              </a:rPr>
              <a:t>the servlet </a:t>
            </a:r>
            <a:r>
              <a:rPr lang="en-GB" b="1" dirty="0"/>
              <a:t>and creates </a:t>
            </a:r>
            <a:r>
              <a:rPr lang="en-GB" b="1" dirty="0">
                <a:solidFill>
                  <a:srgbClr val="FF0000"/>
                </a:solidFill>
              </a:rPr>
              <a:t>a thread for the servlet process</a:t>
            </a:r>
            <a:r>
              <a:rPr lang="en-GB" b="1" dirty="0"/>
              <a:t>. </a:t>
            </a:r>
            <a:r>
              <a:rPr lang="en-GB" b="1" dirty="0" smtClean="0"/>
              <a:t>(servlet </a:t>
            </a:r>
            <a:r>
              <a:rPr lang="en-GB" b="1" dirty="0"/>
              <a:t>is loaded upon the </a:t>
            </a:r>
            <a:r>
              <a:rPr lang="en-GB" b="1" dirty="0">
                <a:solidFill>
                  <a:srgbClr val="FF0000"/>
                </a:solidFill>
              </a:rPr>
              <a:t>first request</a:t>
            </a:r>
            <a:r>
              <a:rPr lang="en-GB" b="1" dirty="0"/>
              <a:t>; it stays loaded until the server shuts </a:t>
            </a:r>
            <a:r>
              <a:rPr lang="en-GB" b="1" dirty="0" smtClean="0"/>
              <a:t>down). </a:t>
            </a:r>
            <a:endParaRPr lang="en-GB" b="1" dirty="0"/>
          </a:p>
          <a:p>
            <a:r>
              <a:rPr lang="en-GB" b="1" dirty="0" smtClean="0"/>
              <a:t>The </a:t>
            </a:r>
            <a:r>
              <a:rPr lang="en-GB" b="1" dirty="0"/>
              <a:t>s</a:t>
            </a:r>
            <a:r>
              <a:rPr lang="en-GB" b="1" dirty="0">
                <a:solidFill>
                  <a:srgbClr val="FF0000"/>
                </a:solidFill>
              </a:rPr>
              <a:t>erver sends the request information to the servlet</a:t>
            </a:r>
            <a:r>
              <a:rPr lang="en-GB" b="1" dirty="0"/>
              <a:t>. </a:t>
            </a:r>
          </a:p>
          <a:p>
            <a:r>
              <a:rPr lang="en-GB" b="1" dirty="0" smtClean="0"/>
              <a:t>The </a:t>
            </a:r>
            <a:r>
              <a:rPr lang="en-GB" b="1" dirty="0">
                <a:solidFill>
                  <a:srgbClr val="FF0000"/>
                </a:solidFill>
              </a:rPr>
              <a:t>servlet builds a response and passes it to the server</a:t>
            </a:r>
            <a:r>
              <a:rPr lang="en-GB" b="1" dirty="0"/>
              <a:t>. </a:t>
            </a:r>
          </a:p>
          <a:p>
            <a:r>
              <a:rPr lang="en-GB" b="1" dirty="0" smtClean="0"/>
              <a:t>The </a:t>
            </a:r>
            <a:r>
              <a:rPr lang="en-GB" b="1" dirty="0"/>
              <a:t>server </a:t>
            </a:r>
            <a:r>
              <a:rPr lang="en-GB" b="1" dirty="0">
                <a:solidFill>
                  <a:srgbClr val="FF0000"/>
                </a:solidFill>
              </a:rPr>
              <a:t>sends the response back to the client</a:t>
            </a:r>
            <a:r>
              <a:rPr lang="en-GB" b="1" dirty="0"/>
              <a:t>. </a:t>
            </a:r>
          </a:p>
          <a:p>
            <a:endParaRPr lang="en-US" b="1" dirty="0" smtClean="0">
              <a:solidFill>
                <a:srgbClr val="0033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5</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1689336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GB" b="1" dirty="0"/>
              <a:t>SERVLET </a:t>
            </a:r>
            <a:r>
              <a:rPr lang="en-GB" b="1" dirty="0" smtClean="0"/>
              <a:t> Usage</a:t>
            </a:r>
            <a:endParaRPr lang="en-US"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a:bodyPr>
          <a:lstStyle/>
          <a:p>
            <a:r>
              <a:rPr lang="en-GB" b="1" dirty="0" smtClean="0"/>
              <a:t>To </a:t>
            </a:r>
            <a:r>
              <a:rPr lang="en-GB" b="1" dirty="0"/>
              <a:t>accept </a:t>
            </a:r>
            <a:r>
              <a:rPr lang="en-GB" b="1" dirty="0">
                <a:solidFill>
                  <a:srgbClr val="FF0000"/>
                </a:solidFill>
              </a:rPr>
              <a:t>form input and generate HTML Web pages dynamically</a:t>
            </a:r>
            <a:r>
              <a:rPr lang="en-GB" b="1" dirty="0"/>
              <a:t>. </a:t>
            </a:r>
          </a:p>
          <a:p>
            <a:r>
              <a:rPr lang="en-GB" b="1" dirty="0" smtClean="0"/>
              <a:t>As </a:t>
            </a:r>
            <a:r>
              <a:rPr lang="en-GB" b="1" dirty="0"/>
              <a:t>part of </a:t>
            </a:r>
            <a:r>
              <a:rPr lang="en-GB" b="1" dirty="0">
                <a:solidFill>
                  <a:srgbClr val="FF0000"/>
                </a:solidFill>
              </a:rPr>
              <a:t>middle tiers</a:t>
            </a:r>
            <a:r>
              <a:rPr lang="en-GB" b="1" dirty="0"/>
              <a:t> </a:t>
            </a:r>
            <a:r>
              <a:rPr lang="en-GB" b="1" dirty="0" smtClean="0"/>
              <a:t>to connecting </a:t>
            </a:r>
            <a:r>
              <a:rPr lang="en-GB" b="1" dirty="0"/>
              <a:t>to </a:t>
            </a:r>
            <a:r>
              <a:rPr lang="en-GB" b="1" dirty="0" smtClean="0">
                <a:solidFill>
                  <a:srgbClr val="FF0000"/>
                </a:solidFill>
              </a:rPr>
              <a:t>databases. </a:t>
            </a:r>
          </a:p>
          <a:p>
            <a:r>
              <a:rPr lang="en-GB" b="1" dirty="0" smtClean="0"/>
              <a:t>Applications </a:t>
            </a:r>
            <a:r>
              <a:rPr lang="en-GB" b="1" dirty="0"/>
              <a:t>such as </a:t>
            </a:r>
            <a:r>
              <a:rPr lang="en-GB" b="1" dirty="0">
                <a:solidFill>
                  <a:srgbClr val="FF0000"/>
                </a:solidFill>
              </a:rPr>
              <a:t>online conferencing</a:t>
            </a:r>
            <a:r>
              <a:rPr lang="en-GB" b="1" dirty="0"/>
              <a:t>. </a:t>
            </a:r>
          </a:p>
          <a:p>
            <a:r>
              <a:rPr lang="en-GB" b="1" dirty="0" smtClean="0"/>
              <a:t>Act </a:t>
            </a:r>
            <a:r>
              <a:rPr lang="en-GB" b="1" dirty="0"/>
              <a:t>as </a:t>
            </a:r>
            <a:r>
              <a:rPr lang="en-GB" b="1" dirty="0">
                <a:solidFill>
                  <a:srgbClr val="FF0000"/>
                </a:solidFill>
              </a:rPr>
              <a:t>active agents which share data with each other</a:t>
            </a:r>
            <a:r>
              <a:rPr lang="en-GB" b="1" dirty="0"/>
              <a:t>. </a:t>
            </a:r>
          </a:p>
          <a:p>
            <a:r>
              <a:rPr lang="en-GB" b="1" dirty="0" smtClean="0"/>
              <a:t>Servlets </a:t>
            </a:r>
            <a:r>
              <a:rPr lang="en-GB" b="1" dirty="0"/>
              <a:t>could be used for b</a:t>
            </a:r>
            <a:r>
              <a:rPr lang="en-GB" b="1" dirty="0">
                <a:solidFill>
                  <a:srgbClr val="FF0000"/>
                </a:solidFill>
              </a:rPr>
              <a:t>alancing load among servers</a:t>
            </a:r>
            <a:r>
              <a:rPr lang="en-GB" b="1" dirty="0"/>
              <a:t> which </a:t>
            </a:r>
            <a:r>
              <a:rPr lang="en-GB" b="1" dirty="0">
                <a:solidFill>
                  <a:srgbClr val="FF0000"/>
                </a:solidFill>
              </a:rPr>
              <a:t>mirror</a:t>
            </a:r>
            <a:r>
              <a:rPr lang="en-GB" b="1" dirty="0"/>
              <a:t> the same content. </a:t>
            </a:r>
          </a:p>
          <a:p>
            <a:endParaRPr lang="en-US" b="1" dirty="0" smtClean="0">
              <a:solidFill>
                <a:srgbClr val="0033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6</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352492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GB" b="1" dirty="0" smtClean="0"/>
              <a:t>Servlet  </a:t>
            </a:r>
            <a:r>
              <a:rPr lang="en-US" b="1" dirty="0" smtClean="0"/>
              <a:t>Features</a:t>
            </a:r>
            <a:endParaRPr lang="en-US"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a:bodyPr>
          <a:lstStyle/>
          <a:p>
            <a:r>
              <a:rPr lang="en-US" b="1" dirty="0"/>
              <a:t>PORTABILITY </a:t>
            </a:r>
            <a:endParaRPr lang="en-US" b="1" dirty="0" smtClean="0"/>
          </a:p>
          <a:p>
            <a:r>
              <a:rPr lang="en-GB" b="1" dirty="0" smtClean="0"/>
              <a:t>Servlets </a:t>
            </a:r>
            <a:r>
              <a:rPr lang="en-GB" b="1" dirty="0"/>
              <a:t>are </a:t>
            </a:r>
            <a:r>
              <a:rPr lang="en-GB" b="1" dirty="0">
                <a:solidFill>
                  <a:srgbClr val="FF0000"/>
                </a:solidFill>
              </a:rPr>
              <a:t>writing once, run anywhere </a:t>
            </a:r>
            <a:r>
              <a:rPr lang="en-GB" b="1" dirty="0"/>
              <a:t>(</a:t>
            </a:r>
            <a:r>
              <a:rPr lang="en-GB" b="1" dirty="0">
                <a:solidFill>
                  <a:srgbClr val="FF0000"/>
                </a:solidFill>
              </a:rPr>
              <a:t>WORA</a:t>
            </a:r>
            <a:r>
              <a:rPr lang="en-GB" b="1" dirty="0"/>
              <a:t>) program, because we can develop a servlet on Windows machine running the </a:t>
            </a:r>
            <a:r>
              <a:rPr lang="en-GB" b="1" dirty="0">
                <a:solidFill>
                  <a:srgbClr val="FF0000"/>
                </a:solidFill>
              </a:rPr>
              <a:t>tomcat server or any other server </a:t>
            </a:r>
            <a:endParaRPr lang="en-GB" b="1" dirty="0" smtClean="0">
              <a:solidFill>
                <a:srgbClr val="FF0000"/>
              </a:solidFill>
            </a:endParaRPr>
          </a:p>
          <a:p>
            <a:r>
              <a:rPr lang="en-GB" b="1" dirty="0"/>
              <a:t>Servlets are ext</a:t>
            </a:r>
            <a:r>
              <a:rPr lang="en-GB" b="1" dirty="0">
                <a:solidFill>
                  <a:srgbClr val="FF0000"/>
                </a:solidFill>
              </a:rPr>
              <a:t>remely portable so we can run </a:t>
            </a:r>
            <a:r>
              <a:rPr lang="en-GB" b="1" dirty="0" smtClean="0">
                <a:solidFill>
                  <a:srgbClr val="FF0000"/>
                </a:solidFill>
              </a:rPr>
              <a:t>on </a:t>
            </a:r>
            <a:r>
              <a:rPr lang="en-GB" b="1" dirty="0">
                <a:solidFill>
                  <a:srgbClr val="FF0000"/>
                </a:solidFill>
              </a:rPr>
              <a:t>any platform</a:t>
            </a:r>
            <a:r>
              <a:rPr lang="en-GB" b="1" dirty="0"/>
              <a:t>. </a:t>
            </a:r>
            <a:endParaRPr lang="en-GB" b="1" dirty="0" smtClean="0"/>
          </a:p>
          <a:p>
            <a:r>
              <a:rPr lang="en-GB" b="1" dirty="0" smtClean="0"/>
              <a:t>So </a:t>
            </a:r>
            <a:r>
              <a:rPr lang="en-GB" b="1" dirty="0"/>
              <a:t>we can call </a:t>
            </a:r>
            <a:r>
              <a:rPr lang="en-GB" b="1" dirty="0">
                <a:solidFill>
                  <a:srgbClr val="FF0000"/>
                </a:solidFill>
              </a:rPr>
              <a:t>servlets are platform independent </a:t>
            </a:r>
            <a:endParaRPr lang="en-US" b="1" dirty="0" smtClean="0">
              <a:solidFill>
                <a:srgbClr val="FF00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7</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3220267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GB" b="1" dirty="0"/>
              <a:t>Servlet  </a:t>
            </a:r>
            <a:r>
              <a:rPr lang="en-US" b="1" dirty="0"/>
              <a:t>Features</a:t>
            </a:r>
            <a:endParaRPr lang="en-US"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a:bodyPr>
          <a:lstStyle/>
          <a:p>
            <a:r>
              <a:rPr lang="en-US" b="1" dirty="0"/>
              <a:t>POWERFUL </a:t>
            </a:r>
          </a:p>
          <a:p>
            <a:r>
              <a:rPr lang="en-GB" b="1" dirty="0"/>
              <a:t>Servlets </a:t>
            </a:r>
            <a:r>
              <a:rPr lang="en-GB" b="1" dirty="0" smtClean="0"/>
              <a:t> power full for: </a:t>
            </a:r>
            <a:r>
              <a:rPr lang="en-GB" b="1" dirty="0">
                <a:solidFill>
                  <a:srgbClr val="FF0000"/>
                </a:solidFill>
              </a:rPr>
              <a:t>networking and URL access, multithreading, image manipulation, data compression, database connectivity</a:t>
            </a:r>
            <a:r>
              <a:rPr lang="en-GB" b="1" dirty="0" smtClean="0"/>
              <a:t>, </a:t>
            </a:r>
            <a:r>
              <a:rPr lang="en-GB" b="1" dirty="0">
                <a:solidFill>
                  <a:srgbClr val="FF0000"/>
                </a:solidFill>
              </a:rPr>
              <a:t>remote method invocation (RMI</a:t>
            </a:r>
            <a:r>
              <a:rPr lang="en-GB" b="1" dirty="0" smtClean="0">
                <a:solidFill>
                  <a:srgbClr val="FF0000"/>
                </a:solidFill>
              </a:rPr>
              <a:t>)</a:t>
            </a:r>
            <a:r>
              <a:rPr lang="en-GB" b="1" dirty="0" smtClean="0"/>
              <a:t>. </a:t>
            </a:r>
          </a:p>
          <a:p>
            <a:r>
              <a:rPr lang="en-GB" b="1" dirty="0" smtClean="0"/>
              <a:t>Servlets </a:t>
            </a:r>
            <a:r>
              <a:rPr lang="en-GB" b="1" dirty="0"/>
              <a:t>are also well suited for </a:t>
            </a:r>
            <a:r>
              <a:rPr lang="en-GB" b="1" dirty="0">
                <a:solidFill>
                  <a:srgbClr val="FF0000"/>
                </a:solidFill>
              </a:rPr>
              <a:t>enabling client/server communication</a:t>
            </a:r>
            <a:r>
              <a:rPr lang="en-GB" b="1" dirty="0"/>
              <a:t>. </a:t>
            </a:r>
            <a:endParaRPr lang="en-GB" b="1" dirty="0" smtClean="0"/>
          </a:p>
          <a:p>
            <a:endParaRPr lang="en-GB" b="1" dirty="0" smtClean="0"/>
          </a:p>
          <a:p>
            <a:r>
              <a:rPr lang="en-GB" b="1" dirty="0" smtClean="0"/>
              <a:t>. </a:t>
            </a:r>
            <a:endParaRPr lang="en-US" b="1" dirty="0" smtClean="0">
              <a:solidFill>
                <a:srgbClr val="003300"/>
              </a:solidFill>
            </a:endParaRPr>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8</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1538525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a:xfrm>
            <a:off x="685800" y="228600"/>
            <a:ext cx="8077200" cy="609600"/>
          </a:xfrm>
        </p:spPr>
        <p:txBody>
          <a:bodyPr>
            <a:normAutofit fontScale="90000"/>
          </a:bodyPr>
          <a:lstStyle/>
          <a:p>
            <a:r>
              <a:rPr lang="en-GB" b="1" dirty="0"/>
              <a:t>Servlet  </a:t>
            </a:r>
            <a:r>
              <a:rPr lang="en-US" b="1" dirty="0"/>
              <a:t>Features</a:t>
            </a:r>
            <a:endParaRPr lang="en-US" b="1" dirty="0" smtClean="0">
              <a:solidFill>
                <a:srgbClr val="003300"/>
              </a:solidFill>
            </a:endParaRPr>
          </a:p>
        </p:txBody>
      </p:sp>
      <p:sp>
        <p:nvSpPr>
          <p:cNvPr id="2" name="Content Placeholder 1"/>
          <p:cNvSpPr>
            <a:spLocks noGrp="1"/>
          </p:cNvSpPr>
          <p:nvPr>
            <p:ph idx="1"/>
          </p:nvPr>
        </p:nvSpPr>
        <p:spPr>
          <a:xfrm>
            <a:off x="304800" y="942975"/>
            <a:ext cx="8458200" cy="4972049"/>
          </a:xfrm>
        </p:spPr>
        <p:txBody>
          <a:bodyPr>
            <a:normAutofit/>
          </a:bodyPr>
          <a:lstStyle/>
          <a:p>
            <a:r>
              <a:rPr lang="en-US" b="1" dirty="0"/>
              <a:t>EFFICIENCY </a:t>
            </a:r>
          </a:p>
          <a:p>
            <a:r>
              <a:rPr lang="en-GB" b="1" dirty="0"/>
              <a:t>The servlet </a:t>
            </a:r>
            <a:r>
              <a:rPr lang="en-GB" b="1" dirty="0">
                <a:solidFill>
                  <a:srgbClr val="FF0000"/>
                </a:solidFill>
              </a:rPr>
              <a:t>remains in the </a:t>
            </a:r>
            <a:r>
              <a:rPr lang="en-GB" b="1" dirty="0" err="1">
                <a:solidFill>
                  <a:srgbClr val="FF0000"/>
                </a:solidFill>
              </a:rPr>
              <a:t>server‟s</a:t>
            </a:r>
            <a:r>
              <a:rPr lang="en-GB" b="1" dirty="0">
                <a:solidFill>
                  <a:srgbClr val="FF0000"/>
                </a:solidFill>
              </a:rPr>
              <a:t> memory </a:t>
            </a:r>
            <a:r>
              <a:rPr lang="en-GB" b="1" dirty="0"/>
              <a:t>as a single object instance, </a:t>
            </a:r>
            <a:r>
              <a:rPr lang="en-GB" b="1" dirty="0">
                <a:solidFill>
                  <a:srgbClr val="FF0000"/>
                </a:solidFill>
              </a:rPr>
              <a:t>when the servlet get loaded in the server</a:t>
            </a:r>
            <a:r>
              <a:rPr lang="en-GB" b="1" dirty="0"/>
              <a:t>. </a:t>
            </a:r>
            <a:endParaRPr lang="en-GB" b="1" dirty="0" smtClean="0"/>
          </a:p>
          <a:p>
            <a:r>
              <a:rPr lang="en-GB" b="1" dirty="0" smtClean="0"/>
              <a:t>The </a:t>
            </a:r>
            <a:r>
              <a:rPr lang="en-GB" b="1" dirty="0"/>
              <a:t>servlets </a:t>
            </a:r>
            <a:r>
              <a:rPr lang="en-GB" b="1" dirty="0" smtClean="0"/>
              <a:t>can handled </a:t>
            </a:r>
            <a:r>
              <a:rPr lang="en-GB" b="1" dirty="0" smtClean="0">
                <a:solidFill>
                  <a:srgbClr val="FF0000"/>
                </a:solidFill>
              </a:rPr>
              <a:t>multiple </a:t>
            </a:r>
            <a:r>
              <a:rPr lang="en-GB" b="1" dirty="0">
                <a:solidFill>
                  <a:srgbClr val="FF0000"/>
                </a:solidFill>
              </a:rPr>
              <a:t>conc</a:t>
            </a:r>
            <a:r>
              <a:rPr lang="en-GB" b="1" dirty="0"/>
              <a:t>urrent requests </a:t>
            </a:r>
            <a:r>
              <a:rPr lang="en-GB" b="1" dirty="0" smtClean="0"/>
              <a:t>as </a:t>
            </a:r>
            <a:r>
              <a:rPr lang="en-GB" b="1" dirty="0" smtClean="0">
                <a:solidFill>
                  <a:srgbClr val="FF0000"/>
                </a:solidFill>
              </a:rPr>
              <a:t>separate </a:t>
            </a:r>
            <a:r>
              <a:rPr lang="en-GB" b="1" dirty="0">
                <a:solidFill>
                  <a:srgbClr val="FF0000"/>
                </a:solidFill>
              </a:rPr>
              <a:t>threads</a:t>
            </a:r>
            <a:r>
              <a:rPr lang="en-GB" b="1" dirty="0"/>
              <a:t>. </a:t>
            </a:r>
            <a:endParaRPr lang="en-GB" b="1" dirty="0" smtClean="0"/>
          </a:p>
        </p:txBody>
      </p:sp>
      <p:sp>
        <p:nvSpPr>
          <p:cNvPr id="2050" name="Slide Number Placeholder 3"/>
          <p:cNvSpPr>
            <a:spLocks noGrp="1"/>
          </p:cNvSpPr>
          <p:nvPr>
            <p:ph type="sldNum" sz="quarter" idx="12"/>
          </p:nvPr>
        </p:nvSpPr>
        <p:spPr>
          <a:noFill/>
        </p:spPr>
        <p:txBody>
          <a:bodyPr/>
          <a:lstStyle/>
          <a:p>
            <a:r>
              <a:rPr lang="en-US" b="1" smtClean="0">
                <a:solidFill>
                  <a:srgbClr val="006600"/>
                </a:solidFill>
              </a:rPr>
              <a:t>CSI 3125, Preliminaries, page </a:t>
            </a:r>
            <a:fld id="{7C6280D0-390E-4F70-B868-FD9001200204}" type="slidenum">
              <a:rPr lang="en-US" b="1" smtClean="0">
                <a:solidFill>
                  <a:srgbClr val="006600"/>
                </a:solidFill>
              </a:rPr>
              <a:pPr/>
              <a:t>9</a:t>
            </a:fld>
            <a:endParaRPr lang="en-US" b="1" smtClean="0">
              <a:solidFill>
                <a:srgbClr val="006600"/>
              </a:solidFill>
            </a:endParaRPr>
          </a:p>
        </p:txBody>
      </p:sp>
      <p:pic>
        <p:nvPicPr>
          <p:cNvPr id="2053" name="Picture 3"/>
          <p:cNvPicPr>
            <a:picLocks noChangeAspect="1" noChangeArrowheads="1"/>
          </p:cNvPicPr>
          <p:nvPr/>
        </p:nvPicPr>
        <p:blipFill>
          <a:blip r:embed="rId2"/>
          <a:srcRect/>
          <a:stretch>
            <a:fillRect/>
          </a:stretch>
        </p:blipFill>
        <p:spPr bwMode="auto">
          <a:xfrm>
            <a:off x="0" y="6067425"/>
            <a:ext cx="9144000" cy="790575"/>
          </a:xfrm>
          <a:prstGeom prst="rect">
            <a:avLst/>
          </a:prstGeom>
          <a:noFill/>
          <a:ln w="9525">
            <a:noFill/>
            <a:miter lim="800000"/>
            <a:headEnd/>
            <a:tailEnd/>
          </a:ln>
        </p:spPr>
      </p:pic>
    </p:spTree>
    <p:extLst>
      <p:ext uri="{BB962C8B-B14F-4D97-AF65-F5344CB8AC3E}">
        <p14:creationId xmlns="" xmlns:p14="http://schemas.microsoft.com/office/powerpoint/2010/main" val="3469326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1281</TotalTime>
  <Words>1536</Words>
  <Application>Microsoft Office PowerPoint</Application>
  <PresentationFormat>On-screen Show (4:3)</PresentationFormat>
  <Paragraphs>136</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SERVLET </vt:lpstr>
      <vt:lpstr>SERVLET </vt:lpstr>
      <vt:lpstr>SERVLET </vt:lpstr>
      <vt:lpstr>SERVLET Working </vt:lpstr>
      <vt:lpstr>SERVLET Working </vt:lpstr>
      <vt:lpstr>SERVLET  Usage</vt:lpstr>
      <vt:lpstr>Servlet  Features</vt:lpstr>
      <vt:lpstr>Servlet  Features</vt:lpstr>
      <vt:lpstr>Servlet  Features</vt:lpstr>
      <vt:lpstr>Servlet  Features</vt:lpstr>
      <vt:lpstr>SERVLET  Usage</vt:lpstr>
      <vt:lpstr>Servlet Container </vt:lpstr>
      <vt:lpstr>Servlet Container </vt:lpstr>
      <vt:lpstr>Servlet API</vt:lpstr>
      <vt:lpstr>The Javax.Servlet Package </vt:lpstr>
      <vt:lpstr>The Javax.Servlet Package Interface</vt:lpstr>
      <vt:lpstr>The Javax.Servlet Package Classes</vt:lpstr>
      <vt:lpstr>The Javax.Servlet.Http Package </vt:lpstr>
      <vt:lpstr>The Javax.Servlet.Http Package Interface </vt:lpstr>
      <vt:lpstr>The Javax.Servlet.Http Package Classes </vt:lpstr>
      <vt:lpstr>Life Cycle Of A Servlet </vt:lpstr>
      <vt:lpstr>Life Cycle Of A Servlet </vt:lpstr>
      <vt:lpstr>Life Cycle Of A Servlet </vt:lpstr>
      <vt:lpstr>Life Cycle Of A Servlet </vt:lpstr>
      <vt:lpstr>Life Cycle Of A Servlet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dc:title>
  <dc:creator>Ajith</dc:creator>
  <cp:lastModifiedBy>Dell</cp:lastModifiedBy>
  <cp:revision>112</cp:revision>
  <dcterms:created xsi:type="dcterms:W3CDTF">2014-12-30T16:14:08Z</dcterms:created>
  <dcterms:modified xsi:type="dcterms:W3CDTF">2020-04-08T17:40:09Z</dcterms:modified>
</cp:coreProperties>
</file>