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1E1F-0FAA-4105-83F9-42DF75E6697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B646-AB3B-4527-922F-36195619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1B646-AB3B-4527-922F-36195619CE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5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8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2280-EEA6-4D44-9F18-38587D2EA9AA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0EF53F-1F8A-4B8B-8914-5CD8ACF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C606B-3772-4446-874F-C8A6E21D682A}"/>
              </a:ext>
            </a:extLst>
          </p:cNvPr>
          <p:cNvSpPr/>
          <p:nvPr/>
        </p:nvSpPr>
        <p:spPr>
          <a:xfrm>
            <a:off x="132510" y="76353"/>
            <a:ext cx="36327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TO,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CE2A-7881-48C1-B56B-B251D4459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1" b="29158"/>
          <a:stretch/>
        </p:blipFill>
        <p:spPr>
          <a:xfrm>
            <a:off x="2667000" y="1330036"/>
            <a:ext cx="6858000" cy="3020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44197-1371-4B31-9EA1-F7B003580134}"/>
              </a:ext>
            </a:extLst>
          </p:cNvPr>
          <p:cNvSpPr txBox="1"/>
          <p:nvPr/>
        </p:nvSpPr>
        <p:spPr>
          <a:xfrm>
            <a:off x="10271463" y="6457890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Founder: Yash Chauhan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 Founder: Rohan Mujoo</a:t>
            </a:r>
          </a:p>
        </p:txBody>
      </p:sp>
    </p:spTree>
    <p:extLst>
      <p:ext uri="{BB962C8B-B14F-4D97-AF65-F5344CB8AC3E}">
        <p14:creationId xmlns:p14="http://schemas.microsoft.com/office/powerpoint/2010/main" val="8315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74FFC2-93EF-4756-A418-0B79A327B6E9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E03B6E-7A43-482E-83FD-FE5D5BF49CC7}"/>
              </a:ext>
            </a:extLst>
          </p:cNvPr>
          <p:cNvSpPr/>
          <p:nvPr/>
        </p:nvSpPr>
        <p:spPr>
          <a:xfrm>
            <a:off x="1745673" y="674408"/>
            <a:ext cx="15440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333FC-26FB-49A0-B410-FD07E64DD55C}"/>
              </a:ext>
            </a:extLst>
          </p:cNvPr>
          <p:cNvSpPr txBox="1"/>
          <p:nvPr/>
        </p:nvSpPr>
        <p:spPr>
          <a:xfrm>
            <a:off x="2807855" y="1902691"/>
            <a:ext cx="8580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practices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hospitality and tourism industry are a major cause of grievance for many tourists.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Culture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India, in case of tourism, is still monopolized by 5 star hotels/high end restaurants due to which smaller business are overshadowed and usually aren’t able to stand out.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amongst younger children in the field of education due to lack of availability of technological aid.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concepts being taught due to limited imagination of students due to inadequate material to supplement the concepts.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E5CDEB-D20D-407B-B8B4-22F6359000FA}"/>
              </a:ext>
            </a:extLst>
          </p:cNvPr>
          <p:cNvSpPr/>
          <p:nvPr/>
        </p:nvSpPr>
        <p:spPr>
          <a:xfrm>
            <a:off x="1637423" y="612853"/>
            <a:ext cx="187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BE2C50-F408-489A-B717-28FDA4FE5004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238598-E300-487D-93B4-EBC4D196EDA3}"/>
              </a:ext>
            </a:extLst>
          </p:cNvPr>
          <p:cNvSpPr txBox="1"/>
          <p:nvPr/>
        </p:nvSpPr>
        <p:spPr>
          <a:xfrm>
            <a:off x="2918691" y="2189018"/>
            <a:ext cx="782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Augmented Reality based visual aids would enable both tourism/hospitality and educational industry to overcome the issues by: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5D520-A44B-4213-A537-F51DE2A57B8F}"/>
              </a:ext>
            </a:extLst>
          </p:cNvPr>
          <p:cNvSpPr/>
          <p:nvPr/>
        </p:nvSpPr>
        <p:spPr>
          <a:xfrm>
            <a:off x="2918691" y="3782627"/>
            <a:ext cx="1884218" cy="1431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BCE6F-CAC3-4C14-8012-A751D9DFC1A9}"/>
              </a:ext>
            </a:extLst>
          </p:cNvPr>
          <p:cNvSpPr/>
          <p:nvPr/>
        </p:nvSpPr>
        <p:spPr>
          <a:xfrm>
            <a:off x="5029200" y="3745654"/>
            <a:ext cx="1884218" cy="1431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96ED1-D080-42C8-B1C2-5AFDAD4E75E5}"/>
              </a:ext>
            </a:extLst>
          </p:cNvPr>
          <p:cNvSpPr/>
          <p:nvPr/>
        </p:nvSpPr>
        <p:spPr>
          <a:xfrm>
            <a:off x="9328727" y="3745653"/>
            <a:ext cx="1884218" cy="1431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4DD55-9864-4C45-AE28-5CCA27587904}"/>
              </a:ext>
            </a:extLst>
          </p:cNvPr>
          <p:cNvSpPr/>
          <p:nvPr/>
        </p:nvSpPr>
        <p:spPr>
          <a:xfrm>
            <a:off x="7178963" y="3745653"/>
            <a:ext cx="1884218" cy="14315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D063-F68B-411A-AF9F-4EABC712F722}"/>
              </a:ext>
            </a:extLst>
          </p:cNvPr>
          <p:cNvSpPr txBox="1"/>
          <p:nvPr/>
        </p:nvSpPr>
        <p:spPr>
          <a:xfrm>
            <a:off x="2918691" y="3914245"/>
            <a:ext cx="1884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oper Black" panose="0208090404030B020404" pitchFamily="18" charset="0"/>
              </a:rPr>
              <a:t>INSTALLING AR DRIVEN MAPS AND DIRECTIONAL CLUES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A0DC6-4A02-48A4-BD0F-EFCEFDCAE6EA}"/>
              </a:ext>
            </a:extLst>
          </p:cNvPr>
          <p:cNvSpPr txBox="1"/>
          <p:nvPr/>
        </p:nvSpPr>
        <p:spPr>
          <a:xfrm>
            <a:off x="5048827" y="3914245"/>
            <a:ext cx="1884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oper Black" panose="0208090404030B020404" pitchFamily="18" charset="0"/>
              </a:rPr>
              <a:t>INSTALLING AR BASED HOARDINGS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oper Black" panose="0208090404030B020404" pitchFamily="18" charset="0"/>
              </a:rPr>
              <a:t>THROUGHOUT THE CITY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308F3-3691-4590-AD76-2EF264CD1BB1}"/>
              </a:ext>
            </a:extLst>
          </p:cNvPr>
          <p:cNvSpPr txBox="1"/>
          <p:nvPr/>
        </p:nvSpPr>
        <p:spPr>
          <a:xfrm>
            <a:off x="7139709" y="3805920"/>
            <a:ext cx="1884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oper Black" panose="0208090404030B020404" pitchFamily="18" charset="0"/>
              </a:rPr>
              <a:t>REPLACING CONVENTIONAL VISUAL TEACHING AIDS WITH AR BASED AIDS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CF41F-20E1-4713-8D97-E11BB5D9D7A9}"/>
              </a:ext>
            </a:extLst>
          </p:cNvPr>
          <p:cNvSpPr txBox="1"/>
          <p:nvPr/>
        </p:nvSpPr>
        <p:spPr>
          <a:xfrm>
            <a:off x="9274463" y="3914245"/>
            <a:ext cx="1884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oper Black" panose="0208090404030B020404" pitchFamily="18" charset="0"/>
              </a:rPr>
              <a:t>MAKING SCHOOL LABS USING THE CONCEPT OF AR i.e. AR ENABLED LABS </a:t>
            </a:r>
          </a:p>
        </p:txBody>
      </p:sp>
    </p:spTree>
    <p:extLst>
      <p:ext uri="{BB962C8B-B14F-4D97-AF65-F5344CB8AC3E}">
        <p14:creationId xmlns:p14="http://schemas.microsoft.com/office/powerpoint/2010/main" val="4450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080245-421A-4BCA-AA32-841C5049C717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A0F4BB-E41B-48DF-ADC5-C5FD4FB94415}"/>
              </a:ext>
            </a:extLst>
          </p:cNvPr>
          <p:cNvSpPr/>
          <p:nvPr/>
        </p:nvSpPr>
        <p:spPr>
          <a:xfrm>
            <a:off x="1745673" y="766741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5DDBB-278D-46EA-8CF3-1EF9C6F56782}"/>
              </a:ext>
            </a:extLst>
          </p:cNvPr>
          <p:cNvSpPr txBox="1"/>
          <p:nvPr/>
        </p:nvSpPr>
        <p:spPr>
          <a:xfrm>
            <a:off x="3519055" y="2207491"/>
            <a:ext cx="26508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 </a:t>
            </a:r>
            <a:r>
              <a:rPr lang="en-US" sz="4400" dirty="0">
                <a:solidFill>
                  <a:srgbClr val="00B0F0"/>
                </a:solidFill>
                <a:latin typeface="Cooper Black" panose="0208090404030B020404" pitchFamily="18" charset="0"/>
              </a:rPr>
              <a:t>100+</a:t>
            </a:r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Prominent Hoarding Advertising Agencies in Jaipur Alone</a:t>
            </a:r>
          </a:p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Listed on Justdial</a:t>
            </a: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Cooper Black" panose="0208090404030B020404" pitchFamily="18" charset="0"/>
              </a:rPr>
              <a:t>1500+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Registered Restaurants in Jaipur Alone</a:t>
            </a:r>
          </a:p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Listed on sites such </a:t>
            </a: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as Justdial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,swiggy , zomato</a:t>
            </a: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B005-98B3-41AF-9F7D-61CB33CD86A2}"/>
              </a:ext>
            </a:extLst>
          </p:cNvPr>
          <p:cNvSpPr txBox="1"/>
          <p:nvPr/>
        </p:nvSpPr>
        <p:spPr>
          <a:xfrm>
            <a:off x="8520546" y="2290618"/>
            <a:ext cx="26508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 </a:t>
            </a:r>
            <a:r>
              <a:rPr lang="en-US" sz="4400" dirty="0">
                <a:solidFill>
                  <a:srgbClr val="00B0F0"/>
                </a:solidFill>
                <a:latin typeface="Cooper Black" panose="0208090404030B020404" pitchFamily="18" charset="0"/>
              </a:rPr>
              <a:t>1.5M+</a:t>
            </a:r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Schools in India</a:t>
            </a: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Indian Census/DISE</a:t>
            </a:r>
          </a:p>
          <a:p>
            <a:pPr algn="ctr"/>
            <a:endParaRPr lang="en-US" sz="1000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400" dirty="0">
                <a:solidFill>
                  <a:srgbClr val="00B0F0"/>
                </a:solidFill>
                <a:latin typeface="Cooper Black" panose="0208090404030B020404" pitchFamily="18" charset="0"/>
              </a:rPr>
              <a:t>13000+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Cooper Black" panose="0208090404030B020404" pitchFamily="18" charset="0"/>
              </a:rPr>
              <a:t>Schools in Rajasthan</a:t>
            </a:r>
          </a:p>
          <a:p>
            <a:pPr algn="ctr"/>
            <a:endParaRPr lang="en-US" dirty="0">
              <a:solidFill>
                <a:srgbClr val="00B0F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State brief information</a:t>
            </a:r>
          </a:p>
        </p:txBody>
      </p:sp>
    </p:spTree>
    <p:extLst>
      <p:ext uri="{BB962C8B-B14F-4D97-AF65-F5344CB8AC3E}">
        <p14:creationId xmlns:p14="http://schemas.microsoft.com/office/powerpoint/2010/main" val="596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65239F-89AB-4BC1-9643-F09A10F28D78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3F90D80-F96F-4BE6-83FF-37748077CD9E}"/>
              </a:ext>
            </a:extLst>
          </p:cNvPr>
          <p:cNvSpPr/>
          <p:nvPr/>
        </p:nvSpPr>
        <p:spPr>
          <a:xfrm>
            <a:off x="1745673" y="766741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SIZE AND PROSPECTS</a:t>
            </a:r>
          </a:p>
        </p:txBody>
      </p:sp>
      <p:pic>
        <p:nvPicPr>
          <p:cNvPr id="1030" name="Picture 6" descr="Infographic Augmented Reality.png">
            <a:extLst>
              <a:ext uri="{FF2B5EF4-FFF2-40B4-BE49-F238E27FC236}">
                <a16:creationId xmlns:a16="http://schemas.microsoft.com/office/drawing/2014/main" id="{459DCF99-05EB-4406-8ECE-477A4B09C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34209" r="9730" b="34276"/>
          <a:stretch/>
        </p:blipFill>
        <p:spPr bwMode="auto">
          <a:xfrm>
            <a:off x="2004291" y="1256147"/>
            <a:ext cx="4775200" cy="4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istic: Forecast augmented (AR) and virtual reality (VR) market size worldwide from 2016 to 2021 (in billion U.S. dollars) | Statista">
            <a:extLst>
              <a:ext uri="{FF2B5EF4-FFF2-40B4-BE49-F238E27FC236}">
                <a16:creationId xmlns:a16="http://schemas.microsoft.com/office/drawing/2014/main" id="{86C6CD0F-E51E-4B8C-BE4C-7BCB299F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8" y="1902692"/>
            <a:ext cx="5140054" cy="38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D95A4F-6663-47FA-9049-601CF98A0230}"/>
              </a:ext>
            </a:extLst>
          </p:cNvPr>
          <p:cNvSpPr/>
          <p:nvPr/>
        </p:nvSpPr>
        <p:spPr>
          <a:xfrm>
            <a:off x="11075185" y="6604084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Ref</a:t>
            </a: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: statista.com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D886E-F9B0-4BBD-B755-A1E1E3451E48}"/>
              </a:ext>
            </a:extLst>
          </p:cNvPr>
          <p:cNvSpPr/>
          <p:nvPr/>
        </p:nvSpPr>
        <p:spPr>
          <a:xfrm>
            <a:off x="7176656" y="60606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augmented reality glasses unit shipments worldwide from 2016 to 2022 (in 1,000s)</a:t>
            </a:r>
            <a:endParaRPr lang="en-US" sz="1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tatistic: Smart augmented reality glasses unit shipments worldwide from 2016 to 2022 (in 1,000s) | Statista">
            <a:extLst>
              <a:ext uri="{FF2B5EF4-FFF2-40B4-BE49-F238E27FC236}">
                <a16:creationId xmlns:a16="http://schemas.microsoft.com/office/drawing/2014/main" id="{973BA886-2D51-4F7B-8C2B-AFC44062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25" y="1699491"/>
            <a:ext cx="5687002" cy="42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20BDB-8D0D-45E0-85BA-ABFB552A24DB}"/>
              </a:ext>
            </a:extLst>
          </p:cNvPr>
          <p:cNvSpPr txBox="1"/>
          <p:nvPr/>
        </p:nvSpPr>
        <p:spPr>
          <a:xfrm>
            <a:off x="1376218" y="1813363"/>
            <a:ext cx="4387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pioneers and giants such have also shown huge interest in the field of AR</a:t>
            </a:r>
          </a:p>
          <a:p>
            <a:endParaRPr lang="en-US" dirty="0"/>
          </a:p>
          <a:p>
            <a:r>
              <a:rPr lang="en-US" b="1" dirty="0"/>
              <a:t>Google </a:t>
            </a:r>
            <a:r>
              <a:rPr lang="en-US" dirty="0"/>
              <a:t>launched AR framework AR core for Android AR experience</a:t>
            </a:r>
          </a:p>
          <a:p>
            <a:endParaRPr lang="en-US" b="1" dirty="0"/>
          </a:p>
          <a:p>
            <a:r>
              <a:rPr lang="en-US" b="1" dirty="0"/>
              <a:t>Apple </a:t>
            </a:r>
            <a:r>
              <a:rPr lang="en-US" dirty="0"/>
              <a:t>launched AR framework AR Kit similar to google but for IOS</a:t>
            </a:r>
          </a:p>
          <a:p>
            <a:endParaRPr lang="en-US" b="1" dirty="0"/>
          </a:p>
          <a:p>
            <a:r>
              <a:rPr lang="en-US" b="1" dirty="0"/>
              <a:t>Microsoft </a:t>
            </a:r>
            <a:r>
              <a:rPr lang="en-US" dirty="0"/>
              <a:t>has been hugely invested in AR and recently release </a:t>
            </a:r>
            <a:r>
              <a:rPr lang="en-US" dirty="0" err="1"/>
              <a:t>Holo</a:t>
            </a:r>
            <a:r>
              <a:rPr lang="en-US" dirty="0"/>
              <a:t> Lens 2</a:t>
            </a:r>
          </a:p>
          <a:p>
            <a:endParaRPr lang="en-US" b="1" dirty="0"/>
          </a:p>
          <a:p>
            <a:r>
              <a:rPr lang="en-US" b="1" dirty="0"/>
              <a:t>Amazon </a:t>
            </a:r>
            <a:r>
              <a:rPr lang="en-US" dirty="0"/>
              <a:t>has its own AR development service available online</a:t>
            </a:r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C19E78-178E-4C8E-861E-1EBBDDA10222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AB48E8-4EF8-41B5-9E87-F644532788AB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BF01BB-92B4-487B-8141-880FB08436AE}"/>
              </a:ext>
            </a:extLst>
          </p:cNvPr>
          <p:cNvSpPr/>
          <p:nvPr/>
        </p:nvSpPr>
        <p:spPr>
          <a:xfrm>
            <a:off x="1724034" y="766741"/>
            <a:ext cx="2076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D50D-20C2-4D17-868E-A26F86DD178D}"/>
              </a:ext>
            </a:extLst>
          </p:cNvPr>
          <p:cNvSpPr txBox="1"/>
          <p:nvPr/>
        </p:nvSpPr>
        <p:spPr>
          <a:xfrm>
            <a:off x="2798618" y="2466108"/>
            <a:ext cx="829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plan to offer multiple services</a:t>
            </a:r>
          </a:p>
          <a:p>
            <a:endParaRPr lang="en-US" dirty="0"/>
          </a:p>
          <a:p>
            <a:r>
              <a:rPr lang="en-US" dirty="0"/>
              <a:t>1.) Delivering the product.(AR based adverts. , Menus, Educational Models)</a:t>
            </a:r>
          </a:p>
          <a:p>
            <a:endParaRPr lang="en-US" dirty="0"/>
          </a:p>
          <a:p>
            <a:r>
              <a:rPr lang="en-US" dirty="0"/>
              <a:t>2.) Delivering the product + Offering maintenance (in case of educational sector).</a:t>
            </a:r>
          </a:p>
          <a:p>
            <a:endParaRPr lang="en-US" dirty="0"/>
          </a:p>
          <a:p>
            <a:r>
              <a:rPr lang="en-US" dirty="0"/>
              <a:t>3.)Updating of the AR designs with time to accommodate changes and trends. </a:t>
            </a:r>
          </a:p>
        </p:txBody>
      </p:sp>
    </p:spTree>
    <p:extLst>
      <p:ext uri="{BB962C8B-B14F-4D97-AF65-F5344CB8AC3E}">
        <p14:creationId xmlns:p14="http://schemas.microsoft.com/office/powerpoint/2010/main" val="33685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AE7599-01E0-4AFA-82F0-2CF54B026C67}"/>
              </a:ext>
            </a:extLst>
          </p:cNvPr>
          <p:cNvCxnSpPr/>
          <p:nvPr/>
        </p:nvCxnSpPr>
        <p:spPr>
          <a:xfrm>
            <a:off x="1745673" y="1136073"/>
            <a:ext cx="97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5D93DAE-86EA-4666-B3F6-D703E26EE9C7}"/>
              </a:ext>
            </a:extLst>
          </p:cNvPr>
          <p:cNvSpPr/>
          <p:nvPr/>
        </p:nvSpPr>
        <p:spPr>
          <a:xfrm>
            <a:off x="1745673" y="766741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COMPETITION</a:t>
            </a:r>
          </a:p>
        </p:txBody>
      </p:sp>
      <p:pic>
        <p:nvPicPr>
          <p:cNvPr id="3074" name="Picture 2" descr="Image result for blank venn diagram">
            <a:extLst>
              <a:ext uri="{FF2B5EF4-FFF2-40B4-BE49-F238E27FC236}">
                <a16:creationId xmlns:a16="http://schemas.microsoft.com/office/drawing/2014/main" id="{DD58218F-6923-4E60-B2E4-36BB7ACA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51" y="1868208"/>
            <a:ext cx="3672176" cy="47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1B6766-8F46-4DD0-92EA-F101EB917611}"/>
              </a:ext>
            </a:extLst>
          </p:cNvPr>
          <p:cNvSpPr/>
          <p:nvPr/>
        </p:nvSpPr>
        <p:spPr>
          <a:xfrm>
            <a:off x="3448383" y="2572762"/>
            <a:ext cx="289699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                                 B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E82FA-3858-4351-8F00-2782D60DD9E1}"/>
              </a:ext>
            </a:extLst>
          </p:cNvPr>
          <p:cNvSpPr txBox="1"/>
          <p:nvPr/>
        </p:nvSpPr>
        <p:spPr>
          <a:xfrm>
            <a:off x="7352145" y="1603265"/>
            <a:ext cx="45812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/>
              <a:t>Retail/Commercial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Lenskart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Yeppar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: </a:t>
            </a:r>
            <a:r>
              <a:rPr lang="en-US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iBoson</a:t>
            </a:r>
            <a:r>
              <a:rPr lang="en-US" dirty="0"/>
              <a:t>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GMETRI Studios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GazeMatic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</a:t>
            </a:r>
            <a:r>
              <a:rPr lang="en-US" dirty="0"/>
              <a:t>: </a:t>
            </a:r>
            <a:r>
              <a:rPr lang="en-US" b="1" dirty="0"/>
              <a:t>Industrial/Business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Scapic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GazeMatic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SmartVizX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B7DF0-ED95-4302-9A88-101AA32C45A8}"/>
              </a:ext>
            </a:extLst>
          </p:cNvPr>
          <p:cNvSpPr/>
          <p:nvPr/>
        </p:nvSpPr>
        <p:spPr>
          <a:xfrm>
            <a:off x="3523823" y="2967335"/>
            <a:ext cx="51443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15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161</TotalTime>
  <Words>392</Words>
  <Application>Microsoft Office PowerPoint</Application>
  <PresentationFormat>Widescreen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Bell MT</vt:lpstr>
      <vt:lpstr>Calibri</vt:lpstr>
      <vt:lpstr>Century Gothic</vt:lpstr>
      <vt:lpstr>Cooper Black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24</cp:revision>
  <dcterms:created xsi:type="dcterms:W3CDTF">2019-03-01T17:02:36Z</dcterms:created>
  <dcterms:modified xsi:type="dcterms:W3CDTF">2019-03-07T09:17:38Z</dcterms:modified>
</cp:coreProperties>
</file>