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6"/>
  </p:notesMasterIdLst>
  <p:sldIdLst>
    <p:sldId id="257" r:id="rId2"/>
    <p:sldId id="273" r:id="rId3"/>
    <p:sldId id="258" r:id="rId4"/>
    <p:sldId id="259" r:id="rId5"/>
    <p:sldId id="260" r:id="rId6"/>
    <p:sldId id="264" r:id="rId7"/>
    <p:sldId id="262" r:id="rId8"/>
    <p:sldId id="265" r:id="rId9"/>
    <p:sldId id="266" r:id="rId10"/>
    <p:sldId id="269" r:id="rId11"/>
    <p:sldId id="272" r:id="rId12"/>
    <p:sldId id="271" r:id="rId13"/>
    <p:sldId id="270"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4C200-A496-4139-835B-8212A797F050}" type="datetimeFigureOut">
              <a:rPr lang="en-US" smtClean="0"/>
              <a:t>8/27/2019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2C233-3425-4B81-B19A-5F0CEFA9D5BF}" type="slidenum">
              <a:rPr lang="en-US" smtClean="0"/>
              <a:t>‹#›</a:t>
            </a:fld>
            <a:endParaRPr lang="en-US"/>
          </a:p>
        </p:txBody>
      </p:sp>
    </p:spTree>
    <p:extLst>
      <p:ext uri="{BB962C8B-B14F-4D97-AF65-F5344CB8AC3E}">
        <p14:creationId xmlns:p14="http://schemas.microsoft.com/office/powerpoint/2010/main" val="698105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2C233-3425-4B81-B19A-5F0CEFA9D5BF}" type="slidenum">
              <a:rPr lang="en-US" smtClean="0"/>
              <a:t>1</a:t>
            </a:fld>
            <a:endParaRPr lang="en-US"/>
          </a:p>
        </p:txBody>
      </p:sp>
    </p:spTree>
    <p:extLst>
      <p:ext uri="{BB962C8B-B14F-4D97-AF65-F5344CB8AC3E}">
        <p14:creationId xmlns:p14="http://schemas.microsoft.com/office/powerpoint/2010/main" val="1126211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2C233-3425-4B81-B19A-5F0CEFA9D5BF}" type="slidenum">
              <a:rPr lang="en-US" smtClean="0"/>
              <a:t>5</a:t>
            </a:fld>
            <a:endParaRPr lang="en-US"/>
          </a:p>
        </p:txBody>
      </p:sp>
    </p:spTree>
    <p:extLst>
      <p:ext uri="{BB962C8B-B14F-4D97-AF65-F5344CB8AC3E}">
        <p14:creationId xmlns:p14="http://schemas.microsoft.com/office/powerpoint/2010/main" val="228944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BEF02-B711-493A-93EA-0E04CEEA86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D447B6-2F47-4C0B-9CF4-24990ED267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0E1B8E-FE6C-45CC-8511-CDE8583DB1EA}"/>
              </a:ext>
            </a:extLst>
          </p:cNvPr>
          <p:cNvSpPr>
            <a:spLocks noGrp="1"/>
          </p:cNvSpPr>
          <p:nvPr>
            <p:ph type="dt" sz="half" idx="10"/>
          </p:nvPr>
        </p:nvSpPr>
        <p:spPr/>
        <p:txBody>
          <a:bodyPr/>
          <a:lstStyle/>
          <a:p>
            <a:fld id="{1AD4DC97-07D9-4850-A776-23402875D6D4}" type="datetimeFigureOut">
              <a:rPr lang="en-US" smtClean="0"/>
              <a:t>8/27/2019</a:t>
            </a:fld>
            <a:endParaRPr lang="en-US"/>
          </a:p>
        </p:txBody>
      </p:sp>
      <p:sp>
        <p:nvSpPr>
          <p:cNvPr id="5" name="Footer Placeholder 4">
            <a:extLst>
              <a:ext uri="{FF2B5EF4-FFF2-40B4-BE49-F238E27FC236}">
                <a16:creationId xmlns:a16="http://schemas.microsoft.com/office/drawing/2014/main" id="{B7F8C8EA-3FDE-4DEA-BF34-4D270B9FD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81B9C-D398-4865-8031-F8957F6DEBF8}"/>
              </a:ext>
            </a:extLst>
          </p:cNvPr>
          <p:cNvSpPr>
            <a:spLocks noGrp="1"/>
          </p:cNvSpPr>
          <p:nvPr>
            <p:ph type="sldNum" sz="quarter" idx="12"/>
          </p:nvPr>
        </p:nvSpPr>
        <p:spPr/>
        <p:txBody>
          <a:bodyPr/>
          <a:lstStyle/>
          <a:p>
            <a:fld id="{ABBD0FD9-C9EF-40A3-9C72-393075FF6078}" type="slidenum">
              <a:rPr lang="en-US" smtClean="0"/>
              <a:t>‹#›</a:t>
            </a:fld>
            <a:endParaRPr lang="en-US"/>
          </a:p>
        </p:txBody>
      </p:sp>
    </p:spTree>
    <p:extLst>
      <p:ext uri="{BB962C8B-B14F-4D97-AF65-F5344CB8AC3E}">
        <p14:creationId xmlns:p14="http://schemas.microsoft.com/office/powerpoint/2010/main" val="400324684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87EE-3812-4853-A76B-E2701AEB21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F7E654-A3EF-4FF3-8E6E-11319B388C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CE70A3-A522-46E9-93E8-3D28FC60A2DF}"/>
              </a:ext>
            </a:extLst>
          </p:cNvPr>
          <p:cNvSpPr>
            <a:spLocks noGrp="1"/>
          </p:cNvSpPr>
          <p:nvPr>
            <p:ph type="dt" sz="half" idx="10"/>
          </p:nvPr>
        </p:nvSpPr>
        <p:spPr/>
        <p:txBody>
          <a:bodyPr/>
          <a:lstStyle/>
          <a:p>
            <a:fld id="{1AD4DC97-07D9-4850-A776-23402875D6D4}" type="datetimeFigureOut">
              <a:rPr lang="en-US" smtClean="0"/>
              <a:t>8/27/2019</a:t>
            </a:fld>
            <a:endParaRPr lang="en-US"/>
          </a:p>
        </p:txBody>
      </p:sp>
      <p:sp>
        <p:nvSpPr>
          <p:cNvPr id="5" name="Footer Placeholder 4">
            <a:extLst>
              <a:ext uri="{FF2B5EF4-FFF2-40B4-BE49-F238E27FC236}">
                <a16:creationId xmlns:a16="http://schemas.microsoft.com/office/drawing/2014/main" id="{8F586D0C-8C5D-44A5-BD02-7BF36F2B7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A1DA5-B3DD-4CFB-BAEF-1CF51EFEEA03}"/>
              </a:ext>
            </a:extLst>
          </p:cNvPr>
          <p:cNvSpPr>
            <a:spLocks noGrp="1"/>
          </p:cNvSpPr>
          <p:nvPr>
            <p:ph type="sldNum" sz="quarter" idx="12"/>
          </p:nvPr>
        </p:nvSpPr>
        <p:spPr/>
        <p:txBody>
          <a:bodyPr/>
          <a:lstStyle/>
          <a:p>
            <a:fld id="{ABBD0FD9-C9EF-40A3-9C72-393075FF6078}" type="slidenum">
              <a:rPr lang="en-US" smtClean="0"/>
              <a:t>‹#›</a:t>
            </a:fld>
            <a:endParaRPr lang="en-US"/>
          </a:p>
        </p:txBody>
      </p:sp>
    </p:spTree>
    <p:extLst>
      <p:ext uri="{BB962C8B-B14F-4D97-AF65-F5344CB8AC3E}">
        <p14:creationId xmlns:p14="http://schemas.microsoft.com/office/powerpoint/2010/main" val="382065187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FFCA85-717E-4D4D-B37B-81D4DA81A1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E813F0-8C16-494C-A962-61A09DCFC3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8E83B-EDEB-4183-BC9F-C3D77ADC22AF}"/>
              </a:ext>
            </a:extLst>
          </p:cNvPr>
          <p:cNvSpPr>
            <a:spLocks noGrp="1"/>
          </p:cNvSpPr>
          <p:nvPr>
            <p:ph type="dt" sz="half" idx="10"/>
          </p:nvPr>
        </p:nvSpPr>
        <p:spPr/>
        <p:txBody>
          <a:bodyPr/>
          <a:lstStyle/>
          <a:p>
            <a:fld id="{1AD4DC97-07D9-4850-A776-23402875D6D4}" type="datetimeFigureOut">
              <a:rPr lang="en-US" smtClean="0"/>
              <a:t>8/27/2019</a:t>
            </a:fld>
            <a:endParaRPr lang="en-US"/>
          </a:p>
        </p:txBody>
      </p:sp>
      <p:sp>
        <p:nvSpPr>
          <p:cNvPr id="5" name="Footer Placeholder 4">
            <a:extLst>
              <a:ext uri="{FF2B5EF4-FFF2-40B4-BE49-F238E27FC236}">
                <a16:creationId xmlns:a16="http://schemas.microsoft.com/office/drawing/2014/main" id="{5B878906-7E55-4B07-8941-E137561F7B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04973-241F-47DC-BABD-3DBF4A3E6264}"/>
              </a:ext>
            </a:extLst>
          </p:cNvPr>
          <p:cNvSpPr>
            <a:spLocks noGrp="1"/>
          </p:cNvSpPr>
          <p:nvPr>
            <p:ph type="sldNum" sz="quarter" idx="12"/>
          </p:nvPr>
        </p:nvSpPr>
        <p:spPr/>
        <p:txBody>
          <a:bodyPr/>
          <a:lstStyle/>
          <a:p>
            <a:fld id="{ABBD0FD9-C9EF-40A3-9C72-393075FF6078}" type="slidenum">
              <a:rPr lang="en-US" smtClean="0"/>
              <a:t>‹#›</a:t>
            </a:fld>
            <a:endParaRPr lang="en-US"/>
          </a:p>
        </p:txBody>
      </p:sp>
    </p:spTree>
    <p:extLst>
      <p:ext uri="{BB962C8B-B14F-4D97-AF65-F5344CB8AC3E}">
        <p14:creationId xmlns:p14="http://schemas.microsoft.com/office/powerpoint/2010/main" val="78033206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E6B8B-82BC-4746-BC70-B289F7277F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6EDDCB-2E2F-49B2-BD68-71AA0DF140B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623A70-94F4-481D-9AA5-FADCE8179616}"/>
              </a:ext>
            </a:extLst>
          </p:cNvPr>
          <p:cNvSpPr>
            <a:spLocks noGrp="1"/>
          </p:cNvSpPr>
          <p:nvPr>
            <p:ph type="dt" sz="half" idx="10"/>
          </p:nvPr>
        </p:nvSpPr>
        <p:spPr/>
        <p:txBody>
          <a:bodyPr/>
          <a:lstStyle/>
          <a:p>
            <a:fld id="{1AD4DC97-07D9-4850-A776-23402875D6D4}" type="datetimeFigureOut">
              <a:rPr lang="en-US" smtClean="0"/>
              <a:t>8/27/2019</a:t>
            </a:fld>
            <a:endParaRPr lang="en-US"/>
          </a:p>
        </p:txBody>
      </p:sp>
      <p:sp>
        <p:nvSpPr>
          <p:cNvPr id="5" name="Footer Placeholder 4">
            <a:extLst>
              <a:ext uri="{FF2B5EF4-FFF2-40B4-BE49-F238E27FC236}">
                <a16:creationId xmlns:a16="http://schemas.microsoft.com/office/drawing/2014/main" id="{BCD6EC46-86BC-4161-8DD5-62E367E79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12EB06-2450-4403-8725-2661FE91BD92}"/>
              </a:ext>
            </a:extLst>
          </p:cNvPr>
          <p:cNvSpPr>
            <a:spLocks noGrp="1"/>
          </p:cNvSpPr>
          <p:nvPr>
            <p:ph type="sldNum" sz="quarter" idx="12"/>
          </p:nvPr>
        </p:nvSpPr>
        <p:spPr/>
        <p:txBody>
          <a:bodyPr/>
          <a:lstStyle/>
          <a:p>
            <a:fld id="{ABBD0FD9-C9EF-40A3-9C72-393075FF6078}" type="slidenum">
              <a:rPr lang="en-US" smtClean="0"/>
              <a:t>‹#›</a:t>
            </a:fld>
            <a:endParaRPr lang="en-US"/>
          </a:p>
        </p:txBody>
      </p:sp>
    </p:spTree>
    <p:extLst>
      <p:ext uri="{BB962C8B-B14F-4D97-AF65-F5344CB8AC3E}">
        <p14:creationId xmlns:p14="http://schemas.microsoft.com/office/powerpoint/2010/main" val="191241034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8EDEA-0B65-497A-B434-8FF64E344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B6E6CE-07D6-44A5-AAF9-5E39BE0776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870103-C8DF-4F4F-B14F-4761B0A95C7A}"/>
              </a:ext>
            </a:extLst>
          </p:cNvPr>
          <p:cNvSpPr>
            <a:spLocks noGrp="1"/>
          </p:cNvSpPr>
          <p:nvPr>
            <p:ph type="dt" sz="half" idx="10"/>
          </p:nvPr>
        </p:nvSpPr>
        <p:spPr/>
        <p:txBody>
          <a:bodyPr/>
          <a:lstStyle/>
          <a:p>
            <a:fld id="{1AD4DC97-07D9-4850-A776-23402875D6D4}" type="datetimeFigureOut">
              <a:rPr lang="en-US" smtClean="0"/>
              <a:t>8/27/2019</a:t>
            </a:fld>
            <a:endParaRPr lang="en-US"/>
          </a:p>
        </p:txBody>
      </p:sp>
      <p:sp>
        <p:nvSpPr>
          <p:cNvPr id="5" name="Footer Placeholder 4">
            <a:extLst>
              <a:ext uri="{FF2B5EF4-FFF2-40B4-BE49-F238E27FC236}">
                <a16:creationId xmlns:a16="http://schemas.microsoft.com/office/drawing/2014/main" id="{CF2924BA-F2B0-422E-BE56-DBB3AEF80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78950-E4F6-4DAE-8636-029B3074A090}"/>
              </a:ext>
            </a:extLst>
          </p:cNvPr>
          <p:cNvSpPr>
            <a:spLocks noGrp="1"/>
          </p:cNvSpPr>
          <p:nvPr>
            <p:ph type="sldNum" sz="quarter" idx="12"/>
          </p:nvPr>
        </p:nvSpPr>
        <p:spPr/>
        <p:txBody>
          <a:bodyPr/>
          <a:lstStyle/>
          <a:p>
            <a:fld id="{ABBD0FD9-C9EF-40A3-9C72-393075FF6078}" type="slidenum">
              <a:rPr lang="en-US" smtClean="0"/>
              <a:t>‹#›</a:t>
            </a:fld>
            <a:endParaRPr lang="en-US"/>
          </a:p>
        </p:txBody>
      </p:sp>
    </p:spTree>
    <p:extLst>
      <p:ext uri="{BB962C8B-B14F-4D97-AF65-F5344CB8AC3E}">
        <p14:creationId xmlns:p14="http://schemas.microsoft.com/office/powerpoint/2010/main" val="384313863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2F94-1A68-44E9-9A98-DE610F47D7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7E5561-4FEB-431B-BE6A-1C925178542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0A2F5B-4100-4746-8802-77DC679E9F4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6D7A6B-17AB-484C-91BD-6FD3B7CD7771}"/>
              </a:ext>
            </a:extLst>
          </p:cNvPr>
          <p:cNvSpPr>
            <a:spLocks noGrp="1"/>
          </p:cNvSpPr>
          <p:nvPr>
            <p:ph type="dt" sz="half" idx="10"/>
          </p:nvPr>
        </p:nvSpPr>
        <p:spPr/>
        <p:txBody>
          <a:bodyPr/>
          <a:lstStyle/>
          <a:p>
            <a:fld id="{1AD4DC97-07D9-4850-A776-23402875D6D4}" type="datetimeFigureOut">
              <a:rPr lang="en-US" smtClean="0"/>
              <a:t>8/27/2019</a:t>
            </a:fld>
            <a:endParaRPr lang="en-US"/>
          </a:p>
        </p:txBody>
      </p:sp>
      <p:sp>
        <p:nvSpPr>
          <p:cNvPr id="6" name="Footer Placeholder 5">
            <a:extLst>
              <a:ext uri="{FF2B5EF4-FFF2-40B4-BE49-F238E27FC236}">
                <a16:creationId xmlns:a16="http://schemas.microsoft.com/office/drawing/2014/main" id="{35950D45-7C4C-40A7-BB1B-7FB8443C72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60E44-C998-4941-B65D-9DDC54FA27C9}"/>
              </a:ext>
            </a:extLst>
          </p:cNvPr>
          <p:cNvSpPr>
            <a:spLocks noGrp="1"/>
          </p:cNvSpPr>
          <p:nvPr>
            <p:ph type="sldNum" sz="quarter" idx="12"/>
          </p:nvPr>
        </p:nvSpPr>
        <p:spPr/>
        <p:txBody>
          <a:bodyPr/>
          <a:lstStyle/>
          <a:p>
            <a:fld id="{ABBD0FD9-C9EF-40A3-9C72-393075FF6078}" type="slidenum">
              <a:rPr lang="en-US" smtClean="0"/>
              <a:t>‹#›</a:t>
            </a:fld>
            <a:endParaRPr lang="en-US"/>
          </a:p>
        </p:txBody>
      </p:sp>
    </p:spTree>
    <p:extLst>
      <p:ext uri="{BB962C8B-B14F-4D97-AF65-F5344CB8AC3E}">
        <p14:creationId xmlns:p14="http://schemas.microsoft.com/office/powerpoint/2010/main" val="116830240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9D33-D055-4D8F-A91E-83085CFB3E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DB1B69-369E-412A-AA3C-6C4EECB6DA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EB6473C-C522-4DC6-A480-7D1C70C6B5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7D3231-3E6A-49AF-8618-64D3D33CD6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FAA1E42-9E31-4B75-8150-7F64555C083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8FA890-3C7D-44A1-9D8B-161C3079BE03}"/>
              </a:ext>
            </a:extLst>
          </p:cNvPr>
          <p:cNvSpPr>
            <a:spLocks noGrp="1"/>
          </p:cNvSpPr>
          <p:nvPr>
            <p:ph type="dt" sz="half" idx="10"/>
          </p:nvPr>
        </p:nvSpPr>
        <p:spPr/>
        <p:txBody>
          <a:bodyPr/>
          <a:lstStyle/>
          <a:p>
            <a:fld id="{1AD4DC97-07D9-4850-A776-23402875D6D4}" type="datetimeFigureOut">
              <a:rPr lang="en-US" smtClean="0"/>
              <a:t>8/27/2019</a:t>
            </a:fld>
            <a:endParaRPr lang="en-US"/>
          </a:p>
        </p:txBody>
      </p:sp>
      <p:sp>
        <p:nvSpPr>
          <p:cNvPr id="8" name="Footer Placeholder 7">
            <a:extLst>
              <a:ext uri="{FF2B5EF4-FFF2-40B4-BE49-F238E27FC236}">
                <a16:creationId xmlns:a16="http://schemas.microsoft.com/office/drawing/2014/main" id="{17A82974-3D99-48BD-B167-98C7FEE552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54842B-E135-4B43-8100-8E39DB80F054}"/>
              </a:ext>
            </a:extLst>
          </p:cNvPr>
          <p:cNvSpPr>
            <a:spLocks noGrp="1"/>
          </p:cNvSpPr>
          <p:nvPr>
            <p:ph type="sldNum" sz="quarter" idx="12"/>
          </p:nvPr>
        </p:nvSpPr>
        <p:spPr/>
        <p:txBody>
          <a:bodyPr/>
          <a:lstStyle/>
          <a:p>
            <a:fld id="{ABBD0FD9-C9EF-40A3-9C72-393075FF6078}" type="slidenum">
              <a:rPr lang="en-US" smtClean="0"/>
              <a:t>‹#›</a:t>
            </a:fld>
            <a:endParaRPr lang="en-US"/>
          </a:p>
        </p:txBody>
      </p:sp>
    </p:spTree>
    <p:extLst>
      <p:ext uri="{BB962C8B-B14F-4D97-AF65-F5344CB8AC3E}">
        <p14:creationId xmlns:p14="http://schemas.microsoft.com/office/powerpoint/2010/main" val="221544598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9E759-051D-40D6-9784-72EA11AE6A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2C5BF5-0B80-40B0-9F1C-BD0A5B70281D}"/>
              </a:ext>
            </a:extLst>
          </p:cNvPr>
          <p:cNvSpPr>
            <a:spLocks noGrp="1"/>
          </p:cNvSpPr>
          <p:nvPr>
            <p:ph type="dt" sz="half" idx="10"/>
          </p:nvPr>
        </p:nvSpPr>
        <p:spPr/>
        <p:txBody>
          <a:bodyPr/>
          <a:lstStyle/>
          <a:p>
            <a:fld id="{1AD4DC97-07D9-4850-A776-23402875D6D4}" type="datetimeFigureOut">
              <a:rPr lang="en-US" smtClean="0"/>
              <a:t>8/27/2019</a:t>
            </a:fld>
            <a:endParaRPr lang="en-US"/>
          </a:p>
        </p:txBody>
      </p:sp>
      <p:sp>
        <p:nvSpPr>
          <p:cNvPr id="4" name="Footer Placeholder 3">
            <a:extLst>
              <a:ext uri="{FF2B5EF4-FFF2-40B4-BE49-F238E27FC236}">
                <a16:creationId xmlns:a16="http://schemas.microsoft.com/office/drawing/2014/main" id="{7726E965-3D8A-47EF-BE51-79422E98DE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E9C145-0C0B-48DC-B3A9-4434474288B8}"/>
              </a:ext>
            </a:extLst>
          </p:cNvPr>
          <p:cNvSpPr>
            <a:spLocks noGrp="1"/>
          </p:cNvSpPr>
          <p:nvPr>
            <p:ph type="sldNum" sz="quarter" idx="12"/>
          </p:nvPr>
        </p:nvSpPr>
        <p:spPr/>
        <p:txBody>
          <a:bodyPr/>
          <a:lstStyle/>
          <a:p>
            <a:fld id="{ABBD0FD9-C9EF-40A3-9C72-393075FF6078}" type="slidenum">
              <a:rPr lang="en-US" smtClean="0"/>
              <a:t>‹#›</a:t>
            </a:fld>
            <a:endParaRPr lang="en-US"/>
          </a:p>
        </p:txBody>
      </p:sp>
    </p:spTree>
    <p:extLst>
      <p:ext uri="{BB962C8B-B14F-4D97-AF65-F5344CB8AC3E}">
        <p14:creationId xmlns:p14="http://schemas.microsoft.com/office/powerpoint/2010/main" val="260872871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11A411-5802-4F7E-A7F7-3DF0684E8BED}"/>
              </a:ext>
            </a:extLst>
          </p:cNvPr>
          <p:cNvSpPr>
            <a:spLocks noGrp="1"/>
          </p:cNvSpPr>
          <p:nvPr>
            <p:ph type="dt" sz="half" idx="10"/>
          </p:nvPr>
        </p:nvSpPr>
        <p:spPr/>
        <p:txBody>
          <a:bodyPr/>
          <a:lstStyle/>
          <a:p>
            <a:fld id="{1AD4DC97-07D9-4850-A776-23402875D6D4}" type="datetimeFigureOut">
              <a:rPr lang="en-US" smtClean="0"/>
              <a:t>8/27/2019</a:t>
            </a:fld>
            <a:endParaRPr lang="en-US"/>
          </a:p>
        </p:txBody>
      </p:sp>
      <p:sp>
        <p:nvSpPr>
          <p:cNvPr id="3" name="Footer Placeholder 2">
            <a:extLst>
              <a:ext uri="{FF2B5EF4-FFF2-40B4-BE49-F238E27FC236}">
                <a16:creationId xmlns:a16="http://schemas.microsoft.com/office/drawing/2014/main" id="{AD7B6C90-BB6E-4626-9C5F-853FACDE0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6DE1FC-8A62-4FD4-B21C-52932B2B63FD}"/>
              </a:ext>
            </a:extLst>
          </p:cNvPr>
          <p:cNvSpPr>
            <a:spLocks noGrp="1"/>
          </p:cNvSpPr>
          <p:nvPr>
            <p:ph type="sldNum" sz="quarter" idx="12"/>
          </p:nvPr>
        </p:nvSpPr>
        <p:spPr/>
        <p:txBody>
          <a:bodyPr/>
          <a:lstStyle/>
          <a:p>
            <a:fld id="{ABBD0FD9-C9EF-40A3-9C72-393075FF6078}" type="slidenum">
              <a:rPr lang="en-US" smtClean="0"/>
              <a:t>‹#›</a:t>
            </a:fld>
            <a:endParaRPr lang="en-US"/>
          </a:p>
        </p:txBody>
      </p:sp>
    </p:spTree>
    <p:extLst>
      <p:ext uri="{BB962C8B-B14F-4D97-AF65-F5344CB8AC3E}">
        <p14:creationId xmlns:p14="http://schemas.microsoft.com/office/powerpoint/2010/main" val="234442192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31BF4-5CD3-463A-93FE-D24E9FFD74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F7CA5D-4551-434D-8A01-E5AF517C1C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1619CC-DAD9-4F9E-94D4-76DBB7E22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0B41B9-305A-48C1-A196-F21382A2DF24}"/>
              </a:ext>
            </a:extLst>
          </p:cNvPr>
          <p:cNvSpPr>
            <a:spLocks noGrp="1"/>
          </p:cNvSpPr>
          <p:nvPr>
            <p:ph type="dt" sz="half" idx="10"/>
          </p:nvPr>
        </p:nvSpPr>
        <p:spPr/>
        <p:txBody>
          <a:bodyPr/>
          <a:lstStyle/>
          <a:p>
            <a:fld id="{1AD4DC97-07D9-4850-A776-23402875D6D4}" type="datetimeFigureOut">
              <a:rPr lang="en-US" smtClean="0"/>
              <a:t>8/27/2019</a:t>
            </a:fld>
            <a:endParaRPr lang="en-US"/>
          </a:p>
        </p:txBody>
      </p:sp>
      <p:sp>
        <p:nvSpPr>
          <p:cNvPr id="6" name="Footer Placeholder 5">
            <a:extLst>
              <a:ext uri="{FF2B5EF4-FFF2-40B4-BE49-F238E27FC236}">
                <a16:creationId xmlns:a16="http://schemas.microsoft.com/office/drawing/2014/main" id="{A8912AC6-88CF-4682-917A-6C16D8200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2A4D8E-AEE1-4369-B17D-D72DCC0811AF}"/>
              </a:ext>
            </a:extLst>
          </p:cNvPr>
          <p:cNvSpPr>
            <a:spLocks noGrp="1"/>
          </p:cNvSpPr>
          <p:nvPr>
            <p:ph type="sldNum" sz="quarter" idx="12"/>
          </p:nvPr>
        </p:nvSpPr>
        <p:spPr/>
        <p:txBody>
          <a:bodyPr/>
          <a:lstStyle/>
          <a:p>
            <a:fld id="{ABBD0FD9-C9EF-40A3-9C72-393075FF6078}" type="slidenum">
              <a:rPr lang="en-US" smtClean="0"/>
              <a:t>‹#›</a:t>
            </a:fld>
            <a:endParaRPr lang="en-US"/>
          </a:p>
        </p:txBody>
      </p:sp>
    </p:spTree>
    <p:extLst>
      <p:ext uri="{BB962C8B-B14F-4D97-AF65-F5344CB8AC3E}">
        <p14:creationId xmlns:p14="http://schemas.microsoft.com/office/powerpoint/2010/main" val="322994249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1E78-54B3-4222-80D8-A24F07E94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7286D9-1D30-4E03-8F8B-D15F6C3ED4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3385A3-6157-4E04-BBD3-75B204550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C31686-1DA6-4132-B6FA-E97DEA08134A}"/>
              </a:ext>
            </a:extLst>
          </p:cNvPr>
          <p:cNvSpPr>
            <a:spLocks noGrp="1"/>
          </p:cNvSpPr>
          <p:nvPr>
            <p:ph type="dt" sz="half" idx="10"/>
          </p:nvPr>
        </p:nvSpPr>
        <p:spPr/>
        <p:txBody>
          <a:bodyPr/>
          <a:lstStyle/>
          <a:p>
            <a:fld id="{1AD4DC97-07D9-4850-A776-23402875D6D4}" type="datetimeFigureOut">
              <a:rPr lang="en-US" smtClean="0"/>
              <a:t>8/27/2019</a:t>
            </a:fld>
            <a:endParaRPr lang="en-US"/>
          </a:p>
        </p:txBody>
      </p:sp>
      <p:sp>
        <p:nvSpPr>
          <p:cNvPr id="6" name="Footer Placeholder 5">
            <a:extLst>
              <a:ext uri="{FF2B5EF4-FFF2-40B4-BE49-F238E27FC236}">
                <a16:creationId xmlns:a16="http://schemas.microsoft.com/office/drawing/2014/main" id="{42CDE431-9E9C-420E-B264-2FA9869A65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648283-FD9A-44F7-881E-A84009B55F6D}"/>
              </a:ext>
            </a:extLst>
          </p:cNvPr>
          <p:cNvSpPr>
            <a:spLocks noGrp="1"/>
          </p:cNvSpPr>
          <p:nvPr>
            <p:ph type="sldNum" sz="quarter" idx="12"/>
          </p:nvPr>
        </p:nvSpPr>
        <p:spPr/>
        <p:txBody>
          <a:bodyPr/>
          <a:lstStyle/>
          <a:p>
            <a:fld id="{ABBD0FD9-C9EF-40A3-9C72-393075FF6078}" type="slidenum">
              <a:rPr lang="en-US" smtClean="0"/>
              <a:t>‹#›</a:t>
            </a:fld>
            <a:endParaRPr lang="en-US"/>
          </a:p>
        </p:txBody>
      </p:sp>
    </p:spTree>
    <p:extLst>
      <p:ext uri="{BB962C8B-B14F-4D97-AF65-F5344CB8AC3E}">
        <p14:creationId xmlns:p14="http://schemas.microsoft.com/office/powerpoint/2010/main" val="389369964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3000"/>
            <a:lum/>
          </a:blip>
          <a:srcRect/>
          <a:stretch>
            <a:fillRect l="10000" r="10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AF29A6-5BB1-43EC-88C4-B0F0A1C928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2FA2F9-F3C5-4113-8B93-3FCBEFC2A1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DF8D2-E29B-4CD3-9D95-10D98AD064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4DC97-07D9-4850-A776-23402875D6D4}" type="datetimeFigureOut">
              <a:rPr lang="en-US" smtClean="0"/>
              <a:t>8/27/2019</a:t>
            </a:fld>
            <a:endParaRPr lang="en-US"/>
          </a:p>
        </p:txBody>
      </p:sp>
      <p:sp>
        <p:nvSpPr>
          <p:cNvPr id="5" name="Footer Placeholder 4">
            <a:extLst>
              <a:ext uri="{FF2B5EF4-FFF2-40B4-BE49-F238E27FC236}">
                <a16:creationId xmlns:a16="http://schemas.microsoft.com/office/drawing/2014/main" id="{DC331BDA-D5F4-4149-A5B6-AAE2607AAC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105943-E799-42F9-99F0-6882C08855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BD0FD9-C9EF-40A3-9C72-393075FF6078}" type="slidenum">
              <a:rPr lang="en-US" smtClean="0"/>
              <a:t>‹#›</a:t>
            </a:fld>
            <a:endParaRPr lang="en-US"/>
          </a:p>
        </p:txBody>
      </p:sp>
    </p:spTree>
    <p:extLst>
      <p:ext uri="{BB962C8B-B14F-4D97-AF65-F5344CB8AC3E}">
        <p14:creationId xmlns:p14="http://schemas.microsoft.com/office/powerpoint/2010/main" val="905560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39D4C-1797-4270-B1D5-9F41B4EC6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388" y="2149813"/>
            <a:ext cx="11596540" cy="2869659"/>
          </a:xfrm>
          <a:prstGeom prst="rect">
            <a:avLst/>
          </a:prstGeom>
          <a:effectLst>
            <a:outerShdw blurRad="177800" dist="38100" dir="10800000" algn="r" rotWithShape="0">
              <a:prstClr val="black"/>
            </a:outerShdw>
          </a:effectLst>
        </p:spPr>
      </p:pic>
    </p:spTree>
    <p:extLst>
      <p:ext uri="{BB962C8B-B14F-4D97-AF65-F5344CB8AC3E}">
        <p14:creationId xmlns:p14="http://schemas.microsoft.com/office/powerpoint/2010/main" val="123705425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890979-A3AB-4DB8-A568-11B97456C69F}"/>
              </a:ext>
            </a:extLst>
          </p:cNvPr>
          <p:cNvSpPr txBox="1"/>
          <p:nvPr/>
        </p:nvSpPr>
        <p:spPr>
          <a:xfrm>
            <a:off x="1743270" y="1488281"/>
            <a:ext cx="8458200" cy="5450851"/>
          </a:xfrm>
          <a:prstGeom prst="rect">
            <a:avLst/>
          </a:prstGeom>
          <a:noFill/>
        </p:spPr>
        <p:txBody>
          <a:bodyPr wrap="square" rtlCol="0">
            <a:spAutoFit/>
          </a:bodyPr>
          <a:lstStyle/>
          <a:p>
            <a:pPr>
              <a:lnSpc>
                <a:spcPct val="150000"/>
              </a:lnSpc>
            </a:pPr>
            <a:r>
              <a:rPr lang="en-US" b="1" u="sng" dirty="0"/>
              <a:t>Challenges</a:t>
            </a:r>
          </a:p>
          <a:p>
            <a:pPr marL="342900" indent="-342900">
              <a:lnSpc>
                <a:spcPct val="150000"/>
              </a:lnSpc>
              <a:buFont typeface="+mj-lt"/>
              <a:buAutoNum type="arabicPeriod"/>
            </a:pPr>
            <a:r>
              <a:rPr lang="en-US" dirty="0"/>
              <a:t>The biggest challenge we feel is making our robot more compact so as to increase its stealth ability i.e. it’s ability to blend in with its surroundings without having to reduce its functionality.</a:t>
            </a:r>
          </a:p>
          <a:p>
            <a:pPr marL="342900" indent="-342900">
              <a:lnSpc>
                <a:spcPct val="150000"/>
              </a:lnSpc>
              <a:buFont typeface="+mj-lt"/>
              <a:buAutoNum type="arabicPeriod"/>
            </a:pPr>
            <a:r>
              <a:rPr lang="en-US" dirty="0"/>
              <a:t>For fruition , our project requires use of nanotechnology to scale it to its most optimum size. And currently Nanotechnology has been gaining popularity and thus we feel its not farfetched to think our project can be made more compact and efficient at the same time.</a:t>
            </a:r>
          </a:p>
          <a:p>
            <a:pPr marL="342900" indent="-342900">
              <a:lnSpc>
                <a:spcPct val="150000"/>
              </a:lnSpc>
              <a:buFont typeface="+mj-lt"/>
              <a:buAutoNum type="arabicPeriod"/>
            </a:pPr>
            <a:r>
              <a:rPr lang="en-US" dirty="0"/>
              <a:t>Another huge problem we might face not having time and money.</a:t>
            </a:r>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3" name="Rectangle 2">
            <a:extLst>
              <a:ext uri="{FF2B5EF4-FFF2-40B4-BE49-F238E27FC236}">
                <a16:creationId xmlns:a16="http://schemas.microsoft.com/office/drawing/2014/main" id="{0987B444-3EF4-4AB7-B202-557E8CD0E499}"/>
              </a:ext>
            </a:extLst>
          </p:cNvPr>
          <p:cNvSpPr/>
          <p:nvPr/>
        </p:nvSpPr>
        <p:spPr>
          <a:xfrm>
            <a:off x="3657600" y="5181600"/>
            <a:ext cx="1295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ln>
                <a:solidFill>
                  <a:schemeClr val="tx1"/>
                </a:solidFill>
              </a:ln>
              <a:solidFill>
                <a:schemeClr val="tx1"/>
              </a:solidFill>
              <a:latin typeface="Courier New" panose="02070309020205020404" pitchFamily="49" charset="0"/>
              <a:cs typeface="Courier New" panose="02070309020205020404" pitchFamily="49" charset="0"/>
            </a:endParaRPr>
          </a:p>
        </p:txBody>
      </p:sp>
      <p:cxnSp>
        <p:nvCxnSpPr>
          <p:cNvPr id="6" name="Straight Connector 5">
            <a:extLst>
              <a:ext uri="{FF2B5EF4-FFF2-40B4-BE49-F238E27FC236}">
                <a16:creationId xmlns:a16="http://schemas.microsoft.com/office/drawing/2014/main" id="{C4C3C8A7-067F-43B1-BBB1-57F0116D8B9C}"/>
              </a:ext>
            </a:extLst>
          </p:cNvPr>
          <p:cNvCxnSpPr/>
          <p:nvPr/>
        </p:nvCxnSpPr>
        <p:spPr>
          <a:xfrm>
            <a:off x="4038600" y="5410200"/>
            <a:ext cx="0" cy="228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FA289855-E007-47F2-B555-7FDF166B71B4}"/>
              </a:ext>
            </a:extLst>
          </p:cNvPr>
          <p:cNvSpPr/>
          <p:nvPr/>
        </p:nvSpPr>
        <p:spPr>
          <a:xfrm>
            <a:off x="3886201" y="5410200"/>
            <a:ext cx="152385" cy="152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9AB5FF-A0A9-4735-BEC0-21EFB31AEE1E}"/>
              </a:ext>
            </a:extLst>
          </p:cNvPr>
          <p:cNvSpPr/>
          <p:nvPr/>
        </p:nvSpPr>
        <p:spPr>
          <a:xfrm>
            <a:off x="3886201" y="5410200"/>
            <a:ext cx="228589" cy="762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576596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BF4F85-784E-461D-ABAB-A7D2AD542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57625" cy="6858000"/>
          </a:xfrm>
          <a:prstGeom prst="rect">
            <a:avLst/>
          </a:prstGeom>
        </p:spPr>
      </p:pic>
      <p:sp>
        <p:nvSpPr>
          <p:cNvPr id="4" name="Rectangle 3">
            <a:extLst>
              <a:ext uri="{FF2B5EF4-FFF2-40B4-BE49-F238E27FC236}">
                <a16:creationId xmlns:a16="http://schemas.microsoft.com/office/drawing/2014/main" id="{BD6D2A50-E050-4DB7-954E-719AFE9C4259}"/>
              </a:ext>
            </a:extLst>
          </p:cNvPr>
          <p:cNvSpPr/>
          <p:nvPr/>
        </p:nvSpPr>
        <p:spPr>
          <a:xfrm>
            <a:off x="3857625" y="0"/>
            <a:ext cx="423866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GSM MODULE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D3A4FD95-BE53-4B35-8CEB-585DB385AED2}"/>
              </a:ext>
            </a:extLst>
          </p:cNvPr>
          <p:cNvSpPr txBox="1"/>
          <p:nvPr/>
        </p:nvSpPr>
        <p:spPr>
          <a:xfrm>
            <a:off x="4086808" y="1175657"/>
            <a:ext cx="7669763" cy="33733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Due to GSM module being a hard device to work with. (has issues while trying to be calibrated each time before use)</a:t>
            </a:r>
          </a:p>
          <a:p>
            <a:pPr marL="285750" indent="-285750">
              <a:lnSpc>
                <a:spcPct val="150000"/>
              </a:lnSpc>
              <a:buFont typeface="Arial" panose="020B0604020202020204" pitchFamily="34" charset="0"/>
              <a:buChar char="•"/>
            </a:pPr>
            <a:r>
              <a:rPr lang="en-US" dirty="0"/>
              <a:t>We prepared some test readings beforehand.</a:t>
            </a:r>
          </a:p>
          <a:p>
            <a:pPr marL="285750" indent="-285750">
              <a:lnSpc>
                <a:spcPct val="150000"/>
              </a:lnSpc>
              <a:buFont typeface="Arial" panose="020B0604020202020204" pitchFamily="34" charset="0"/>
              <a:buChar char="•"/>
            </a:pPr>
            <a:r>
              <a:rPr lang="en-US" dirty="0"/>
              <a:t>This is the screenshot one of message one would expect to get if the gas sensor detects flammable gases.</a:t>
            </a:r>
          </a:p>
          <a:p>
            <a:pPr marL="285750" indent="-285750">
              <a:lnSpc>
                <a:spcPct val="150000"/>
              </a:lnSpc>
              <a:buFont typeface="Arial" panose="020B0604020202020204" pitchFamily="34" charset="0"/>
              <a:buChar char="•"/>
            </a:pPr>
            <a:r>
              <a:rPr lang="en-US" dirty="0"/>
              <a:t>We used deodorant as a means to test the gas sensor as it contains several flammable gasses.</a:t>
            </a:r>
          </a:p>
          <a:p>
            <a:pPr marL="285750" indent="-285750">
              <a:lnSpc>
                <a:spcPct val="150000"/>
              </a:lnSpc>
              <a:buFont typeface="Arial" panose="020B0604020202020204" pitchFamily="34" charset="0"/>
              <a:buChar char="•"/>
            </a:pPr>
            <a:r>
              <a:rPr lang="en-US" dirty="0"/>
              <a:t>(</a:t>
            </a:r>
            <a:r>
              <a:rPr lang="en-US" i="1" dirty="0"/>
              <a:t>This is the last successful reading we’ve managed to take</a:t>
            </a:r>
            <a:r>
              <a:rPr lang="en-US" dirty="0"/>
              <a:t>)</a:t>
            </a:r>
          </a:p>
        </p:txBody>
      </p:sp>
    </p:spTree>
    <p:extLst>
      <p:ext uri="{BB962C8B-B14F-4D97-AF65-F5344CB8AC3E}">
        <p14:creationId xmlns:p14="http://schemas.microsoft.com/office/powerpoint/2010/main" val="210270161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87ECDC7-91FF-40A6-95B2-B7B0BC477B81}"/>
              </a:ext>
            </a:extLst>
          </p:cNvPr>
          <p:cNvGraphicFramePr>
            <a:graphicFrameLocks noGrp="1"/>
          </p:cNvGraphicFramePr>
          <p:nvPr>
            <p:extLst>
              <p:ext uri="{D42A27DB-BD31-4B8C-83A1-F6EECF244321}">
                <p14:modId xmlns:p14="http://schemas.microsoft.com/office/powerpoint/2010/main" val="3587943365"/>
              </p:ext>
            </p:extLst>
          </p:nvPr>
        </p:nvGraphicFramePr>
        <p:xfrm>
          <a:off x="2939142" y="0"/>
          <a:ext cx="7837714" cy="6865725"/>
        </p:xfrm>
        <a:graphic>
          <a:graphicData uri="http://schemas.openxmlformats.org/drawingml/2006/table">
            <a:tbl>
              <a:tblPr firstRow="1" firstCol="1" bandRow="1">
                <a:tableStyleId>{5C22544A-7EE6-4342-B048-85BDC9FD1C3A}</a:tableStyleId>
              </a:tblPr>
              <a:tblGrid>
                <a:gridCol w="633397">
                  <a:extLst>
                    <a:ext uri="{9D8B030D-6E8A-4147-A177-3AD203B41FA5}">
                      <a16:colId xmlns:a16="http://schemas.microsoft.com/office/drawing/2014/main" val="993879741"/>
                    </a:ext>
                  </a:extLst>
                </a:gridCol>
                <a:gridCol w="2211985">
                  <a:extLst>
                    <a:ext uri="{9D8B030D-6E8A-4147-A177-3AD203B41FA5}">
                      <a16:colId xmlns:a16="http://schemas.microsoft.com/office/drawing/2014/main" val="3081119884"/>
                    </a:ext>
                  </a:extLst>
                </a:gridCol>
                <a:gridCol w="1697073">
                  <a:extLst>
                    <a:ext uri="{9D8B030D-6E8A-4147-A177-3AD203B41FA5}">
                      <a16:colId xmlns:a16="http://schemas.microsoft.com/office/drawing/2014/main" val="3932386904"/>
                    </a:ext>
                  </a:extLst>
                </a:gridCol>
                <a:gridCol w="656557">
                  <a:extLst>
                    <a:ext uri="{9D8B030D-6E8A-4147-A177-3AD203B41FA5}">
                      <a16:colId xmlns:a16="http://schemas.microsoft.com/office/drawing/2014/main" val="2606765126"/>
                    </a:ext>
                  </a:extLst>
                </a:gridCol>
                <a:gridCol w="941629">
                  <a:extLst>
                    <a:ext uri="{9D8B030D-6E8A-4147-A177-3AD203B41FA5}">
                      <a16:colId xmlns:a16="http://schemas.microsoft.com/office/drawing/2014/main" val="2166381224"/>
                    </a:ext>
                  </a:extLst>
                </a:gridCol>
                <a:gridCol w="1697073">
                  <a:extLst>
                    <a:ext uri="{9D8B030D-6E8A-4147-A177-3AD203B41FA5}">
                      <a16:colId xmlns:a16="http://schemas.microsoft.com/office/drawing/2014/main" val="774031306"/>
                    </a:ext>
                  </a:extLst>
                </a:gridCol>
              </a:tblGrid>
              <a:tr h="347799">
                <a:tc>
                  <a:txBody>
                    <a:bodyPr/>
                    <a:lstStyle/>
                    <a:p>
                      <a:pPr marL="0" marR="0" algn="l">
                        <a:lnSpc>
                          <a:spcPct val="150000"/>
                        </a:lnSpc>
                        <a:spcBef>
                          <a:spcPts val="0"/>
                        </a:spcBef>
                        <a:spcAft>
                          <a:spcPts val="0"/>
                        </a:spcAft>
                      </a:pPr>
                      <a:r>
                        <a:rPr lang="en-US" sz="1600">
                          <a:effectLst/>
                        </a:rPr>
                        <a:t>SNO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dirty="0">
                          <a:effectLst/>
                        </a:rPr>
                        <a:t>COMPONENT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AVAILBILTY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QTY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PRICE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TOTAL PRICE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extLst>
                  <a:ext uri="{0D108BD9-81ED-4DB2-BD59-A6C34878D82A}">
                    <a16:rowId xmlns:a16="http://schemas.microsoft.com/office/drawing/2014/main" val="2356589569"/>
                  </a:ext>
                </a:extLst>
              </a:tr>
              <a:tr h="347799">
                <a:tc>
                  <a:txBody>
                    <a:bodyPr/>
                    <a:lstStyle/>
                    <a:p>
                      <a:pPr marL="0" marR="0" algn="l">
                        <a:lnSpc>
                          <a:spcPct val="150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CHASSIS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Unavailable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2000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2000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extLst>
                  <a:ext uri="{0D108BD9-81ED-4DB2-BD59-A6C34878D82A}">
                    <a16:rowId xmlns:a16="http://schemas.microsoft.com/office/drawing/2014/main" val="2129557846"/>
                  </a:ext>
                </a:extLst>
              </a:tr>
              <a:tr h="347799">
                <a:tc>
                  <a:txBody>
                    <a:bodyPr/>
                    <a:lstStyle/>
                    <a:p>
                      <a:pPr marL="0" marR="0" algn="l">
                        <a:lnSpc>
                          <a:spcPct val="150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12v BATTERY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Available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550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1100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extLst>
                  <a:ext uri="{0D108BD9-81ED-4DB2-BD59-A6C34878D82A}">
                    <a16:rowId xmlns:a16="http://schemas.microsoft.com/office/drawing/2014/main" val="3002743937"/>
                  </a:ext>
                </a:extLst>
              </a:tr>
              <a:tr h="557547">
                <a:tc>
                  <a:txBody>
                    <a:bodyPr/>
                    <a:lstStyle/>
                    <a:p>
                      <a:pPr marL="0" marR="0" algn="l">
                        <a:lnSpc>
                          <a:spcPct val="150000"/>
                        </a:lnSpc>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Arduino Uno</a:t>
                      </a:r>
                    </a:p>
                  </a:txBody>
                  <a:tcPr marL="47297" marR="47297" marT="0" marB="0"/>
                </a:tc>
                <a:tc>
                  <a:txBody>
                    <a:bodyPr/>
                    <a:lstStyle/>
                    <a:p>
                      <a:pPr marL="0" marR="0" algn="l">
                        <a:lnSpc>
                          <a:spcPct val="150000"/>
                        </a:lnSpc>
                        <a:spcBef>
                          <a:spcPts val="0"/>
                        </a:spcBef>
                        <a:spcAft>
                          <a:spcPts val="0"/>
                        </a:spcAft>
                      </a:pPr>
                      <a:r>
                        <a:rPr lang="en-US" sz="1600">
                          <a:effectLst/>
                        </a:rPr>
                        <a:t>Available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2</a:t>
                      </a:r>
                    </a:p>
                  </a:txBody>
                  <a:tcPr marL="47297" marR="47297" marT="0" marB="0"/>
                </a:tc>
                <a:tc>
                  <a:txBody>
                    <a:bodyPr/>
                    <a:lstStyle/>
                    <a:p>
                      <a:pPr marL="0" marR="0" algn="ctr">
                        <a:lnSpc>
                          <a:spcPct val="150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350</a:t>
                      </a:r>
                    </a:p>
                  </a:txBody>
                  <a:tcPr marL="47297" marR="47297" marT="0" marB="0"/>
                </a:tc>
                <a:tc>
                  <a:txBody>
                    <a:bodyPr/>
                    <a:lstStyle/>
                    <a:p>
                      <a:pPr marL="0" marR="0" algn="ctr">
                        <a:lnSpc>
                          <a:spcPct val="150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700</a:t>
                      </a:r>
                    </a:p>
                  </a:txBody>
                  <a:tcPr marL="47297" marR="47297" marT="0" marB="0"/>
                </a:tc>
                <a:extLst>
                  <a:ext uri="{0D108BD9-81ED-4DB2-BD59-A6C34878D82A}">
                    <a16:rowId xmlns:a16="http://schemas.microsoft.com/office/drawing/2014/main" val="3587659415"/>
                  </a:ext>
                </a:extLst>
              </a:tr>
              <a:tr h="695598">
                <a:tc>
                  <a:txBody>
                    <a:bodyPr/>
                    <a:lstStyle/>
                    <a:p>
                      <a:pPr marL="0" marR="0" algn="l">
                        <a:lnSpc>
                          <a:spcPct val="150000"/>
                        </a:lnSpc>
                        <a:spcBef>
                          <a:spcPts val="0"/>
                        </a:spcBef>
                        <a:spcAft>
                          <a:spcPts val="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dirty="0">
                          <a:effectLst/>
                        </a:rPr>
                        <a:t>HIGH TORQUE DC MOTOR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Available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1400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2800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extLst>
                  <a:ext uri="{0D108BD9-81ED-4DB2-BD59-A6C34878D82A}">
                    <a16:rowId xmlns:a16="http://schemas.microsoft.com/office/drawing/2014/main" val="4066379332"/>
                  </a:ext>
                </a:extLst>
              </a:tr>
              <a:tr h="347799">
                <a:tc>
                  <a:txBody>
                    <a:bodyPr/>
                    <a:lstStyle/>
                    <a:p>
                      <a:pPr marL="0" marR="0" algn="l">
                        <a:lnSpc>
                          <a:spcPct val="150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STEPPER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Available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2000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4000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extLst>
                  <a:ext uri="{0D108BD9-81ED-4DB2-BD59-A6C34878D82A}">
                    <a16:rowId xmlns:a16="http://schemas.microsoft.com/office/drawing/2014/main" val="2757230520"/>
                  </a:ext>
                </a:extLst>
              </a:tr>
              <a:tr h="347799">
                <a:tc>
                  <a:txBody>
                    <a:bodyPr/>
                    <a:lstStyle/>
                    <a:p>
                      <a:pPr marL="0" marR="0" algn="l">
                        <a:lnSpc>
                          <a:spcPct val="150000"/>
                        </a:lnSpc>
                        <a:spcBef>
                          <a:spcPts val="0"/>
                        </a:spcBef>
                        <a:spcAft>
                          <a:spcPts val="0"/>
                        </a:spcAft>
                      </a:pPr>
                      <a:r>
                        <a:rPr lang="en-US" sz="16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CAMERA MODULE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Available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dirty="0">
                          <a:effectLst/>
                        </a:rPr>
                        <a:t>2500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dirty="0">
                          <a:effectLst/>
                        </a:rPr>
                        <a:t>2500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extLst>
                  <a:ext uri="{0D108BD9-81ED-4DB2-BD59-A6C34878D82A}">
                    <a16:rowId xmlns:a16="http://schemas.microsoft.com/office/drawing/2014/main" val="1618136061"/>
                  </a:ext>
                </a:extLst>
              </a:tr>
              <a:tr h="695598">
                <a:tc>
                  <a:txBody>
                    <a:bodyPr/>
                    <a:lstStyle/>
                    <a:p>
                      <a:pPr marL="0" marR="0" algn="l">
                        <a:lnSpc>
                          <a:spcPct val="150000"/>
                        </a:lnSpc>
                        <a:spcBef>
                          <a:spcPts val="0"/>
                        </a:spcBef>
                        <a:spcAft>
                          <a:spcPts val="0"/>
                        </a:spcAft>
                      </a:pPr>
                      <a:r>
                        <a:rPr lang="en-US" sz="1600">
                          <a:effectLst/>
                        </a:rPr>
                        <a:t>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HIGH TORQUE SERVO MOTOR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Available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950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3800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extLst>
                  <a:ext uri="{0D108BD9-81ED-4DB2-BD59-A6C34878D82A}">
                    <a16:rowId xmlns:a16="http://schemas.microsoft.com/office/drawing/2014/main" val="2636752277"/>
                  </a:ext>
                </a:extLst>
              </a:tr>
              <a:tr h="347799">
                <a:tc>
                  <a:txBody>
                    <a:bodyPr/>
                    <a:lstStyle/>
                    <a:p>
                      <a:pPr marL="0" marR="0" algn="l">
                        <a:lnSpc>
                          <a:spcPct val="150000"/>
                        </a:lnSpc>
                        <a:spcBef>
                          <a:spcPts val="0"/>
                        </a:spcBef>
                        <a:spcAft>
                          <a:spcPts val="0"/>
                        </a:spcAft>
                      </a:pPr>
                      <a:r>
                        <a:rPr lang="en-US" sz="1600">
                          <a:effectLst/>
                        </a:rPr>
                        <a:t>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GAS SENSORS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Available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1250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extLst>
                  <a:ext uri="{0D108BD9-81ED-4DB2-BD59-A6C34878D82A}">
                    <a16:rowId xmlns:a16="http://schemas.microsoft.com/office/drawing/2014/main" val="1294738512"/>
                  </a:ext>
                </a:extLst>
              </a:tr>
              <a:tr h="347799">
                <a:tc>
                  <a:txBody>
                    <a:bodyPr/>
                    <a:lstStyle/>
                    <a:p>
                      <a:pPr marL="0" marR="0" algn="l">
                        <a:lnSpc>
                          <a:spcPct val="150000"/>
                        </a:lnSpc>
                        <a:spcBef>
                          <a:spcPts val="0"/>
                        </a:spcBef>
                        <a:spcAft>
                          <a:spcPts val="0"/>
                        </a:spcAft>
                      </a:pPr>
                      <a:r>
                        <a:rPr lang="en-US" sz="1600">
                          <a:effectLst/>
                        </a:rPr>
                        <a:t>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GPS MODULE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Available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1150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1150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extLst>
                  <a:ext uri="{0D108BD9-81ED-4DB2-BD59-A6C34878D82A}">
                    <a16:rowId xmlns:a16="http://schemas.microsoft.com/office/drawing/2014/main" val="3169008969"/>
                  </a:ext>
                </a:extLst>
              </a:tr>
              <a:tr h="347799">
                <a:tc>
                  <a:txBody>
                    <a:bodyPr/>
                    <a:lstStyle/>
                    <a:p>
                      <a:pPr marL="0" marR="0" algn="l">
                        <a:lnSpc>
                          <a:spcPct val="150000"/>
                        </a:lnSpc>
                        <a:spcBef>
                          <a:spcPts val="0"/>
                        </a:spcBef>
                        <a:spcAft>
                          <a:spcPts val="0"/>
                        </a:spcAft>
                      </a:pPr>
                      <a:r>
                        <a:rPr lang="en-US" sz="1600">
                          <a:effectLst/>
                        </a:rPr>
                        <a:t>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XBEE MODULE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Available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1400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1400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extLst>
                  <a:ext uri="{0D108BD9-81ED-4DB2-BD59-A6C34878D82A}">
                    <a16:rowId xmlns:a16="http://schemas.microsoft.com/office/drawing/2014/main" val="594967025"/>
                  </a:ext>
                </a:extLst>
              </a:tr>
              <a:tr h="371697">
                <a:tc>
                  <a:txBody>
                    <a:bodyPr/>
                    <a:lstStyle/>
                    <a:p>
                      <a:pPr marL="0" marR="0" algn="l">
                        <a:lnSpc>
                          <a:spcPct val="150000"/>
                        </a:lnSpc>
                        <a:spcBef>
                          <a:spcPts val="0"/>
                        </a:spcBef>
                        <a:spcAft>
                          <a:spcPts val="0"/>
                        </a:spcAft>
                      </a:pPr>
                      <a:r>
                        <a:rPr lang="en-US" sz="1600">
                          <a:effectLst/>
                        </a:rPr>
                        <a:t>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GYROSCOPIC SENSOR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Available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300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300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extLst>
                  <a:ext uri="{0D108BD9-81ED-4DB2-BD59-A6C34878D82A}">
                    <a16:rowId xmlns:a16="http://schemas.microsoft.com/office/drawing/2014/main" val="1841909629"/>
                  </a:ext>
                </a:extLst>
              </a:tr>
              <a:tr h="347799">
                <a:tc>
                  <a:txBody>
                    <a:bodyPr/>
                    <a:lstStyle/>
                    <a:p>
                      <a:pPr marL="0" marR="0" algn="l">
                        <a:lnSpc>
                          <a:spcPct val="150000"/>
                        </a:lnSpc>
                        <a:spcBef>
                          <a:spcPts val="0"/>
                        </a:spcBef>
                        <a:spcAft>
                          <a:spcPts val="0"/>
                        </a:spcAft>
                      </a:pPr>
                      <a:r>
                        <a:rPr lang="en-US" sz="1600">
                          <a:effectLst/>
                        </a:rPr>
                        <a:t>12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GSM Module</a:t>
                      </a:r>
                    </a:p>
                  </a:txBody>
                  <a:tcPr marL="47297" marR="47297" marT="0" marB="0"/>
                </a:tc>
                <a:tc>
                  <a:txBody>
                    <a:bodyPr/>
                    <a:lstStyle/>
                    <a:p>
                      <a:pPr marL="0" marR="0" algn="l">
                        <a:lnSpc>
                          <a:spcPct val="150000"/>
                        </a:lnSpc>
                        <a:spcBef>
                          <a:spcPts val="0"/>
                        </a:spcBef>
                        <a:spcAft>
                          <a:spcPts val="0"/>
                        </a:spcAft>
                      </a:pPr>
                      <a:r>
                        <a:rPr lang="en-US" sz="1600">
                          <a:effectLst/>
                        </a:rPr>
                        <a:t>Available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800</a:t>
                      </a:r>
                    </a:p>
                  </a:txBody>
                  <a:tcPr marL="47297" marR="47297" marT="0" marB="0"/>
                </a:tc>
                <a:tc>
                  <a:txBody>
                    <a:bodyPr/>
                    <a:lstStyle/>
                    <a:p>
                      <a:pPr marL="0" marR="0" algn="ctr">
                        <a:lnSpc>
                          <a:spcPct val="150000"/>
                        </a:lnSpc>
                        <a:spcBef>
                          <a:spcPts val="0"/>
                        </a:spcBef>
                        <a:spcAft>
                          <a:spcPts val="0"/>
                        </a:spcAft>
                      </a:pPr>
                      <a:r>
                        <a:rPr lang="en-US" sz="1600" dirty="0">
                          <a:effectLst/>
                        </a:rPr>
                        <a:t>800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extLst>
                  <a:ext uri="{0D108BD9-81ED-4DB2-BD59-A6C34878D82A}">
                    <a16:rowId xmlns:a16="http://schemas.microsoft.com/office/drawing/2014/main" val="2867396823"/>
                  </a:ext>
                </a:extLst>
              </a:tr>
              <a:tr h="347799">
                <a:tc>
                  <a:txBody>
                    <a:bodyPr/>
                    <a:lstStyle/>
                    <a:p>
                      <a:pPr marL="0" marR="0" algn="l">
                        <a:lnSpc>
                          <a:spcPct val="150000"/>
                        </a:lnSpc>
                        <a:spcBef>
                          <a:spcPts val="0"/>
                        </a:spcBef>
                        <a:spcAft>
                          <a:spcPts val="0"/>
                        </a:spcAft>
                      </a:pPr>
                      <a:r>
                        <a:rPr lang="en-US" sz="1600">
                          <a:effectLst/>
                        </a:rPr>
                        <a:t>13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PIR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Available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100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500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extLst>
                  <a:ext uri="{0D108BD9-81ED-4DB2-BD59-A6C34878D82A}">
                    <a16:rowId xmlns:a16="http://schemas.microsoft.com/office/drawing/2014/main" val="2170729425"/>
                  </a:ext>
                </a:extLst>
              </a:tr>
              <a:tr h="347799">
                <a:tc>
                  <a:txBody>
                    <a:bodyPr/>
                    <a:lstStyle/>
                    <a:p>
                      <a:pPr marL="0" marR="0" algn="l">
                        <a:lnSpc>
                          <a:spcPct val="150000"/>
                        </a:lnSpc>
                        <a:spcBef>
                          <a:spcPts val="0"/>
                        </a:spcBef>
                        <a:spcAft>
                          <a:spcPts val="0"/>
                        </a:spcAft>
                      </a:pPr>
                      <a:r>
                        <a:rPr lang="en-US" sz="1600">
                          <a:effectLst/>
                        </a:rPr>
                        <a:t>14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MISC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l">
                        <a:lnSpc>
                          <a:spcPct val="15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a:txBody>
                    <a:bodyPr/>
                    <a:lstStyle/>
                    <a:p>
                      <a:pPr marL="0" marR="0" algn="ctr">
                        <a:lnSpc>
                          <a:spcPct val="150000"/>
                        </a:lnSpc>
                        <a:spcBef>
                          <a:spcPts val="0"/>
                        </a:spcBef>
                        <a:spcAft>
                          <a:spcPts val="0"/>
                        </a:spcAft>
                      </a:pPr>
                      <a:r>
                        <a:rPr lang="en-US" sz="1600">
                          <a:effectLst/>
                        </a:rPr>
                        <a:t>500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extLst>
                  <a:ext uri="{0D108BD9-81ED-4DB2-BD59-A6C34878D82A}">
                    <a16:rowId xmlns:a16="http://schemas.microsoft.com/office/drawing/2014/main" val="3956224902"/>
                  </a:ext>
                </a:extLst>
              </a:tr>
              <a:tr h="347799">
                <a:tc rowSpan="2">
                  <a:txBody>
                    <a:bodyPr/>
                    <a:lstStyle/>
                    <a:p>
                      <a:pPr marL="0" marR="0" algn="l">
                        <a:lnSpc>
                          <a:spcPct val="15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rowSpan="2">
                  <a:txBody>
                    <a:bodyPr/>
                    <a:lstStyle/>
                    <a:p>
                      <a:pPr marL="0" marR="0" algn="l">
                        <a:lnSpc>
                          <a:spcPct val="15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gridSpan="3">
                  <a:txBody>
                    <a:bodyPr/>
                    <a:lstStyle/>
                    <a:p>
                      <a:pPr marL="0" marR="0" algn="l">
                        <a:lnSpc>
                          <a:spcPct val="150000"/>
                        </a:lnSpc>
                        <a:spcBef>
                          <a:spcPts val="0"/>
                        </a:spcBef>
                        <a:spcAft>
                          <a:spcPts val="0"/>
                        </a:spcAft>
                      </a:pPr>
                      <a:r>
                        <a:rPr lang="en-US" sz="1600">
                          <a:effectLst/>
                        </a:rPr>
                        <a:t>TOTAL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hMerge="1">
                  <a:txBody>
                    <a:bodyPr/>
                    <a:lstStyle/>
                    <a:p>
                      <a:endParaRPr lang="en-US"/>
                    </a:p>
                  </a:txBody>
                  <a:tcPr/>
                </a:tc>
                <a:tc hMerge="1">
                  <a:txBody>
                    <a:bodyPr/>
                    <a:lstStyle/>
                    <a:p>
                      <a:endParaRPr lang="en-US"/>
                    </a:p>
                  </a:txBody>
                  <a:tcPr/>
                </a:tc>
                <a:tc>
                  <a:txBody>
                    <a:bodyPr/>
                    <a:lstStyle/>
                    <a:p>
                      <a:pPr marL="0" marR="0" algn="l">
                        <a:lnSpc>
                          <a:spcPct val="150000"/>
                        </a:lnSpc>
                        <a:spcBef>
                          <a:spcPts val="0"/>
                        </a:spcBef>
                        <a:spcAft>
                          <a:spcPts val="0"/>
                        </a:spcAft>
                      </a:pPr>
                      <a:r>
                        <a:rPr lang="en-US" sz="1600" dirty="0">
                          <a:effectLst/>
                        </a:rPr>
                        <a:t>22800/-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extLst>
                  <a:ext uri="{0D108BD9-81ED-4DB2-BD59-A6C34878D82A}">
                    <a16:rowId xmlns:a16="http://schemas.microsoft.com/office/drawing/2014/main" val="110931644"/>
                  </a:ext>
                </a:extLst>
              </a:tr>
              <a:tr h="371697">
                <a:tc vMerge="1">
                  <a:txBody>
                    <a:bodyPr/>
                    <a:lstStyle/>
                    <a:p>
                      <a:endParaRPr lang="en-US"/>
                    </a:p>
                  </a:txBody>
                  <a:tcPr/>
                </a:tc>
                <a:tc vMerge="1">
                  <a:txBody>
                    <a:bodyPr/>
                    <a:lstStyle/>
                    <a:p>
                      <a:endParaRPr lang="en-US"/>
                    </a:p>
                  </a:txBody>
                  <a:tcPr/>
                </a:tc>
                <a:tc gridSpan="3">
                  <a:txBody>
                    <a:bodyPr/>
                    <a:lstStyle/>
                    <a:p>
                      <a:pPr marL="0" marR="0" algn="l">
                        <a:lnSpc>
                          <a:spcPct val="150000"/>
                        </a:lnSpc>
                        <a:spcBef>
                          <a:spcPts val="0"/>
                        </a:spcBef>
                        <a:spcAft>
                          <a:spcPts val="0"/>
                        </a:spcAft>
                      </a:pPr>
                      <a:r>
                        <a:rPr lang="en-US" sz="1600">
                          <a:effectLst/>
                        </a:rPr>
                        <a:t>UNCALCULATED EXPENDITURE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c hMerge="1">
                  <a:txBody>
                    <a:bodyPr/>
                    <a:lstStyle/>
                    <a:p>
                      <a:endParaRPr lang="en-US"/>
                    </a:p>
                  </a:txBody>
                  <a:tcPr/>
                </a:tc>
                <a:tc hMerge="1">
                  <a:txBody>
                    <a:bodyPr/>
                    <a:lstStyle/>
                    <a:p>
                      <a:endParaRPr lang="en-US"/>
                    </a:p>
                  </a:txBody>
                  <a:tcPr/>
                </a:tc>
                <a:tc>
                  <a:txBody>
                    <a:bodyPr/>
                    <a:lstStyle/>
                    <a:p>
                      <a:pPr marL="0" marR="0" algn="l">
                        <a:lnSpc>
                          <a:spcPct val="150000"/>
                        </a:lnSpc>
                        <a:spcBef>
                          <a:spcPts val="0"/>
                        </a:spcBef>
                        <a:spcAft>
                          <a:spcPts val="0"/>
                        </a:spcAft>
                      </a:pPr>
                      <a:r>
                        <a:rPr lang="en-US" sz="1600" dirty="0">
                          <a:effectLst/>
                        </a:rPr>
                        <a:t>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extLst>
                  <a:ext uri="{0D108BD9-81ED-4DB2-BD59-A6C34878D82A}">
                    <a16:rowId xmlns:a16="http://schemas.microsoft.com/office/drawing/2014/main" val="3619454150"/>
                  </a:ext>
                </a:extLst>
              </a:tr>
            </a:tbl>
          </a:graphicData>
        </a:graphic>
      </p:graphicFrame>
      <p:sp>
        <p:nvSpPr>
          <p:cNvPr id="3" name="Rectangle 1">
            <a:extLst>
              <a:ext uri="{FF2B5EF4-FFF2-40B4-BE49-F238E27FC236}">
                <a16:creationId xmlns:a16="http://schemas.microsoft.com/office/drawing/2014/main" id="{FBF199D1-5895-4B93-ADF4-8070776E7908}"/>
              </a:ext>
            </a:extLst>
          </p:cNvPr>
          <p:cNvSpPr>
            <a:spLocks noChangeArrowheads="1"/>
          </p:cNvSpPr>
          <p:nvPr/>
        </p:nvSpPr>
        <p:spPr bwMode="auto">
          <a:xfrm>
            <a:off x="0" y="0"/>
            <a:ext cx="1281017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u="sng" dirty="0">
                <a:latin typeface="Times New Roman" panose="02020603050405020304" pitchFamily="18" charset="0"/>
                <a:ea typeface="Calibri" panose="020F0502020204030204" pitchFamily="34" charset="0"/>
                <a:cs typeface="Times New Roman" panose="02020603050405020304" pitchFamily="18" charset="0"/>
              </a:rPr>
              <a:t>Expenditure</a:t>
            </a:r>
            <a:br>
              <a:rPr kumimoji="0" lang="en-US" altLang="en-US" sz="12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kumimoji="0" lang="en-US" altLang="en-US" sz="12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116306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3972B3B-78FD-45C2-90A2-47548F5C42B8}"/>
              </a:ext>
            </a:extLst>
          </p:cNvPr>
          <p:cNvGraphicFramePr>
            <a:graphicFrameLocks noGrp="1"/>
          </p:cNvGraphicFramePr>
          <p:nvPr>
            <p:extLst>
              <p:ext uri="{D42A27DB-BD31-4B8C-83A1-F6EECF244321}">
                <p14:modId xmlns:p14="http://schemas.microsoft.com/office/powerpoint/2010/main" val="1680452547"/>
              </p:ext>
            </p:extLst>
          </p:nvPr>
        </p:nvGraphicFramePr>
        <p:xfrm>
          <a:off x="587829" y="55984"/>
          <a:ext cx="10636900" cy="6802016"/>
        </p:xfrm>
        <a:graphic>
          <a:graphicData uri="http://schemas.openxmlformats.org/drawingml/2006/table">
            <a:tbl>
              <a:tblPr firstRow="1" bandRow="1">
                <a:tableStyleId>{5C22544A-7EE6-4342-B048-85BDC9FD1C3A}</a:tableStyleId>
              </a:tblPr>
              <a:tblGrid>
                <a:gridCol w="2659225">
                  <a:extLst>
                    <a:ext uri="{9D8B030D-6E8A-4147-A177-3AD203B41FA5}">
                      <a16:colId xmlns:a16="http://schemas.microsoft.com/office/drawing/2014/main" val="1439170746"/>
                    </a:ext>
                  </a:extLst>
                </a:gridCol>
                <a:gridCol w="2649893">
                  <a:extLst>
                    <a:ext uri="{9D8B030D-6E8A-4147-A177-3AD203B41FA5}">
                      <a16:colId xmlns:a16="http://schemas.microsoft.com/office/drawing/2014/main" val="471008908"/>
                    </a:ext>
                  </a:extLst>
                </a:gridCol>
                <a:gridCol w="2668557">
                  <a:extLst>
                    <a:ext uri="{9D8B030D-6E8A-4147-A177-3AD203B41FA5}">
                      <a16:colId xmlns:a16="http://schemas.microsoft.com/office/drawing/2014/main" val="3097564309"/>
                    </a:ext>
                  </a:extLst>
                </a:gridCol>
                <a:gridCol w="2659225">
                  <a:extLst>
                    <a:ext uri="{9D8B030D-6E8A-4147-A177-3AD203B41FA5}">
                      <a16:colId xmlns:a16="http://schemas.microsoft.com/office/drawing/2014/main" val="982680986"/>
                    </a:ext>
                  </a:extLst>
                </a:gridCol>
              </a:tblGrid>
              <a:tr h="187451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90066202"/>
                  </a:ext>
                </a:extLst>
              </a:tr>
              <a:tr h="1921117">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01391734"/>
                  </a:ext>
                </a:extLst>
              </a:tr>
              <a:tr h="2210578">
                <a:tc>
                  <a:txBody>
                    <a:bodyPr/>
                    <a:lstStyle/>
                    <a:p>
                      <a:endParaRPr lang="en-US" dirty="0"/>
                    </a:p>
                  </a:txBody>
                  <a:tcPr/>
                </a:tc>
                <a:tc>
                  <a:txBody>
                    <a:bodyPr/>
                    <a:lstStyle/>
                    <a:p>
                      <a:endParaRPr lang="en-US" dirty="0"/>
                    </a:p>
                  </a:txBody>
                  <a:tcPr/>
                </a:tc>
                <a:tc>
                  <a:txBody>
                    <a:bodyPr/>
                    <a:lstStyle/>
                    <a:p>
                      <a:pPr algn="ctr"/>
                      <a:endParaRPr lang="en-US" dirty="0"/>
                    </a:p>
                    <a:p>
                      <a:pPr algn="ctr"/>
                      <a:r>
                        <a:rPr lang="en-US" dirty="0"/>
                        <a:t>Modern Battlefields and Warfare.</a:t>
                      </a:r>
                    </a:p>
                  </a:txBody>
                  <a:tcPr/>
                </a:tc>
                <a:tc>
                  <a:txBody>
                    <a:bodyPr/>
                    <a:lstStyle/>
                    <a:p>
                      <a:endParaRPr lang="en-US" dirty="0"/>
                    </a:p>
                  </a:txBody>
                  <a:tcPr/>
                </a:tc>
                <a:extLst>
                  <a:ext uri="{0D108BD9-81ED-4DB2-BD59-A6C34878D82A}">
                    <a16:rowId xmlns:a16="http://schemas.microsoft.com/office/drawing/2014/main" val="3302471477"/>
                  </a:ext>
                </a:extLst>
              </a:tr>
              <a:tr h="795808">
                <a:tc>
                  <a:txBody>
                    <a:bodyPr/>
                    <a:lstStyle/>
                    <a:p>
                      <a:pPr algn="ctr"/>
                      <a:r>
                        <a:rPr lang="en-US" dirty="0"/>
                        <a:t>Fully Automatic</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36847066"/>
                  </a:ext>
                </a:extLst>
              </a:tr>
            </a:tbl>
          </a:graphicData>
        </a:graphic>
      </p:graphicFrame>
      <p:sp>
        <p:nvSpPr>
          <p:cNvPr id="4" name="Rectangle 3">
            <a:extLst>
              <a:ext uri="{FF2B5EF4-FFF2-40B4-BE49-F238E27FC236}">
                <a16:creationId xmlns:a16="http://schemas.microsoft.com/office/drawing/2014/main" id="{C35A8185-721C-4A42-B9D8-BFCE7D8D9E10}"/>
              </a:ext>
            </a:extLst>
          </p:cNvPr>
          <p:cNvSpPr/>
          <p:nvPr/>
        </p:nvSpPr>
        <p:spPr>
          <a:xfrm>
            <a:off x="1441026" y="223497"/>
            <a:ext cx="901432" cy="1323439"/>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lIns="91440" tIns="45720" rIns="91440" bIns="45720">
            <a:spAutoFit/>
          </a:bodyPr>
          <a:lstStyle/>
          <a:p>
            <a:pPr algn="ctr"/>
            <a:r>
              <a:rPr lang="en-US" sz="8000" b="1" dirty="0">
                <a:ln w="22225">
                  <a:solidFill>
                    <a:schemeClr val="accent2"/>
                  </a:solidFill>
                  <a:prstDash val="solid"/>
                </a:ln>
                <a:solidFill>
                  <a:schemeClr val="accent2">
                    <a:lumMod val="40000"/>
                    <a:lumOff val="60000"/>
                  </a:schemeClr>
                </a:solidFill>
              </a:rPr>
              <a:t>S</a:t>
            </a:r>
          </a:p>
        </p:txBody>
      </p:sp>
      <p:sp>
        <p:nvSpPr>
          <p:cNvPr id="7" name="Rectangle 6">
            <a:extLst>
              <a:ext uri="{FF2B5EF4-FFF2-40B4-BE49-F238E27FC236}">
                <a16:creationId xmlns:a16="http://schemas.microsoft.com/office/drawing/2014/main" id="{F7F9D757-DADE-4D60-BE89-A34DD8F557FA}"/>
              </a:ext>
            </a:extLst>
          </p:cNvPr>
          <p:cNvSpPr/>
          <p:nvPr/>
        </p:nvSpPr>
        <p:spPr>
          <a:xfrm>
            <a:off x="4070109" y="232827"/>
            <a:ext cx="1171861" cy="1323439"/>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lIns="91440" tIns="45720" rIns="91440" bIns="45720">
            <a:spAutoFit/>
          </a:bodyPr>
          <a:lstStyle/>
          <a:p>
            <a:pPr algn="ctr"/>
            <a:r>
              <a:rPr lang="en-US" sz="8000" b="1" dirty="0">
                <a:ln w="22225">
                  <a:solidFill>
                    <a:schemeClr val="accent2"/>
                  </a:solidFill>
                  <a:prstDash val="solid"/>
                </a:ln>
                <a:solidFill>
                  <a:schemeClr val="accent2">
                    <a:lumMod val="40000"/>
                    <a:lumOff val="60000"/>
                  </a:schemeClr>
                </a:solidFill>
              </a:rPr>
              <a:t>W</a:t>
            </a:r>
            <a:endParaRPr lang="en-US" sz="5400" b="1" dirty="0">
              <a:ln w="22225">
                <a:solidFill>
                  <a:schemeClr val="accent2"/>
                </a:solidFill>
                <a:prstDash val="solid"/>
              </a:ln>
              <a:solidFill>
                <a:schemeClr val="accent2">
                  <a:lumMod val="40000"/>
                  <a:lumOff val="60000"/>
                </a:schemeClr>
              </a:solidFill>
            </a:endParaRPr>
          </a:p>
        </p:txBody>
      </p:sp>
      <p:sp>
        <p:nvSpPr>
          <p:cNvPr id="8" name="Rectangle 7">
            <a:extLst>
              <a:ext uri="{FF2B5EF4-FFF2-40B4-BE49-F238E27FC236}">
                <a16:creationId xmlns:a16="http://schemas.microsoft.com/office/drawing/2014/main" id="{DED9A891-7306-4538-A14E-0FFA8F391EC0}"/>
              </a:ext>
            </a:extLst>
          </p:cNvPr>
          <p:cNvSpPr/>
          <p:nvPr/>
        </p:nvSpPr>
        <p:spPr>
          <a:xfrm>
            <a:off x="6654800" y="212387"/>
            <a:ext cx="1039565" cy="1323439"/>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lIns="91440" tIns="45720" rIns="91440" bIns="45720">
            <a:spAutoFit/>
          </a:bodyPr>
          <a:lstStyle/>
          <a:p>
            <a:pPr algn="ctr"/>
            <a:r>
              <a:rPr lang="en-US" sz="8000" b="1" dirty="0">
                <a:ln w="22225">
                  <a:solidFill>
                    <a:schemeClr val="accent2"/>
                  </a:solidFill>
                  <a:prstDash val="solid"/>
                </a:ln>
                <a:solidFill>
                  <a:schemeClr val="accent2">
                    <a:lumMod val="40000"/>
                    <a:lumOff val="60000"/>
                  </a:schemeClr>
                </a:solidFill>
              </a:rPr>
              <a:t>O</a:t>
            </a:r>
          </a:p>
        </p:txBody>
      </p:sp>
      <p:sp>
        <p:nvSpPr>
          <p:cNvPr id="9" name="Rectangle 8">
            <a:extLst>
              <a:ext uri="{FF2B5EF4-FFF2-40B4-BE49-F238E27FC236}">
                <a16:creationId xmlns:a16="http://schemas.microsoft.com/office/drawing/2014/main" id="{66B2BCA8-63AB-44D3-88C3-0A76AAAAC063}"/>
              </a:ext>
            </a:extLst>
          </p:cNvPr>
          <p:cNvSpPr/>
          <p:nvPr/>
        </p:nvSpPr>
        <p:spPr>
          <a:xfrm>
            <a:off x="9366465" y="279779"/>
            <a:ext cx="819591" cy="1323439"/>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lIns="91440" tIns="45720" rIns="91440" bIns="45720">
            <a:spAutoFit/>
          </a:bodyPr>
          <a:lstStyle/>
          <a:p>
            <a:pPr algn="ctr"/>
            <a:r>
              <a:rPr lang="en-US" sz="8000" b="1" dirty="0">
                <a:ln w="22225">
                  <a:solidFill>
                    <a:schemeClr val="accent2"/>
                  </a:solidFill>
                  <a:prstDash val="solid"/>
                </a:ln>
                <a:solidFill>
                  <a:schemeClr val="accent2">
                    <a:lumMod val="40000"/>
                    <a:lumOff val="60000"/>
                  </a:schemeClr>
                </a:solidFill>
              </a:rPr>
              <a:t>T</a:t>
            </a:r>
          </a:p>
        </p:txBody>
      </p:sp>
      <p:sp>
        <p:nvSpPr>
          <p:cNvPr id="10" name="TextBox 9">
            <a:extLst>
              <a:ext uri="{FF2B5EF4-FFF2-40B4-BE49-F238E27FC236}">
                <a16:creationId xmlns:a16="http://schemas.microsoft.com/office/drawing/2014/main" id="{F7CBC8C0-EA16-49D3-BB6C-C82830DF5A03}"/>
              </a:ext>
            </a:extLst>
          </p:cNvPr>
          <p:cNvSpPr txBox="1"/>
          <p:nvPr/>
        </p:nvSpPr>
        <p:spPr>
          <a:xfrm>
            <a:off x="607277" y="1426563"/>
            <a:ext cx="2614153" cy="369332"/>
          </a:xfrm>
          <a:prstGeom prst="rect">
            <a:avLst/>
          </a:prstGeom>
          <a:noFill/>
        </p:spPr>
        <p:txBody>
          <a:bodyPr wrap="square" rtlCol="0">
            <a:spAutoFit/>
          </a:bodyPr>
          <a:lstStyle/>
          <a:p>
            <a:pPr algn="ctr"/>
            <a:r>
              <a:rPr lang="en-US" b="1" u="sng" dirty="0"/>
              <a:t>Strength</a:t>
            </a:r>
          </a:p>
        </p:txBody>
      </p:sp>
      <p:sp>
        <p:nvSpPr>
          <p:cNvPr id="11" name="TextBox 10">
            <a:extLst>
              <a:ext uri="{FF2B5EF4-FFF2-40B4-BE49-F238E27FC236}">
                <a16:creationId xmlns:a16="http://schemas.microsoft.com/office/drawing/2014/main" id="{25EBF634-9C93-4DB4-9B3B-080ECB048564}"/>
              </a:ext>
            </a:extLst>
          </p:cNvPr>
          <p:cNvSpPr txBox="1"/>
          <p:nvPr/>
        </p:nvSpPr>
        <p:spPr>
          <a:xfrm>
            <a:off x="3198461" y="1426563"/>
            <a:ext cx="2704295" cy="369332"/>
          </a:xfrm>
          <a:prstGeom prst="rect">
            <a:avLst/>
          </a:prstGeom>
          <a:noFill/>
        </p:spPr>
        <p:txBody>
          <a:bodyPr wrap="square" rtlCol="0">
            <a:spAutoFit/>
          </a:bodyPr>
          <a:lstStyle/>
          <a:p>
            <a:pPr algn="ctr"/>
            <a:r>
              <a:rPr lang="en-US" b="1" dirty="0"/>
              <a:t>    </a:t>
            </a:r>
            <a:r>
              <a:rPr lang="en-US" b="1" u="sng" dirty="0"/>
              <a:t>Weaknesses</a:t>
            </a:r>
          </a:p>
        </p:txBody>
      </p:sp>
      <p:sp>
        <p:nvSpPr>
          <p:cNvPr id="12" name="TextBox 11">
            <a:extLst>
              <a:ext uri="{FF2B5EF4-FFF2-40B4-BE49-F238E27FC236}">
                <a16:creationId xmlns:a16="http://schemas.microsoft.com/office/drawing/2014/main" id="{189CD706-CF45-42B8-BD16-924F555C3EF7}"/>
              </a:ext>
            </a:extLst>
          </p:cNvPr>
          <p:cNvSpPr txBox="1"/>
          <p:nvPr/>
        </p:nvSpPr>
        <p:spPr>
          <a:xfrm>
            <a:off x="5812614" y="1426563"/>
            <a:ext cx="2614153" cy="369332"/>
          </a:xfrm>
          <a:prstGeom prst="rect">
            <a:avLst/>
          </a:prstGeom>
          <a:noFill/>
        </p:spPr>
        <p:txBody>
          <a:bodyPr wrap="square" rtlCol="0">
            <a:spAutoFit/>
          </a:bodyPr>
          <a:lstStyle/>
          <a:p>
            <a:pPr algn="ctr"/>
            <a:r>
              <a:rPr lang="en-US" b="1" dirty="0"/>
              <a:t>   </a:t>
            </a:r>
            <a:r>
              <a:rPr lang="en-US" b="1" u="sng" dirty="0"/>
              <a:t>Opportunities</a:t>
            </a:r>
          </a:p>
        </p:txBody>
      </p:sp>
      <p:sp>
        <p:nvSpPr>
          <p:cNvPr id="13" name="TextBox 12">
            <a:extLst>
              <a:ext uri="{FF2B5EF4-FFF2-40B4-BE49-F238E27FC236}">
                <a16:creationId xmlns:a16="http://schemas.microsoft.com/office/drawing/2014/main" id="{36D1CEE3-162E-46F2-AC21-C7CC595417AB}"/>
              </a:ext>
            </a:extLst>
          </p:cNvPr>
          <p:cNvSpPr txBox="1"/>
          <p:nvPr/>
        </p:nvSpPr>
        <p:spPr>
          <a:xfrm>
            <a:off x="8964971" y="1481948"/>
            <a:ext cx="1622577" cy="369332"/>
          </a:xfrm>
          <a:prstGeom prst="rect">
            <a:avLst/>
          </a:prstGeom>
          <a:noFill/>
        </p:spPr>
        <p:txBody>
          <a:bodyPr wrap="square" rtlCol="0">
            <a:spAutoFit/>
          </a:bodyPr>
          <a:lstStyle/>
          <a:p>
            <a:pPr algn="ctr"/>
            <a:r>
              <a:rPr lang="en-US" b="1" u="sng" dirty="0"/>
              <a:t>Threats</a:t>
            </a:r>
          </a:p>
        </p:txBody>
      </p:sp>
      <p:sp>
        <p:nvSpPr>
          <p:cNvPr id="15" name="TextBox 14">
            <a:extLst>
              <a:ext uri="{FF2B5EF4-FFF2-40B4-BE49-F238E27FC236}">
                <a16:creationId xmlns:a16="http://schemas.microsoft.com/office/drawing/2014/main" id="{DA7B634D-6756-4E40-A294-58ED3B87D45F}"/>
              </a:ext>
            </a:extLst>
          </p:cNvPr>
          <p:cNvSpPr txBox="1"/>
          <p:nvPr/>
        </p:nvSpPr>
        <p:spPr>
          <a:xfrm>
            <a:off x="562207" y="1985533"/>
            <a:ext cx="2704295" cy="369332"/>
          </a:xfrm>
          <a:prstGeom prst="rect">
            <a:avLst/>
          </a:prstGeom>
          <a:noFill/>
        </p:spPr>
        <p:txBody>
          <a:bodyPr wrap="square" rtlCol="0">
            <a:spAutoFit/>
          </a:bodyPr>
          <a:lstStyle/>
          <a:p>
            <a:pPr algn="ctr"/>
            <a:r>
              <a:rPr lang="en-US" dirty="0"/>
              <a:t>Unique and one of a kind</a:t>
            </a:r>
          </a:p>
        </p:txBody>
      </p:sp>
      <p:sp>
        <p:nvSpPr>
          <p:cNvPr id="16" name="TextBox 15">
            <a:extLst>
              <a:ext uri="{FF2B5EF4-FFF2-40B4-BE49-F238E27FC236}">
                <a16:creationId xmlns:a16="http://schemas.microsoft.com/office/drawing/2014/main" id="{65029D26-B407-4E89-B26C-C2CD3F17C260}"/>
              </a:ext>
            </a:extLst>
          </p:cNvPr>
          <p:cNvSpPr txBox="1"/>
          <p:nvPr/>
        </p:nvSpPr>
        <p:spPr>
          <a:xfrm>
            <a:off x="3325116" y="1985533"/>
            <a:ext cx="2524010" cy="369332"/>
          </a:xfrm>
          <a:prstGeom prst="rect">
            <a:avLst/>
          </a:prstGeom>
          <a:noFill/>
        </p:spPr>
        <p:txBody>
          <a:bodyPr wrap="square" rtlCol="0">
            <a:spAutoFit/>
          </a:bodyPr>
          <a:lstStyle/>
          <a:p>
            <a:pPr algn="ctr"/>
            <a:r>
              <a:rPr lang="en-US" dirty="0"/>
              <a:t>Stability.</a:t>
            </a:r>
          </a:p>
        </p:txBody>
      </p:sp>
      <p:sp>
        <p:nvSpPr>
          <p:cNvPr id="17" name="TextBox 16">
            <a:extLst>
              <a:ext uri="{FF2B5EF4-FFF2-40B4-BE49-F238E27FC236}">
                <a16:creationId xmlns:a16="http://schemas.microsoft.com/office/drawing/2014/main" id="{421132F5-532B-4FCA-AD10-F5C526B17B5A}"/>
              </a:ext>
            </a:extLst>
          </p:cNvPr>
          <p:cNvSpPr txBox="1"/>
          <p:nvPr/>
        </p:nvSpPr>
        <p:spPr>
          <a:xfrm>
            <a:off x="5855033" y="1985533"/>
            <a:ext cx="2614153" cy="646331"/>
          </a:xfrm>
          <a:prstGeom prst="rect">
            <a:avLst/>
          </a:prstGeom>
          <a:noFill/>
        </p:spPr>
        <p:txBody>
          <a:bodyPr wrap="square" rtlCol="0">
            <a:spAutoFit/>
          </a:bodyPr>
          <a:lstStyle/>
          <a:p>
            <a:pPr algn="ctr"/>
            <a:r>
              <a:rPr lang="en-US" dirty="0"/>
              <a:t>Special operations.</a:t>
            </a:r>
          </a:p>
          <a:p>
            <a:pPr algn="ctr"/>
            <a:endParaRPr lang="en-US" dirty="0"/>
          </a:p>
        </p:txBody>
      </p:sp>
      <p:sp>
        <p:nvSpPr>
          <p:cNvPr id="18" name="TextBox 17">
            <a:extLst>
              <a:ext uri="{FF2B5EF4-FFF2-40B4-BE49-F238E27FC236}">
                <a16:creationId xmlns:a16="http://schemas.microsoft.com/office/drawing/2014/main" id="{BBB6CAA0-2C84-4566-B364-3AA6285F30DD}"/>
              </a:ext>
            </a:extLst>
          </p:cNvPr>
          <p:cNvSpPr txBox="1"/>
          <p:nvPr/>
        </p:nvSpPr>
        <p:spPr>
          <a:xfrm>
            <a:off x="8469186" y="1976700"/>
            <a:ext cx="2614153" cy="646331"/>
          </a:xfrm>
          <a:prstGeom prst="rect">
            <a:avLst/>
          </a:prstGeom>
          <a:noFill/>
        </p:spPr>
        <p:txBody>
          <a:bodyPr wrap="square" rtlCol="0">
            <a:spAutoFit/>
          </a:bodyPr>
          <a:lstStyle/>
          <a:p>
            <a:pPr algn="ctr"/>
            <a:r>
              <a:rPr lang="en-US" dirty="0"/>
              <a:t>If spotted can be easily damaged.</a:t>
            </a:r>
          </a:p>
        </p:txBody>
      </p:sp>
      <p:sp>
        <p:nvSpPr>
          <p:cNvPr id="19" name="TextBox 18">
            <a:extLst>
              <a:ext uri="{FF2B5EF4-FFF2-40B4-BE49-F238E27FC236}">
                <a16:creationId xmlns:a16="http://schemas.microsoft.com/office/drawing/2014/main" id="{55CEA2C3-063E-4EB1-A658-971C85F496B6}"/>
              </a:ext>
            </a:extLst>
          </p:cNvPr>
          <p:cNvSpPr txBox="1"/>
          <p:nvPr/>
        </p:nvSpPr>
        <p:spPr>
          <a:xfrm>
            <a:off x="8700719" y="4082082"/>
            <a:ext cx="2524010" cy="923330"/>
          </a:xfrm>
          <a:prstGeom prst="rect">
            <a:avLst/>
          </a:prstGeom>
          <a:noFill/>
        </p:spPr>
        <p:txBody>
          <a:bodyPr wrap="square" rtlCol="0">
            <a:spAutoFit/>
          </a:bodyPr>
          <a:lstStyle/>
          <a:p>
            <a:pPr algn="ctr"/>
            <a:r>
              <a:rPr lang="en-US" dirty="0"/>
              <a:t>Might fall into wrong hands during operations if not handled properly.</a:t>
            </a:r>
          </a:p>
        </p:txBody>
      </p:sp>
      <p:sp>
        <p:nvSpPr>
          <p:cNvPr id="20" name="TextBox 19">
            <a:extLst>
              <a:ext uri="{FF2B5EF4-FFF2-40B4-BE49-F238E27FC236}">
                <a16:creationId xmlns:a16="http://schemas.microsoft.com/office/drawing/2014/main" id="{5665D46B-4911-4FA1-B416-CC0E14F4C0EC}"/>
              </a:ext>
            </a:extLst>
          </p:cNvPr>
          <p:cNvSpPr txBox="1"/>
          <p:nvPr/>
        </p:nvSpPr>
        <p:spPr>
          <a:xfrm>
            <a:off x="3468891" y="4114800"/>
            <a:ext cx="2163437" cy="369332"/>
          </a:xfrm>
          <a:prstGeom prst="rect">
            <a:avLst/>
          </a:prstGeom>
          <a:noFill/>
        </p:spPr>
        <p:txBody>
          <a:bodyPr wrap="square" rtlCol="0">
            <a:spAutoFit/>
          </a:bodyPr>
          <a:lstStyle/>
          <a:p>
            <a:pPr algn="ctr"/>
            <a:r>
              <a:rPr lang="en-US" dirty="0"/>
              <a:t>Size.</a:t>
            </a:r>
          </a:p>
        </p:txBody>
      </p:sp>
      <p:sp>
        <p:nvSpPr>
          <p:cNvPr id="22" name="TextBox 21">
            <a:extLst>
              <a:ext uri="{FF2B5EF4-FFF2-40B4-BE49-F238E27FC236}">
                <a16:creationId xmlns:a16="http://schemas.microsoft.com/office/drawing/2014/main" id="{771D991B-F5F8-48E2-A0DC-740D1695DED6}"/>
              </a:ext>
            </a:extLst>
          </p:cNvPr>
          <p:cNvSpPr txBox="1"/>
          <p:nvPr/>
        </p:nvSpPr>
        <p:spPr>
          <a:xfrm>
            <a:off x="807906" y="4082082"/>
            <a:ext cx="2253579" cy="646331"/>
          </a:xfrm>
          <a:prstGeom prst="rect">
            <a:avLst/>
          </a:prstGeom>
          <a:noFill/>
        </p:spPr>
        <p:txBody>
          <a:bodyPr wrap="square" rtlCol="0">
            <a:spAutoFit/>
          </a:bodyPr>
          <a:lstStyle/>
          <a:p>
            <a:pPr algn="ctr"/>
            <a:r>
              <a:rPr lang="en-US" dirty="0"/>
              <a:t>Equivalent to a soldier.</a:t>
            </a:r>
          </a:p>
        </p:txBody>
      </p:sp>
    </p:spTree>
    <p:extLst>
      <p:ext uri="{BB962C8B-B14F-4D97-AF65-F5344CB8AC3E}">
        <p14:creationId xmlns:p14="http://schemas.microsoft.com/office/powerpoint/2010/main" val="154360308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36D35A2-4355-4008-B48C-DEA919A179F6}"/>
              </a:ext>
            </a:extLst>
          </p:cNvPr>
          <p:cNvSpPr/>
          <p:nvPr/>
        </p:nvSpPr>
        <p:spPr>
          <a:xfrm>
            <a:off x="1232170" y="2967335"/>
            <a:ext cx="9727659"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320454845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871124-A628-4686-A658-70BAB6831987}"/>
              </a:ext>
            </a:extLst>
          </p:cNvPr>
          <p:cNvSpPr/>
          <p:nvPr/>
        </p:nvSpPr>
        <p:spPr>
          <a:xfrm>
            <a:off x="6003635" y="2967335"/>
            <a:ext cx="184730"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endParaRPr lang="en-US" sz="5400" b="1" cap="none" spc="0" dirty="0">
              <a:ln/>
              <a:solidFill>
                <a:schemeClr val="accent4"/>
              </a:solidFill>
              <a:effectLst/>
            </a:endParaRPr>
          </a:p>
        </p:txBody>
      </p:sp>
      <p:sp>
        <p:nvSpPr>
          <p:cNvPr id="4" name="Rectangle 3">
            <a:extLst>
              <a:ext uri="{FF2B5EF4-FFF2-40B4-BE49-F238E27FC236}">
                <a16:creationId xmlns:a16="http://schemas.microsoft.com/office/drawing/2014/main" id="{1651D4FE-8A90-45E3-B370-B1688B84E4C3}"/>
              </a:ext>
            </a:extLst>
          </p:cNvPr>
          <p:cNvSpPr/>
          <p:nvPr/>
        </p:nvSpPr>
        <p:spPr>
          <a:xfrm>
            <a:off x="3286769" y="1059120"/>
            <a:ext cx="5803192" cy="5755422"/>
          </a:xfrm>
          <a:prstGeom prst="rect">
            <a:avLst/>
          </a:prstGeom>
          <a:noFill/>
        </p:spPr>
        <p:txBody>
          <a:bodyPr wrap="none" lIns="91440" tIns="45720" rIns="91440" bIns="45720">
            <a:spAutoFit/>
          </a:bodyPr>
          <a:lstStyle/>
          <a:p>
            <a:pPr algn="ctr"/>
            <a:r>
              <a:rPr lang="en-US" sz="8000" b="0" cap="none" spc="0" dirty="0">
                <a:ln w="0"/>
                <a:solidFill>
                  <a:schemeClr val="tx1"/>
                </a:solidFill>
                <a:effectLst>
                  <a:outerShdw blurRad="38100" dist="19050" dir="2700000" algn="tl" rotWithShape="0">
                    <a:schemeClr val="dk1">
                      <a:alpha val="40000"/>
                    </a:schemeClr>
                  </a:outerShdw>
                </a:effectLst>
              </a:rPr>
              <a:t>PROJECT BY:</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a:p>
            <a:r>
              <a:rPr lang="en-US" sz="5400" dirty="0">
                <a:ln w="0"/>
                <a:effectLst>
                  <a:outerShdw blurRad="38100" dist="19050" dir="2700000" algn="tl" rotWithShape="0">
                    <a:schemeClr val="dk1">
                      <a:alpha val="40000"/>
                    </a:schemeClr>
                  </a:outerShdw>
                </a:effectLst>
              </a:rPr>
              <a:t>1.) YASH CHAUHAN</a:t>
            </a:r>
          </a:p>
          <a:p>
            <a:pPr algn="r"/>
            <a:r>
              <a:rPr lang="en-US" sz="3600" dirty="0">
                <a:ln w="0"/>
                <a:effectLst>
                  <a:outerShdw blurRad="38100" dist="19050" dir="2700000" algn="tl" rotWithShape="0">
                    <a:schemeClr val="dk1">
                      <a:alpha val="40000"/>
                    </a:schemeClr>
                  </a:outerShdw>
                </a:effectLst>
              </a:rPr>
              <a:t>1</a:t>
            </a:r>
            <a:r>
              <a:rPr lang="en-US" sz="3600" baseline="30000" dirty="0">
                <a:ln w="0"/>
                <a:effectLst>
                  <a:outerShdw blurRad="38100" dist="19050" dir="2700000" algn="tl" rotWithShape="0">
                    <a:schemeClr val="dk1">
                      <a:alpha val="40000"/>
                    </a:schemeClr>
                  </a:outerShdw>
                </a:effectLst>
              </a:rPr>
              <a:t>st</a:t>
            </a:r>
            <a:r>
              <a:rPr lang="en-US" sz="3600" dirty="0">
                <a:ln w="0"/>
                <a:effectLst>
                  <a:outerShdw blurRad="38100" dist="19050" dir="2700000" algn="tl" rotWithShape="0">
                    <a:schemeClr val="dk1">
                      <a:alpha val="40000"/>
                    </a:schemeClr>
                  </a:outerShdw>
                </a:effectLst>
              </a:rPr>
              <a:t> Year / 2018</a:t>
            </a:r>
          </a:p>
          <a:p>
            <a:r>
              <a:rPr lang="en-US" sz="5400" dirty="0">
                <a:ln w="0"/>
                <a:effectLst>
                  <a:outerShdw blurRad="38100" dist="19050" dir="2700000" algn="tl" rotWithShape="0">
                    <a:schemeClr val="dk1">
                      <a:alpha val="40000"/>
                    </a:schemeClr>
                  </a:outerShdw>
                </a:effectLst>
              </a:rPr>
              <a:t>2.)ROHAN MUJOO</a:t>
            </a:r>
          </a:p>
          <a:p>
            <a:pPr algn="r"/>
            <a:r>
              <a:rPr lang="en-US" sz="3600" dirty="0">
                <a:ln w="0"/>
                <a:effectLst>
                  <a:outerShdw blurRad="38100" dist="19050" dir="2700000" algn="tl" rotWithShape="0">
                    <a:schemeClr val="dk1">
                      <a:alpha val="40000"/>
                    </a:schemeClr>
                  </a:outerShdw>
                </a:effectLst>
              </a:rPr>
              <a:t>1</a:t>
            </a:r>
            <a:r>
              <a:rPr lang="en-US" sz="3600" baseline="30000" dirty="0">
                <a:ln w="0"/>
                <a:effectLst>
                  <a:outerShdw blurRad="38100" dist="19050" dir="2700000" algn="tl" rotWithShape="0">
                    <a:schemeClr val="dk1">
                      <a:alpha val="40000"/>
                    </a:schemeClr>
                  </a:outerShdw>
                </a:effectLst>
              </a:rPr>
              <a:t>st</a:t>
            </a:r>
            <a:r>
              <a:rPr lang="en-US" sz="3600" dirty="0">
                <a:ln w="0"/>
                <a:effectLst>
                  <a:outerShdw blurRad="38100" dist="19050" dir="2700000" algn="tl" rotWithShape="0">
                    <a:schemeClr val="dk1">
                      <a:alpha val="40000"/>
                    </a:schemeClr>
                  </a:outerShdw>
                </a:effectLst>
              </a:rPr>
              <a:t> Year / 2018</a:t>
            </a:r>
          </a:p>
          <a:p>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6320806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349CE-90A1-4960-9BEF-2D7C62537E42}"/>
              </a:ext>
            </a:extLst>
          </p:cNvPr>
          <p:cNvSpPr>
            <a:spLocks noGrp="1"/>
          </p:cNvSpPr>
          <p:nvPr>
            <p:ph type="title"/>
          </p:nvPr>
        </p:nvSpPr>
        <p:spPr/>
        <p:txBody>
          <a:bodyPr/>
          <a:lstStyle/>
          <a:p>
            <a:pPr algn="ctr"/>
            <a:r>
              <a:rPr lang="en-US" sz="7200" dirty="0">
                <a:latin typeface="+mn-lt"/>
              </a:rPr>
              <a:t>INTRODUCTION</a:t>
            </a:r>
            <a:endParaRPr lang="en-US" dirty="0">
              <a:latin typeface="+mn-lt"/>
            </a:endParaRPr>
          </a:p>
        </p:txBody>
      </p:sp>
      <p:sp>
        <p:nvSpPr>
          <p:cNvPr id="3" name="Content Placeholder 2">
            <a:extLst>
              <a:ext uri="{FF2B5EF4-FFF2-40B4-BE49-F238E27FC236}">
                <a16:creationId xmlns:a16="http://schemas.microsoft.com/office/drawing/2014/main" id="{510E37CE-F081-41ED-82A8-77E4E8BC25CA}"/>
              </a:ext>
            </a:extLst>
          </p:cNvPr>
          <p:cNvSpPr>
            <a:spLocks noGrp="1"/>
          </p:cNvSpPr>
          <p:nvPr>
            <p:ph idx="1"/>
          </p:nvPr>
        </p:nvSpPr>
        <p:spPr/>
        <p:txBody>
          <a:bodyPr/>
          <a:lstStyle/>
          <a:p>
            <a:r>
              <a:rPr lang="en-US" dirty="0"/>
              <a:t>Our project simply put is a </a:t>
            </a:r>
            <a:r>
              <a:rPr lang="en-US" i="1" dirty="0"/>
              <a:t>“SELF AWARE SURVEILLANCE ROBOT”.</a:t>
            </a:r>
          </a:p>
          <a:p>
            <a:r>
              <a:rPr lang="en-US" dirty="0"/>
              <a:t>Self Aware Surveillance Robot is a robot which aims to improve the flat terrain (buildings/tactical operations etc.) surveillance facilities and ensure the safety of our soldiers.</a:t>
            </a:r>
          </a:p>
          <a:p>
            <a:r>
              <a:rPr lang="en-US" dirty="0"/>
              <a:t>With this project we aim to create a robot that’s capable of being aware of its surroundings, i.e. knows the difference between living and dead by employing the use of PIR (passive infrared) sensor.</a:t>
            </a:r>
          </a:p>
          <a:p>
            <a:r>
              <a:rPr lang="en-US" dirty="0"/>
              <a:t>This robot is intended to help the soldiers and army men in operations and act as the ultimate surveillance kit. </a:t>
            </a:r>
          </a:p>
          <a:p>
            <a:endParaRPr lang="en-US" dirty="0"/>
          </a:p>
          <a:p>
            <a:endParaRPr lang="en-US" i="1" dirty="0"/>
          </a:p>
        </p:txBody>
      </p:sp>
    </p:spTree>
    <p:extLst>
      <p:ext uri="{BB962C8B-B14F-4D97-AF65-F5344CB8AC3E}">
        <p14:creationId xmlns:p14="http://schemas.microsoft.com/office/powerpoint/2010/main" val="389718468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3B7AF-669A-4518-BAE5-FDE5C400BA5D}"/>
              </a:ext>
            </a:extLst>
          </p:cNvPr>
          <p:cNvSpPr>
            <a:spLocks noGrp="1"/>
          </p:cNvSpPr>
          <p:nvPr>
            <p:ph type="title"/>
          </p:nvPr>
        </p:nvSpPr>
        <p:spPr/>
        <p:txBody>
          <a:bodyPr/>
          <a:lstStyle/>
          <a:p>
            <a:pPr algn="ctr"/>
            <a:r>
              <a:rPr lang="en-US" sz="7200" dirty="0">
                <a:latin typeface="+mn-lt"/>
              </a:rPr>
              <a:t>FEATURES</a:t>
            </a:r>
            <a:endParaRPr lang="en-US" dirty="0">
              <a:latin typeface="+mn-lt"/>
            </a:endParaRPr>
          </a:p>
        </p:txBody>
      </p:sp>
      <p:sp>
        <p:nvSpPr>
          <p:cNvPr id="3" name="Text Placeholder 2">
            <a:extLst>
              <a:ext uri="{FF2B5EF4-FFF2-40B4-BE49-F238E27FC236}">
                <a16:creationId xmlns:a16="http://schemas.microsoft.com/office/drawing/2014/main" id="{81B4DD75-228D-490E-BB73-8918BC934D90}"/>
              </a:ext>
            </a:extLst>
          </p:cNvPr>
          <p:cNvSpPr>
            <a:spLocks noGrp="1"/>
          </p:cNvSpPr>
          <p:nvPr>
            <p:ph type="body" idx="1"/>
          </p:nvPr>
        </p:nvSpPr>
        <p:spPr/>
        <p:txBody>
          <a:bodyPr>
            <a:normAutofit/>
          </a:bodyPr>
          <a:lstStyle/>
          <a:p>
            <a:pPr algn="ctr"/>
            <a:r>
              <a:rPr lang="en-US" sz="2000" dirty="0"/>
              <a:t>INTENDED FEATURES</a:t>
            </a:r>
          </a:p>
        </p:txBody>
      </p:sp>
      <p:sp>
        <p:nvSpPr>
          <p:cNvPr id="4" name="Content Placeholder 3">
            <a:extLst>
              <a:ext uri="{FF2B5EF4-FFF2-40B4-BE49-F238E27FC236}">
                <a16:creationId xmlns:a16="http://schemas.microsoft.com/office/drawing/2014/main" id="{BC646416-D5D1-44D9-962B-C90D24EDFE7C}"/>
              </a:ext>
            </a:extLst>
          </p:cNvPr>
          <p:cNvSpPr>
            <a:spLocks noGrp="1"/>
          </p:cNvSpPr>
          <p:nvPr>
            <p:ph sz="half" idx="2"/>
          </p:nvPr>
        </p:nvSpPr>
        <p:spPr/>
        <p:txBody>
          <a:bodyPr>
            <a:normAutofit/>
          </a:bodyPr>
          <a:lstStyle/>
          <a:p>
            <a:r>
              <a:rPr lang="en-US" sz="2000" dirty="0"/>
              <a:t>To sense living and dead. (PIR (passive infrared) sensor)</a:t>
            </a:r>
          </a:p>
          <a:p>
            <a:r>
              <a:rPr lang="en-US" sz="2000" dirty="0"/>
              <a:t>To get live footage/feed. (Camera module)</a:t>
            </a:r>
          </a:p>
          <a:p>
            <a:r>
              <a:rPr lang="en-US" sz="2000" dirty="0"/>
              <a:t>To track position 24/7. (GPS module)</a:t>
            </a:r>
          </a:p>
          <a:p>
            <a:r>
              <a:rPr lang="en-US" sz="2000" dirty="0"/>
              <a:t>To send messages. (GSM module)</a:t>
            </a:r>
          </a:p>
          <a:p>
            <a:r>
              <a:rPr lang="en-US" sz="2000" dirty="0"/>
              <a:t>To be wary of gases around it. (Gas sensor(s))</a:t>
            </a:r>
          </a:p>
          <a:p>
            <a:r>
              <a:rPr lang="en-US" sz="2000" dirty="0"/>
              <a:t>Back to home feature</a:t>
            </a:r>
          </a:p>
          <a:p>
            <a:r>
              <a:rPr lang="en-US" sz="2000" dirty="0"/>
              <a:t>Employing use of Misc. Sensors (ultrasound , temperature etc.)</a:t>
            </a:r>
          </a:p>
          <a:p>
            <a:endParaRPr lang="en-US" dirty="0"/>
          </a:p>
        </p:txBody>
      </p:sp>
      <p:sp>
        <p:nvSpPr>
          <p:cNvPr id="5" name="Text Placeholder 4">
            <a:extLst>
              <a:ext uri="{FF2B5EF4-FFF2-40B4-BE49-F238E27FC236}">
                <a16:creationId xmlns:a16="http://schemas.microsoft.com/office/drawing/2014/main" id="{334C0F89-A740-4157-A62A-9303F2F8AF37}"/>
              </a:ext>
            </a:extLst>
          </p:cNvPr>
          <p:cNvSpPr>
            <a:spLocks noGrp="1"/>
          </p:cNvSpPr>
          <p:nvPr>
            <p:ph type="body" sz="quarter" idx="3"/>
          </p:nvPr>
        </p:nvSpPr>
        <p:spPr/>
        <p:txBody>
          <a:bodyPr>
            <a:normAutofit/>
          </a:bodyPr>
          <a:lstStyle/>
          <a:p>
            <a:pPr algn="ctr"/>
            <a:r>
              <a:rPr lang="en-US" sz="2000" dirty="0"/>
              <a:t>FEATURES BEING DEMONSTRATED BY US</a:t>
            </a:r>
          </a:p>
        </p:txBody>
      </p:sp>
      <p:sp>
        <p:nvSpPr>
          <p:cNvPr id="6" name="Content Placeholder 5">
            <a:extLst>
              <a:ext uri="{FF2B5EF4-FFF2-40B4-BE49-F238E27FC236}">
                <a16:creationId xmlns:a16="http://schemas.microsoft.com/office/drawing/2014/main" id="{C4133B3D-5DE5-4E20-8E7D-E6193F203B43}"/>
              </a:ext>
            </a:extLst>
          </p:cNvPr>
          <p:cNvSpPr>
            <a:spLocks noGrp="1"/>
          </p:cNvSpPr>
          <p:nvPr>
            <p:ph sz="quarter" idx="4"/>
          </p:nvPr>
        </p:nvSpPr>
        <p:spPr/>
        <p:txBody>
          <a:bodyPr>
            <a:normAutofit/>
          </a:bodyPr>
          <a:lstStyle/>
          <a:p>
            <a:r>
              <a:rPr lang="en-US" sz="2000" dirty="0"/>
              <a:t>To sense living and dead(PIR (passive infrared) sensor)</a:t>
            </a:r>
          </a:p>
          <a:p>
            <a:r>
              <a:rPr lang="en-US" sz="2000" dirty="0"/>
              <a:t>To send messages.(GSM module)</a:t>
            </a:r>
          </a:p>
          <a:p>
            <a:r>
              <a:rPr lang="en-US" sz="2000" dirty="0"/>
              <a:t>To be wary of gases around it.(Gas sensor(s))</a:t>
            </a:r>
          </a:p>
          <a:p>
            <a:r>
              <a:rPr lang="en-US" sz="2000" dirty="0"/>
              <a:t>Employing use of Misc. Sensors (ultrasound , temperature etc.)</a:t>
            </a:r>
          </a:p>
          <a:p>
            <a:endParaRPr lang="en-US" dirty="0"/>
          </a:p>
        </p:txBody>
      </p:sp>
    </p:spTree>
    <p:extLst>
      <p:ext uri="{BB962C8B-B14F-4D97-AF65-F5344CB8AC3E}">
        <p14:creationId xmlns:p14="http://schemas.microsoft.com/office/powerpoint/2010/main" val="66718950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m&#10;" title="s">
            <a:extLst>
              <a:ext uri="{FF2B5EF4-FFF2-40B4-BE49-F238E27FC236}">
                <a16:creationId xmlns:a16="http://schemas.microsoft.com/office/drawing/2014/main" id="{FEF3533D-12BC-462B-AB9F-F3BBF23B0A7D}"/>
              </a:ext>
            </a:extLst>
          </p:cNvPr>
          <p:cNvPicPr/>
          <p:nvPr/>
        </p:nvPicPr>
        <p:blipFill rotWithShape="1">
          <a:blip r:embed="rId3" cstate="print">
            <a:extLst>
              <a:ext uri="{28A0092B-C50C-407E-A947-70E740481C1C}">
                <a14:useLocalDpi xmlns:a14="http://schemas.microsoft.com/office/drawing/2010/main" val="0"/>
              </a:ext>
            </a:extLst>
          </a:blip>
          <a:srcRect r="2160" b="3929"/>
          <a:stretch/>
        </p:blipFill>
        <p:spPr bwMode="auto">
          <a:xfrm>
            <a:off x="0" y="58845"/>
            <a:ext cx="8334299" cy="6588525"/>
          </a:xfrm>
          <a:prstGeom prst="rect">
            <a:avLst/>
          </a:prstGeom>
          <a:noFill/>
          <a:ln>
            <a:noFill/>
          </a:ln>
          <a:effectLst>
            <a:outerShdw dist="50800" dir="5400000" algn="ctr" rotWithShape="0">
              <a:srgbClr val="000000">
                <a:alpha val="37000"/>
              </a:srgbClr>
            </a:outerShdw>
          </a:effectLst>
        </p:spPr>
      </p:pic>
      <p:sp>
        <p:nvSpPr>
          <p:cNvPr id="3" name="TextBox 2">
            <a:extLst>
              <a:ext uri="{FF2B5EF4-FFF2-40B4-BE49-F238E27FC236}">
                <a16:creationId xmlns:a16="http://schemas.microsoft.com/office/drawing/2014/main" id="{D961371E-D20C-419C-AFAA-4DB54A03201E}"/>
              </a:ext>
            </a:extLst>
          </p:cNvPr>
          <p:cNvSpPr txBox="1"/>
          <p:nvPr/>
        </p:nvSpPr>
        <p:spPr>
          <a:xfrm>
            <a:off x="8705462" y="58845"/>
            <a:ext cx="2967134" cy="67403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This is how we hope the final schematic diagram of project would look like.</a:t>
            </a:r>
          </a:p>
          <a:p>
            <a:pPr marL="285750" indent="-285750">
              <a:lnSpc>
                <a:spcPct val="150000"/>
              </a:lnSpc>
              <a:buFont typeface="Arial" panose="020B0604020202020204" pitchFamily="34" charset="0"/>
              <a:buChar char="•"/>
            </a:pPr>
            <a:r>
              <a:rPr lang="en-US" dirty="0"/>
              <a:t>The project we are currently making isn’t quite similar to this schematic diagram due to lack of resources and lack of actual raw material required to make it.</a:t>
            </a:r>
          </a:p>
          <a:p>
            <a:pPr marL="285750" indent="-285750">
              <a:lnSpc>
                <a:spcPct val="150000"/>
              </a:lnSpc>
              <a:buFont typeface="Arial" panose="020B0604020202020204" pitchFamily="34" charset="0"/>
              <a:buChar char="•"/>
            </a:pPr>
            <a:r>
              <a:rPr lang="en-US" dirty="0"/>
              <a:t>Still we have tried our level best to display all features we can and make our project how we intended it to actually be like.</a:t>
            </a:r>
          </a:p>
        </p:txBody>
      </p:sp>
    </p:spTree>
    <p:extLst>
      <p:ext uri="{BB962C8B-B14F-4D97-AF65-F5344CB8AC3E}">
        <p14:creationId xmlns:p14="http://schemas.microsoft.com/office/powerpoint/2010/main" val="283351723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4F31D6-471C-4B11-BA6D-E4DCA9064B61}"/>
              </a:ext>
            </a:extLst>
          </p:cNvPr>
          <p:cNvSpPr/>
          <p:nvPr/>
        </p:nvSpPr>
        <p:spPr>
          <a:xfrm>
            <a:off x="1524001" y="228600"/>
            <a:ext cx="9144001"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OUR IDEA</a:t>
            </a:r>
          </a:p>
        </p:txBody>
      </p:sp>
      <p:sp>
        <p:nvSpPr>
          <p:cNvPr id="3" name="TextBox 2">
            <a:extLst>
              <a:ext uri="{FF2B5EF4-FFF2-40B4-BE49-F238E27FC236}">
                <a16:creationId xmlns:a16="http://schemas.microsoft.com/office/drawing/2014/main" id="{185AA2AA-0D6B-4352-A003-36597CBE34B2}"/>
              </a:ext>
            </a:extLst>
          </p:cNvPr>
          <p:cNvSpPr txBox="1"/>
          <p:nvPr/>
        </p:nvSpPr>
        <p:spPr>
          <a:xfrm>
            <a:off x="1714500" y="1014977"/>
            <a:ext cx="87630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As we mentioned earlier, this is a surveillance robot which has been made with the aim to be the ultimate companion for our brave soldiers.</a:t>
            </a:r>
          </a:p>
          <a:p>
            <a:pPr marL="285750" indent="-285750">
              <a:buFont typeface="Arial" panose="020B0604020202020204" pitchFamily="34" charset="0"/>
              <a:buChar char="•"/>
            </a:pPr>
            <a:r>
              <a:rPr lang="en-US" dirty="0"/>
              <a:t>It is supposed to be a one of a kind robot that has never been made, and will hopefully be able to revolutionize the conventional thinking associated with surveillance robots.</a:t>
            </a:r>
          </a:p>
          <a:p>
            <a:pPr marL="285750" indent="-285750">
              <a:buFont typeface="Arial" panose="020B0604020202020204" pitchFamily="34" charset="0"/>
              <a:buChar char="•"/>
            </a:pPr>
            <a:r>
              <a:rPr lang="en-US" dirty="0"/>
              <a:t>Our robot would be equipped with a camera module, PIR sensor, GPS module, GSM module, Appropriate Gas sensors, and other sensors ( accelerometer, Soil sensor, Temperature sensor etc.).</a:t>
            </a:r>
          </a:p>
          <a:p>
            <a:pPr marL="285750" indent="-285750">
              <a:buFont typeface="Arial" panose="020B0604020202020204" pitchFamily="34" charset="0"/>
              <a:buChar char="•"/>
            </a:pPr>
            <a:r>
              <a:rPr lang="en-US" dirty="0"/>
              <a:t>It will also have the ability to map its way, i.e. it would be able to avoid all obstacles irrespective of their size or type.</a:t>
            </a:r>
          </a:p>
        </p:txBody>
      </p:sp>
      <p:pic>
        <p:nvPicPr>
          <p:cNvPr id="16" name="Picture 15">
            <a:extLst>
              <a:ext uri="{FF2B5EF4-FFF2-40B4-BE49-F238E27FC236}">
                <a16:creationId xmlns:a16="http://schemas.microsoft.com/office/drawing/2014/main" id="{4FE1709E-8523-4921-AF6D-C7AA4EEE3C0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97559" y="3600300"/>
            <a:ext cx="4783513" cy="3108960"/>
          </a:xfrm>
          <a:prstGeom prst="rect">
            <a:avLst/>
          </a:prstGeom>
          <a:noFill/>
          <a:ln>
            <a:noFill/>
          </a:ln>
        </p:spPr>
      </p:pic>
      <p:sp>
        <p:nvSpPr>
          <p:cNvPr id="13" name="TextBox 12">
            <a:extLst>
              <a:ext uri="{FF2B5EF4-FFF2-40B4-BE49-F238E27FC236}">
                <a16:creationId xmlns:a16="http://schemas.microsoft.com/office/drawing/2014/main" id="{055DE293-299F-456D-9000-140B9E352A2A}"/>
              </a:ext>
            </a:extLst>
          </p:cNvPr>
          <p:cNvSpPr txBox="1"/>
          <p:nvPr/>
        </p:nvSpPr>
        <p:spPr>
          <a:xfrm>
            <a:off x="5085183" y="6339928"/>
            <a:ext cx="2360645" cy="369332"/>
          </a:xfrm>
          <a:prstGeom prst="rect">
            <a:avLst/>
          </a:prstGeom>
          <a:solidFill>
            <a:schemeClr val="bg1"/>
          </a:solidFill>
        </p:spPr>
        <p:txBody>
          <a:bodyPr wrap="square" rtlCol="0">
            <a:spAutoFit/>
          </a:bodyPr>
          <a:lstStyle/>
          <a:p>
            <a:pPr algn="ctr"/>
            <a:r>
              <a:rPr lang="en-US" b="1" dirty="0"/>
              <a:t>EXPECTED PRODUCT</a:t>
            </a:r>
          </a:p>
        </p:txBody>
      </p:sp>
    </p:spTree>
    <p:extLst>
      <p:ext uri="{BB962C8B-B14F-4D97-AF65-F5344CB8AC3E}">
        <p14:creationId xmlns:p14="http://schemas.microsoft.com/office/powerpoint/2010/main" val="371347955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582AF2-2CB1-49AE-A6F3-BA88EF657C27}"/>
              </a:ext>
            </a:extLst>
          </p:cNvPr>
          <p:cNvSpPr/>
          <p:nvPr/>
        </p:nvSpPr>
        <p:spPr>
          <a:xfrm>
            <a:off x="1524000" y="-23327"/>
            <a:ext cx="9144000"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Originality And Other Aspects</a:t>
            </a:r>
          </a:p>
        </p:txBody>
      </p:sp>
      <p:sp>
        <p:nvSpPr>
          <p:cNvPr id="6" name="TextBox 5">
            <a:extLst>
              <a:ext uri="{FF2B5EF4-FFF2-40B4-BE49-F238E27FC236}">
                <a16:creationId xmlns:a16="http://schemas.microsoft.com/office/drawing/2014/main" id="{E7C2A4D5-15B6-4AC8-ABB0-D493BD9C0A8F}"/>
              </a:ext>
            </a:extLst>
          </p:cNvPr>
          <p:cNvSpPr txBox="1"/>
          <p:nvPr/>
        </p:nvSpPr>
        <p:spPr>
          <a:xfrm>
            <a:off x="1524000" y="2946730"/>
            <a:ext cx="9144000" cy="369332"/>
          </a:xfrm>
          <a:prstGeom prst="rect">
            <a:avLst/>
          </a:prstGeom>
          <a:noFill/>
        </p:spPr>
        <p:txBody>
          <a:bodyPr wrap="square" rtlCol="0">
            <a:spAutoFit/>
          </a:bodyPr>
          <a:lstStyle/>
          <a:p>
            <a:pPr algn="ctr"/>
            <a:r>
              <a:rPr lang="en-US" b="1" i="1" u="sng" dirty="0"/>
              <a:t>(Whether the solution is state of the art or conventional)</a:t>
            </a:r>
          </a:p>
        </p:txBody>
      </p:sp>
      <p:sp>
        <p:nvSpPr>
          <p:cNvPr id="7" name="TextBox 6">
            <a:extLst>
              <a:ext uri="{FF2B5EF4-FFF2-40B4-BE49-F238E27FC236}">
                <a16:creationId xmlns:a16="http://schemas.microsoft.com/office/drawing/2014/main" id="{3FE9C1A5-8FCE-4039-9288-F6AB4030291F}"/>
              </a:ext>
            </a:extLst>
          </p:cNvPr>
          <p:cNvSpPr txBox="1"/>
          <p:nvPr/>
        </p:nvSpPr>
        <p:spPr>
          <a:xfrm>
            <a:off x="1828800" y="1676401"/>
            <a:ext cx="86868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idea is heavily inspired from the star wars toy robots that got popular due to the recent theatrical release of the new star wars movie in the star wars franchise.</a:t>
            </a:r>
          </a:p>
          <a:p>
            <a:pPr marL="285750" indent="-285750">
              <a:buFont typeface="Arial" panose="020B0604020202020204" pitchFamily="34" charset="0"/>
              <a:buChar char="•"/>
            </a:pPr>
            <a:r>
              <a:rPr lang="en-US" dirty="0"/>
              <a:t>Our inspiration from it though, is 100% original. There has never been a single instance where a spherical robot has been used for defense purposes. </a:t>
            </a:r>
          </a:p>
        </p:txBody>
      </p:sp>
      <p:sp>
        <p:nvSpPr>
          <p:cNvPr id="8" name="TextBox 7">
            <a:extLst>
              <a:ext uri="{FF2B5EF4-FFF2-40B4-BE49-F238E27FC236}">
                <a16:creationId xmlns:a16="http://schemas.microsoft.com/office/drawing/2014/main" id="{46AEC6CE-01CA-4B9F-81D5-167D7157025D}"/>
              </a:ext>
            </a:extLst>
          </p:cNvPr>
          <p:cNvSpPr txBox="1"/>
          <p:nvPr/>
        </p:nvSpPr>
        <p:spPr>
          <a:xfrm>
            <a:off x="1676400" y="1052403"/>
            <a:ext cx="9144000" cy="369332"/>
          </a:xfrm>
          <a:prstGeom prst="rect">
            <a:avLst/>
          </a:prstGeom>
          <a:noFill/>
        </p:spPr>
        <p:txBody>
          <a:bodyPr wrap="square" rtlCol="0">
            <a:spAutoFit/>
          </a:bodyPr>
          <a:lstStyle/>
          <a:p>
            <a:pPr algn="ctr"/>
            <a:r>
              <a:rPr lang="en-US" b="1" i="1" u="sng" dirty="0"/>
              <a:t>(Whether the idea is original or derived from some established technology or process?)</a:t>
            </a:r>
          </a:p>
        </p:txBody>
      </p:sp>
      <p:sp>
        <p:nvSpPr>
          <p:cNvPr id="2" name="TextBox 1">
            <a:extLst>
              <a:ext uri="{FF2B5EF4-FFF2-40B4-BE49-F238E27FC236}">
                <a16:creationId xmlns:a16="http://schemas.microsoft.com/office/drawing/2014/main" id="{E9DDD8E4-73D4-434E-97D5-27F76CFE30BB}"/>
              </a:ext>
            </a:extLst>
          </p:cNvPr>
          <p:cNvSpPr txBox="1"/>
          <p:nvPr/>
        </p:nvSpPr>
        <p:spPr>
          <a:xfrm>
            <a:off x="1754154" y="3715138"/>
            <a:ext cx="8761445" cy="923330"/>
          </a:xfrm>
          <a:prstGeom prst="rect">
            <a:avLst/>
          </a:prstGeom>
          <a:noFill/>
        </p:spPr>
        <p:txBody>
          <a:bodyPr wrap="square" rtlCol="0">
            <a:spAutoFit/>
          </a:bodyPr>
          <a:lstStyle/>
          <a:p>
            <a:pPr marL="285750" indent="-285750">
              <a:buFont typeface="Arial" panose="020B0604020202020204" pitchFamily="34" charset="0"/>
              <a:buChar char="•"/>
            </a:pPr>
            <a:r>
              <a:rPr lang="en-US" dirty="0"/>
              <a:t>I feel this project is an amazing combination of a sate of the art idea using conventional methods. We are using a completely new application of the idea that already existed in form of a toy for kids.</a:t>
            </a:r>
          </a:p>
        </p:txBody>
      </p:sp>
    </p:spTree>
    <p:extLst>
      <p:ext uri="{BB962C8B-B14F-4D97-AF65-F5344CB8AC3E}">
        <p14:creationId xmlns:p14="http://schemas.microsoft.com/office/powerpoint/2010/main" val="379040863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F14461-3D5E-47AE-9150-F125AEE1F5A0}"/>
              </a:ext>
            </a:extLst>
          </p:cNvPr>
          <p:cNvSpPr/>
          <p:nvPr/>
        </p:nvSpPr>
        <p:spPr>
          <a:xfrm>
            <a:off x="1524000" y="0"/>
            <a:ext cx="9144000" cy="923330"/>
          </a:xfrm>
          <a:prstGeom prst="rect">
            <a:avLst/>
          </a:prstGeom>
          <a:noFill/>
        </p:spPr>
        <p:txBody>
          <a:bodyPr wrap="squar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Working</a:t>
            </a:r>
          </a:p>
        </p:txBody>
      </p:sp>
      <p:sp>
        <p:nvSpPr>
          <p:cNvPr id="4" name="TextBox 3">
            <a:extLst>
              <a:ext uri="{FF2B5EF4-FFF2-40B4-BE49-F238E27FC236}">
                <a16:creationId xmlns:a16="http://schemas.microsoft.com/office/drawing/2014/main" id="{26C64A04-9478-44F7-B8DB-26CC79361E70}"/>
              </a:ext>
            </a:extLst>
          </p:cNvPr>
          <p:cNvSpPr txBox="1"/>
          <p:nvPr/>
        </p:nvSpPr>
        <p:spPr>
          <a:xfrm>
            <a:off x="1828800" y="1421363"/>
            <a:ext cx="8534400" cy="378885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dirty="0"/>
              <a:t>Our robot would roll around and the components inside would stay stationary.(In the same fashion as that of a gyroscope.)</a:t>
            </a:r>
          </a:p>
          <a:p>
            <a:pPr marL="285750" indent="-285750">
              <a:lnSpc>
                <a:spcPct val="150000"/>
              </a:lnSpc>
              <a:buFont typeface="Wingdings" panose="05000000000000000000" pitchFamily="2" charset="2"/>
              <a:buChar char="v"/>
            </a:pPr>
            <a:r>
              <a:rPr lang="en-US" dirty="0"/>
              <a:t>The robot would be free to move in all directions and would take reading through a PIR sensor to see if there’s any living being around it or not. If it happens to encounter a living being it will cease all its functions and try to camouflage with its surroundings.</a:t>
            </a:r>
          </a:p>
          <a:p>
            <a:pPr marL="285750" indent="-285750">
              <a:lnSpc>
                <a:spcPct val="150000"/>
              </a:lnSpc>
              <a:buFont typeface="Wingdings" panose="05000000000000000000" pitchFamily="2" charset="2"/>
              <a:buChar char="v"/>
            </a:pPr>
            <a:r>
              <a:rPr lang="en-US" dirty="0"/>
              <a:t>Other sensors inside the robot would take readings around the robot such as temperature, moisture, poisonous gasses etc. and relay the details back to the base in form of a message if any irregularities are noted.</a:t>
            </a:r>
          </a:p>
          <a:p>
            <a:pPr marL="285750" indent="-285750">
              <a:lnSpc>
                <a:spcPct val="150000"/>
              </a:lnSpc>
              <a:buFont typeface="Wingdings" panose="05000000000000000000" pitchFamily="2" charset="2"/>
              <a:buChar char="v"/>
            </a:pPr>
            <a:r>
              <a:rPr lang="en-US" dirty="0"/>
              <a:t>There’ll also be a camera that can send live feed of its surroundings back to its base.</a:t>
            </a:r>
          </a:p>
        </p:txBody>
      </p:sp>
    </p:spTree>
    <p:extLst>
      <p:ext uri="{BB962C8B-B14F-4D97-AF65-F5344CB8AC3E}">
        <p14:creationId xmlns:p14="http://schemas.microsoft.com/office/powerpoint/2010/main" val="358010574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A8F3A2-F301-4C27-929B-21508685927D}"/>
              </a:ext>
            </a:extLst>
          </p:cNvPr>
          <p:cNvSpPr/>
          <p:nvPr/>
        </p:nvSpPr>
        <p:spPr>
          <a:xfrm>
            <a:off x="5047957" y="0"/>
            <a:ext cx="2096087"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Details</a:t>
            </a:r>
          </a:p>
        </p:txBody>
      </p:sp>
      <p:sp>
        <p:nvSpPr>
          <p:cNvPr id="3" name="TextBox 2">
            <a:extLst>
              <a:ext uri="{FF2B5EF4-FFF2-40B4-BE49-F238E27FC236}">
                <a16:creationId xmlns:a16="http://schemas.microsoft.com/office/drawing/2014/main" id="{3265A549-F697-4A59-A4DD-45DB8D550742}"/>
              </a:ext>
            </a:extLst>
          </p:cNvPr>
          <p:cNvSpPr txBox="1"/>
          <p:nvPr/>
        </p:nvSpPr>
        <p:spPr>
          <a:xfrm>
            <a:off x="1752600" y="1143001"/>
            <a:ext cx="8534400" cy="5909310"/>
          </a:xfrm>
          <a:prstGeom prst="rect">
            <a:avLst/>
          </a:prstGeom>
          <a:noFill/>
        </p:spPr>
        <p:txBody>
          <a:bodyPr wrap="square" rtlCol="0">
            <a:spAutoFit/>
          </a:bodyPr>
          <a:lstStyle/>
          <a:p>
            <a:r>
              <a:rPr lang="en-US" b="1" u="sng" dirty="0"/>
              <a:t>Concept</a:t>
            </a:r>
          </a:p>
          <a:p>
            <a:r>
              <a:rPr lang="en-US" dirty="0"/>
              <a:t>Self Aware Surveillance Robot is a spherical robot which will contain a camera and a PIR sensor which are being stabilized by a gyroscope parallel to the ground, so it can provide a stable and clear footage of its surroundings along with all the important details (like living or non-living things in surrounding, gasses in surrounding etc.) to the soldiers. Another feature provided by PIR is that, if the robot is in presence of humans it will freeze and lock itself in an attempt to look like a normal object camouflaging with the surrounding. The Ball itself isn’t completely transparent and contains a transparent strip (one way mirror film) through which above mentioned devices can perform all the above mentioned tasks. Size of the robot would ideally be 20-30cm so the robot can go unnoticed in its surroundings. (The size can be reduced if proper technical team works on it as we are only thinking of using premade market bought sensors).The robot will  move with help of either, High torque DC motors or steppers. Servo motors will be used to work with the gyroscope and help stabilize the camera module and PIR sensor. Few finishing touches such as applying anti dust and moisture spray to keep the robot clean in all cases so that all the footage obtained is clear as well, making a small shaft/opening so as to employ future improvements and new sensors in the robots. </a:t>
            </a:r>
          </a:p>
          <a:p>
            <a:r>
              <a:rPr lang="en-US" b="1" dirty="0"/>
              <a:t> </a:t>
            </a:r>
            <a:endParaRPr lang="en-US" dirty="0"/>
          </a:p>
          <a:p>
            <a:endParaRPr lang="en-US" dirty="0"/>
          </a:p>
          <a:p>
            <a:br>
              <a:rPr lang="en-US" dirty="0"/>
            </a:br>
            <a:endParaRPr lang="en-US" dirty="0"/>
          </a:p>
        </p:txBody>
      </p:sp>
    </p:spTree>
    <p:extLst>
      <p:ext uri="{BB962C8B-B14F-4D97-AF65-F5344CB8AC3E}">
        <p14:creationId xmlns:p14="http://schemas.microsoft.com/office/powerpoint/2010/main" val="125591160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1329</Words>
  <Application>Microsoft Office PowerPoint</Application>
  <PresentationFormat>Widescreen</PresentationFormat>
  <Paragraphs>181</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Courier New</vt:lpstr>
      <vt:lpstr>Times New Roman</vt:lpstr>
      <vt:lpstr>Wingdings</vt:lpstr>
      <vt:lpstr>Office Theme</vt:lpstr>
      <vt:lpstr>PowerPoint Presentation</vt:lpstr>
      <vt:lpstr>PowerPoint Presentation</vt:lpstr>
      <vt:lpstr>INTRODUCTION</vt:lpstr>
      <vt:lpstr>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rohan.mujoo2@hotmail.com</dc:creator>
  <cp:lastModifiedBy>Rohan Mujoo</cp:lastModifiedBy>
  <cp:revision>32</cp:revision>
  <dcterms:created xsi:type="dcterms:W3CDTF">2018-04-02T07:42:20Z</dcterms:created>
  <dcterms:modified xsi:type="dcterms:W3CDTF">2019-08-27T05:26:13Z</dcterms:modified>
</cp:coreProperties>
</file>