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Thin"/>
      <p:regular r:id="rId15"/>
      <p:bold r:id="rId16"/>
      <p:italic r:id="rId17"/>
      <p:boldItalic r:id="rId18"/>
    </p:embeddedFont>
    <p:embeddedFont>
      <p:font typeface="Raleway"/>
      <p:regular r:id="rId19"/>
      <p:bold r:id="rId20"/>
      <p:italic r:id="rId21"/>
      <p:boldItalic r:id="rId22"/>
    </p:embeddedFont>
    <p:embeddedFont>
      <p:font typeface="Open Sans Light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125F839-E3E2-4FB8-879E-EF826805C0A2}">
  <a:tblStyle styleId="{5125F839-E3E2-4FB8-879E-EF826805C0A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OpenSansLight-bold.fntdata"/><Relationship Id="rId23" Type="http://schemas.openxmlformats.org/officeDocument/2006/relationships/font" Target="fonts/OpenSansLigh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Light-boldItalic.fntdata"/><Relationship Id="rId25" Type="http://schemas.openxmlformats.org/officeDocument/2006/relationships/font" Target="fonts/OpenSansLight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Thin-regular.fntdata"/><Relationship Id="rId14" Type="http://schemas.openxmlformats.org/officeDocument/2006/relationships/slide" Target="slides/slide9.xml"/><Relationship Id="rId17" Type="http://schemas.openxmlformats.org/officeDocument/2006/relationships/font" Target="fonts/RobotoThin-italic.fntdata"/><Relationship Id="rId16" Type="http://schemas.openxmlformats.org/officeDocument/2006/relationships/font" Target="fonts/RobotoThin-bold.fntdata"/><Relationship Id="rId19" Type="http://schemas.openxmlformats.org/officeDocument/2006/relationships/font" Target="fonts/Raleway-regular.fntdata"/><Relationship Id="rId18" Type="http://schemas.openxmlformats.org/officeDocument/2006/relationships/font" Target="fonts/RobotoThin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>
  <p:cSld name="TITLE_1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itle and Content">
  <p:cSld name="3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02B3E4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Thin"/>
              <a:buNone/>
              <a:defRPr b="0" i="0" sz="28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 Light"/>
              <a:buChar char="●"/>
              <a:defRPr b="0" i="0" sz="18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○"/>
              <a:defRPr b="0" i="0" sz="14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■"/>
              <a:defRPr b="0" i="0" sz="14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●"/>
              <a:defRPr b="0" i="0" sz="14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○"/>
              <a:defRPr b="0" i="0" sz="14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■"/>
              <a:defRPr b="0" i="0" sz="14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●"/>
              <a:defRPr b="0" i="0" sz="14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○"/>
              <a:defRPr b="0" i="0" sz="14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 Light"/>
              <a:buChar char="■"/>
              <a:defRPr b="0" i="0" sz="14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2B3E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chemeClr val="lt1"/>
                </a:solidFill>
              </a:rPr>
              <a:t>Udacity 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chemeClr val="lt1"/>
                </a:solidFill>
              </a:rPr>
              <a:t>Marketing Analytics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Nanodegree Program</a:t>
            </a:r>
            <a:endParaRPr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Project: Crafting an Analytic Brief</a:t>
            </a:r>
            <a:endParaRPr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60" name="Google Shape;60;p15"/>
          <p:cNvSpPr txBox="1"/>
          <p:nvPr/>
        </p:nvSpPr>
        <p:spPr>
          <a:xfrm>
            <a:off x="6252025" y="3979550"/>
            <a:ext cx="24942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 Light"/>
                <a:ea typeface="Open Sans Light"/>
                <a:cs typeface="Open Sans Light"/>
                <a:sym typeface="Open Sans Light"/>
              </a:rPr>
              <a:t>BY: Saksham Taneja</a:t>
            </a:r>
            <a:endParaRPr sz="20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9530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1750" y="3309450"/>
            <a:ext cx="1842250" cy="1834062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6"/>
          <p:cNvSpPr txBox="1"/>
          <p:nvPr/>
        </p:nvSpPr>
        <p:spPr>
          <a:xfrm>
            <a:off x="2471975" y="2349950"/>
            <a:ext cx="5420700" cy="7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" sz="3000">
                <a:solidFill>
                  <a:srgbClr val="00FF00"/>
                </a:solidFill>
                <a:latin typeface="Open Sans"/>
                <a:ea typeface="Open Sans"/>
                <a:cs typeface="Open Sans"/>
                <a:sym typeface="Open Sans"/>
              </a:rPr>
              <a:t>Crafting an Analytic Brief</a:t>
            </a:r>
            <a:endParaRPr b="1" sz="3000">
              <a:solidFill>
                <a:srgbClr val="00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FF00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0" y="0"/>
            <a:ext cx="282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8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Objective</a:t>
            </a:r>
            <a:endParaRPr b="1" sz="3800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1650350" y="1929375"/>
            <a:ext cx="6474900" cy="1694100"/>
          </a:xfrm>
          <a:prstGeom prst="rect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2100">
                <a:latin typeface="Raleway"/>
                <a:ea typeface="Raleway"/>
                <a:cs typeface="Raleway"/>
                <a:sym typeface="Raleway"/>
              </a:rPr>
              <a:t>Grow number of rides by </a:t>
            </a:r>
            <a:r>
              <a:rPr b="1" lang="en" sz="2100">
                <a:latin typeface="Raleway"/>
                <a:ea typeface="Raleway"/>
                <a:cs typeface="Raleway"/>
                <a:sym typeface="Raleway"/>
              </a:rPr>
              <a:t>50%</a:t>
            </a:r>
            <a:r>
              <a:rPr lang="en" sz="2100">
                <a:latin typeface="Raleway"/>
                <a:ea typeface="Raleway"/>
                <a:cs typeface="Raleway"/>
                <a:sym typeface="Raleway"/>
              </a:rPr>
              <a:t> till end of year 2020.</a:t>
            </a:r>
            <a:endParaRPr sz="21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0" y="0"/>
            <a:ext cx="281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Business Story</a:t>
            </a:r>
            <a:endParaRPr b="1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What relevant actionable segments exists?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●"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People who want to save </a:t>
            </a: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environment</a:t>
            </a: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 and </a:t>
            </a: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environmentalist</a:t>
            </a: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 people 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●"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People who travel for nearby location or short distance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●"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People who want thee safety and digitalization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●"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People who want </a:t>
            </a: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freedom</a:t>
            </a: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 to move and affordable option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Which ones should we pursue and why?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Target all of the above as they are a large segement 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0" y="-23975"/>
            <a:ext cx="297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Customer Story</a:t>
            </a:r>
            <a:endParaRPr b="1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311700" y="607250"/>
            <a:ext cx="8520600" cy="42906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Where is our target audience?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Social media, Twitter, Instagram Facebook,or other  sites with environmental interests, news sites, blogs 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Where is our effort?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Paid: Online ads, Social media Influencers , targeting by adwords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Owned: Social Media, Lime Website, Email Marketing etc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Earned: Social Media, PR blog posts, SEO, groups etc 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How effective is our effort?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Its been good till now with  Lime is the number 1 scooter app in the United states </a:t>
            </a:r>
            <a:br>
              <a:rPr lang="en" sz="1500">
                <a:latin typeface="Raleway"/>
                <a:ea typeface="Raleway"/>
                <a:cs typeface="Raleway"/>
                <a:sym typeface="Raleway"/>
              </a:rPr>
            </a:b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Where should we focus changes?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Focus on expansion outside of The United states of America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What should we do, now or later?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Surveys, reviews, Test ads and see how well we are perform in other countries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0" y="0"/>
            <a:ext cx="465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Testing and Learning Plan</a:t>
            </a:r>
            <a:endParaRPr b="1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1" name="Google Shape;9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What should we study further?</a:t>
            </a:r>
            <a:endParaRPr b="1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What our segment online users which are happy or not with the review are and how we are looking downloads </a:t>
            </a:r>
            <a:br>
              <a:rPr lang="en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en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lang="en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What should we try?</a:t>
            </a:r>
            <a:endParaRPr b="1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Surveys, Test ads, feedback, testimonials  and Test Launches in potential markets to study performance</a:t>
            </a:r>
            <a:endParaRPr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p21"/>
          <p:cNvGraphicFramePr/>
          <p:nvPr/>
        </p:nvGraphicFramePr>
        <p:xfrm>
          <a:off x="1160350" y="68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{5125F839-E3E2-4FB8-879E-EF826805C0A2}</a:tableStyleId>
              </a:tblPr>
              <a:tblGrid>
                <a:gridCol w="1137200"/>
                <a:gridCol w="1137200"/>
                <a:gridCol w="1137200"/>
                <a:gridCol w="1137200"/>
                <a:gridCol w="1137200"/>
                <a:gridCol w="1137200"/>
              </a:tblGrid>
              <a:tr h="359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b="1" lang="en" sz="1350" u="none" cap="none" strike="noStrike">
                          <a:solidFill>
                            <a:srgbClr val="666666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Awareness </a:t>
                      </a:r>
                      <a:endParaRPr b="1" sz="1350" u="none" cap="none" strike="noStrike">
                        <a:solidFill>
                          <a:srgbClr val="666666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b="1" lang="en" sz="1350" u="none" cap="none" strike="noStrike">
                          <a:solidFill>
                            <a:srgbClr val="666666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Interest </a:t>
                      </a:r>
                      <a:endParaRPr b="1" sz="1350" u="none" cap="none" strike="noStrike">
                        <a:solidFill>
                          <a:srgbClr val="666666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b="1" lang="en" sz="1350" u="none" cap="none" strike="noStrike">
                          <a:solidFill>
                            <a:srgbClr val="666666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Desire</a:t>
                      </a:r>
                      <a:endParaRPr b="1" sz="1350" u="none" cap="none" strike="noStrike">
                        <a:solidFill>
                          <a:srgbClr val="666666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b="1" lang="en" sz="1350" u="none" cap="none" strike="noStrike">
                          <a:solidFill>
                            <a:srgbClr val="666666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Action </a:t>
                      </a:r>
                      <a:endParaRPr b="1" sz="1350" u="none" cap="none" strike="noStrike">
                        <a:solidFill>
                          <a:srgbClr val="666666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b="1" lang="en" sz="1350" u="none" cap="none" strike="noStrike">
                          <a:solidFill>
                            <a:srgbClr val="666666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Post Action</a:t>
                      </a:r>
                      <a:endParaRPr b="1" sz="1350" u="none" cap="none" strike="noStrike">
                        <a:solidFill>
                          <a:srgbClr val="666666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666666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Website</a:t>
                      </a:r>
                      <a:endParaRPr b="1" sz="1400" u="none" cap="none" strike="noStrike">
                        <a:solidFill>
                          <a:srgbClr val="666666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359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666666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Search</a:t>
                      </a:r>
                      <a:endParaRPr b="1" sz="1400" u="none" cap="none" strike="noStrike">
                        <a:solidFill>
                          <a:srgbClr val="666666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666666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Display</a:t>
                      </a:r>
                      <a:endParaRPr b="1" sz="1400" u="none" cap="none" strike="noStrike">
                        <a:solidFill>
                          <a:srgbClr val="666666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666666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Blogs</a:t>
                      </a:r>
                      <a:endParaRPr b="1" sz="1400" u="none" cap="none" strike="noStrike">
                        <a:solidFill>
                          <a:srgbClr val="666666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359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666666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Lime App</a:t>
                      </a:r>
                      <a:endParaRPr b="1" sz="1400" u="none" cap="none" strike="noStrike">
                        <a:solidFill>
                          <a:srgbClr val="666666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359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666666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Instagram</a:t>
                      </a:r>
                      <a:endParaRPr b="1" sz="1400" u="none" cap="none" strike="noStrike">
                        <a:solidFill>
                          <a:srgbClr val="666666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359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666666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Email</a:t>
                      </a:r>
                      <a:endParaRPr b="1" sz="1400" u="none" cap="none" strike="noStrike">
                        <a:solidFill>
                          <a:srgbClr val="666666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666666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Twitter</a:t>
                      </a:r>
                      <a:endParaRPr b="1" sz="1400" u="none" cap="none" strike="noStrike">
                        <a:solidFill>
                          <a:srgbClr val="666666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359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666666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Facebook</a:t>
                      </a:r>
                      <a:endParaRPr b="1" sz="1400" u="none" cap="none" strike="noStrike">
                        <a:solidFill>
                          <a:srgbClr val="666666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359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666666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App Store</a:t>
                      </a:r>
                      <a:endParaRPr b="1" sz="1400" u="none" cap="none" strike="noStrike">
                        <a:solidFill>
                          <a:srgbClr val="666666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5C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97" name="Google Shape;97;p21"/>
          <p:cNvSpPr txBox="1"/>
          <p:nvPr/>
        </p:nvSpPr>
        <p:spPr>
          <a:xfrm rot="-5400000">
            <a:off x="-703875" y="2245800"/>
            <a:ext cx="29550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Channels </a:t>
            </a:r>
            <a:endParaRPr b="1" i="0" sz="2500" u="none" cap="none" strike="noStrike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8" name="Google Shape;98;p21"/>
          <p:cNvSpPr txBox="1"/>
          <p:nvPr/>
        </p:nvSpPr>
        <p:spPr>
          <a:xfrm>
            <a:off x="1732000" y="66175"/>
            <a:ext cx="5679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Purchase Process</a:t>
            </a:r>
            <a:endParaRPr b="1" i="0" sz="2700" u="none" cap="none" strike="noStrike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9" name="Google Shape;99;p21"/>
          <p:cNvSpPr/>
          <p:nvPr/>
        </p:nvSpPr>
        <p:spPr>
          <a:xfrm>
            <a:off x="3353900" y="838475"/>
            <a:ext cx="180000" cy="12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1"/>
          <p:cNvSpPr/>
          <p:nvPr/>
        </p:nvSpPr>
        <p:spPr>
          <a:xfrm>
            <a:off x="4482000" y="838475"/>
            <a:ext cx="180000" cy="12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1"/>
          <p:cNvSpPr/>
          <p:nvPr/>
        </p:nvSpPr>
        <p:spPr>
          <a:xfrm>
            <a:off x="5610088" y="838475"/>
            <a:ext cx="180000" cy="12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1"/>
          <p:cNvSpPr/>
          <p:nvPr/>
        </p:nvSpPr>
        <p:spPr>
          <a:xfrm>
            <a:off x="6738200" y="838475"/>
            <a:ext cx="180000" cy="12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p21"/>
          <p:cNvCxnSpPr/>
          <p:nvPr/>
        </p:nvCxnSpPr>
        <p:spPr>
          <a:xfrm flipH="1" rot="10800000">
            <a:off x="3160050" y="1355900"/>
            <a:ext cx="728400" cy="34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4" name="Google Shape;104;p21"/>
          <p:cNvCxnSpPr/>
          <p:nvPr/>
        </p:nvCxnSpPr>
        <p:spPr>
          <a:xfrm flipH="1" rot="10800000">
            <a:off x="3238500" y="1344800"/>
            <a:ext cx="818100" cy="77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5" name="Google Shape;105;p21"/>
          <p:cNvCxnSpPr/>
          <p:nvPr/>
        </p:nvCxnSpPr>
        <p:spPr>
          <a:xfrm flipH="1" rot="10800000">
            <a:off x="3249700" y="1355800"/>
            <a:ext cx="885300" cy="113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6" name="Google Shape;106;p21"/>
          <p:cNvCxnSpPr/>
          <p:nvPr/>
        </p:nvCxnSpPr>
        <p:spPr>
          <a:xfrm>
            <a:off x="3272125" y="3597100"/>
            <a:ext cx="907800" cy="12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7" name="Google Shape;107;p21"/>
          <p:cNvCxnSpPr/>
          <p:nvPr/>
        </p:nvCxnSpPr>
        <p:spPr>
          <a:xfrm>
            <a:off x="3339475" y="4190975"/>
            <a:ext cx="773100" cy="69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8" name="Google Shape;108;p21"/>
          <p:cNvCxnSpPr/>
          <p:nvPr/>
        </p:nvCxnSpPr>
        <p:spPr>
          <a:xfrm>
            <a:off x="3260900" y="4437525"/>
            <a:ext cx="739500" cy="45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9" name="Google Shape;109;p21"/>
          <p:cNvCxnSpPr/>
          <p:nvPr/>
        </p:nvCxnSpPr>
        <p:spPr>
          <a:xfrm>
            <a:off x="4325475" y="1243850"/>
            <a:ext cx="840300" cy="15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0" name="Google Shape;110;p21"/>
          <p:cNvCxnSpPr/>
          <p:nvPr/>
        </p:nvCxnSpPr>
        <p:spPr>
          <a:xfrm flipH="1" rot="10800000">
            <a:off x="4280650" y="2947175"/>
            <a:ext cx="896400" cy="193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1" name="Google Shape;111;p21"/>
          <p:cNvCxnSpPr/>
          <p:nvPr/>
        </p:nvCxnSpPr>
        <p:spPr>
          <a:xfrm>
            <a:off x="5479675" y="2879900"/>
            <a:ext cx="87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2" name="Google Shape;112;p21"/>
          <p:cNvCxnSpPr/>
          <p:nvPr/>
        </p:nvCxnSpPr>
        <p:spPr>
          <a:xfrm flipH="1" rot="10800000">
            <a:off x="6499400" y="1288700"/>
            <a:ext cx="627600" cy="159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3" name="Google Shape;113;p21"/>
          <p:cNvCxnSpPr/>
          <p:nvPr/>
        </p:nvCxnSpPr>
        <p:spPr>
          <a:xfrm flipH="1" rot="10800000">
            <a:off x="6499400" y="2431700"/>
            <a:ext cx="504300" cy="44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4" name="Google Shape;114;p21"/>
          <p:cNvCxnSpPr/>
          <p:nvPr/>
        </p:nvCxnSpPr>
        <p:spPr>
          <a:xfrm>
            <a:off x="6566625" y="2879900"/>
            <a:ext cx="69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5" name="Google Shape;115;p21"/>
          <p:cNvCxnSpPr/>
          <p:nvPr/>
        </p:nvCxnSpPr>
        <p:spPr>
          <a:xfrm>
            <a:off x="6577850" y="2924725"/>
            <a:ext cx="717300" cy="2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6" name="Google Shape;116;p21"/>
          <p:cNvCxnSpPr/>
          <p:nvPr/>
        </p:nvCxnSpPr>
        <p:spPr>
          <a:xfrm>
            <a:off x="6577850" y="2947150"/>
            <a:ext cx="582600" cy="113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7" name="Google Shape;117;p21"/>
          <p:cNvCxnSpPr/>
          <p:nvPr/>
        </p:nvCxnSpPr>
        <p:spPr>
          <a:xfrm>
            <a:off x="6533025" y="2958350"/>
            <a:ext cx="683700" cy="147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8" name="Google Shape;118;p21"/>
          <p:cNvCxnSpPr/>
          <p:nvPr/>
        </p:nvCxnSpPr>
        <p:spPr>
          <a:xfrm>
            <a:off x="6488200" y="2991975"/>
            <a:ext cx="739500" cy="191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9" name="Google Shape;119;p21"/>
          <p:cNvCxnSpPr/>
          <p:nvPr/>
        </p:nvCxnSpPr>
        <p:spPr>
          <a:xfrm>
            <a:off x="3204875" y="1322300"/>
            <a:ext cx="57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0" y="0"/>
            <a:ext cx="461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Testing and Learning Plan</a:t>
            </a:r>
            <a:endParaRPr b="1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What analysis do we need?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We should compare our current month with previous year on rides, app downloads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Online review (negative vs positive)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Taking online testimonial and seeing word of mouth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000075"/>
            <a:ext cx="8520600" cy="36891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What data do we need to collect? 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Impressions: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Emails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Open rates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, Impressions on paid ads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Interest: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cost per click for paid ads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Desire: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Bounce rate,  App installs, number of visits to app and website, frequency of visits, new vs returning users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Action: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Number of rides taken by new and old users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Post Action: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App store ratings, Social media mentions, blog mentions, reviews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 txBox="1"/>
          <p:nvPr>
            <p:ph type="title"/>
          </p:nvPr>
        </p:nvSpPr>
        <p:spPr>
          <a:xfrm>
            <a:off x="0" y="0"/>
            <a:ext cx="459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Testing and Learning Plan</a:t>
            </a:r>
            <a:endParaRPr b="1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