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Thin"/>
      <p:regular r:id="rId24"/>
      <p:bold r:id="rId25"/>
      <p:italic r:id="rId26"/>
      <p:boldItalic r:id="rId27"/>
    </p:embeddedFont>
    <p:embeddedFont>
      <p:font typeface="Raleway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B3506F-4E36-4A9F-A8DB-FD0EDD77077E}">
  <a:tblStyle styleId="{34B3506F-4E36-4A9F-A8DB-FD0EDD7707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2E17C4E-565D-4DAD-9F87-1F236721B3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italic.fntdata"/><Relationship Id="rId25" Type="http://schemas.openxmlformats.org/officeDocument/2006/relationships/font" Target="fonts/RobotoThin-bold.fntdata"/><Relationship Id="rId28" Type="http://schemas.openxmlformats.org/officeDocument/2006/relationships/font" Target="fonts/Raleway-regular.fntdata"/><Relationship Id="rId27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05e672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605e672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2B3E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Thin"/>
              <a:buNone/>
              <a:defRPr b="0" i="0" sz="2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B3E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Udacity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Marketing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Nanodegree Program</a:t>
            </a:r>
            <a:endParaRPr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Project: </a:t>
            </a:r>
            <a:r>
              <a:rPr lang="en">
                <a:solidFill>
                  <a:schemeClr val="lt1"/>
                </a:solidFill>
              </a:rPr>
              <a:t>Craft a Report </a:t>
            </a:r>
            <a:endParaRPr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6027550" y="4189150"/>
            <a:ext cx="2642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BY: saksham taneja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F9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0" y="0"/>
            <a:ext cx="8396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Demonstrate total sales by channel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4910275" y="1513400"/>
            <a:ext cx="3805500" cy="203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Which channel was the biggest  sales	for 2017? For 2018? </a:t>
            </a:r>
            <a:endParaRPr b="1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Paid channels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is having biggest sale for both year 2017, 2018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Blog Total sales: 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$944,016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Social Media Total sales: 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$1,193,709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Paid channels Total sales: </a:t>
            </a: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1,549,621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700"/>
            <a:ext cx="4605474" cy="359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042575" y="2285400"/>
            <a:ext cx="481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Part 4: Evaluate the Sales</a:t>
            </a:r>
            <a:endParaRPr b="1" sz="2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0" y="0"/>
            <a:ext cx="9144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much revenue did we generate in 2017? In 2018?</a:t>
            </a:r>
            <a:endParaRPr b="1" i="0" sz="2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5745000" y="1153900"/>
            <a:ext cx="3302100" cy="3314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How much revenue did we generate in 2017? In 2018?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revenue was 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$1,594,914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2017,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revenue was 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$2,092,431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2018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25" y="1033350"/>
            <a:ext cx="4669074" cy="3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53900"/>
            <a:ext cx="5257650" cy="3286025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7"/>
          <p:cNvSpPr txBox="1"/>
          <p:nvPr/>
        </p:nvSpPr>
        <p:spPr>
          <a:xfrm>
            <a:off x="0" y="0"/>
            <a:ext cx="9144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was our average order amount in 2017 vs 2018?</a:t>
            </a:r>
            <a:endParaRPr b="1" i="0" sz="2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5745000" y="1153900"/>
            <a:ext cx="3302100" cy="33144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What was our average order amount in 2017 vs 2018?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average order amount was 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$92.04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2017, </a:t>
            </a:r>
            <a:endParaRPr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average order amount was </a:t>
            </a: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$93.44 </a:t>
            </a:r>
            <a:r>
              <a:rPr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2018</a:t>
            </a: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1407300" y="2285400"/>
            <a:ext cx="66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Part 5: Evaluate the Product Categories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0" y="0"/>
            <a:ext cx="9071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Which product category was most popular in 2017 &amp; 2018?</a:t>
            </a:r>
            <a:endParaRPr b="1" i="0" sz="2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5745000" y="1153900"/>
            <a:ext cx="3302100" cy="3314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Grocery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were the most popular item </a:t>
            </a: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with </a:t>
            </a:r>
            <a:r>
              <a:rPr b="1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4400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units sold </a:t>
            </a: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2017,</a:t>
            </a:r>
            <a:endParaRPr b="1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while, </a:t>
            </a:r>
            <a:r>
              <a:rPr b="1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Grocery </a:t>
            </a: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2018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was also  the most popular item with a total of </a:t>
            </a:r>
            <a:r>
              <a:rPr b="1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5626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units sold </a:t>
            </a:r>
            <a:endParaRPr b="1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5400"/>
            <a:ext cx="5440201" cy="377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0" y="0"/>
            <a:ext cx="9144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Demonstrate sales by product category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8900"/>
            <a:ext cx="5858025" cy="335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30"/>
          <p:cNvSpPr txBox="1"/>
          <p:nvPr/>
        </p:nvSpPr>
        <p:spPr>
          <a:xfrm>
            <a:off x="6169925" y="889575"/>
            <a:ext cx="2885400" cy="33585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Grocery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had the highest amount of sales with total sales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$923,606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And next with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Pets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having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total sales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$920,187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two 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least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performing product categories were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Games </a:t>
            </a:r>
            <a:r>
              <a:rPr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total sale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$458,704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Books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with total sales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$457,694 </a:t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Everything else?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5334000" cy="34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Udacity content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Udacity mentors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given by team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652175" y="2285400"/>
            <a:ext cx="462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Part 1: Objective Results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were our Objectives?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7323900" cy="34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 1: 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hike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total sales by 30% on Black Friday 2018 vs. 2017.</a:t>
            </a: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 2: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Decrease in total ad spend by 30% from Black Friday 2017 to 2018.</a:t>
            </a: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2930" r="8258" t="0"/>
          <a:stretch/>
        </p:blipFill>
        <p:spPr>
          <a:xfrm>
            <a:off x="331450" y="1455500"/>
            <a:ext cx="4468350" cy="31110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7" name="Google Shape;77;p18"/>
          <p:cNvGraphicFramePr/>
          <p:nvPr/>
        </p:nvGraphicFramePr>
        <p:xfrm>
          <a:off x="5609975" y="2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{34B3506F-4E36-4A9F-A8DB-FD0EDD77077E}</a:tableStyleId>
              </a:tblPr>
              <a:tblGrid>
                <a:gridCol w="1023750"/>
                <a:gridCol w="952500"/>
                <a:gridCol w="10237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Ad Spend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Sales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2017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607,601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1594913.85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2018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837155.55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2092431.46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Growth</a:t>
                      </a:r>
                      <a:endParaRPr b="1" sz="10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37.78%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31.19%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8"/>
          <p:cNvSpPr txBox="1"/>
          <p:nvPr/>
        </p:nvSpPr>
        <p:spPr>
          <a:xfrm>
            <a:off x="5609975" y="1455500"/>
            <a:ext cx="3000000" cy="31110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objective</a:t>
            </a:r>
            <a:br>
              <a:rPr b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Increase</a:t>
            </a:r>
            <a:r>
              <a:rPr b="0" i="0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total sales by 30% on Black Friday 2018 vs. 2017.</a:t>
            </a:r>
            <a:endParaRPr b="0" i="0" sz="1200" u="none" cap="none" strike="noStrike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goal was </a:t>
            </a:r>
            <a:r>
              <a:rPr b="1" i="1" lang="en" sz="1200" u="none" cap="none" strike="noStrike">
                <a:solidFill>
                  <a:srgbClr val="00FF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met </a:t>
            </a:r>
            <a:r>
              <a:rPr i="1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as total sales grow 31.19% from 2017 to 2018.</a:t>
            </a:r>
            <a:endParaRPr i="1" sz="1200" u="none" cap="none" strike="noStrike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Decrease</a:t>
            </a:r>
            <a:r>
              <a:rPr b="0" i="0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total ad spend by 30% from Black Friday 2017 to 2018.</a:t>
            </a:r>
            <a:endParaRPr b="0" i="0" sz="1200" u="none" cap="none" strike="noStrike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goal was </a:t>
            </a:r>
            <a:r>
              <a:rPr b="1" i="1" lang="e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not met</a:t>
            </a:r>
            <a:r>
              <a:rPr i="1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as ad spend increased by 37.78</a:t>
            </a:r>
            <a:r>
              <a:rPr i="1" lang="en" sz="1200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%  from 2017 to 2018</a:t>
            </a:r>
            <a:r>
              <a:rPr i="1" lang="en" sz="12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1200" u="none" cap="none" strike="noStrike">
              <a:solidFill>
                <a:srgbClr val="4F4F4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0" y="0"/>
            <a:ext cx="4038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Objective Results 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2042575" y="2285400"/>
            <a:ext cx="499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Part 2: Evaluate the Audience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5990525" y="1338000"/>
            <a:ext cx="3019800" cy="353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Sales by age range?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Most of the sale is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generated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by people of age 26-35 of amount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$1,465,045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Second highest sale is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generated by 18-25 of amount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$741,671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0" y="0"/>
            <a:ext cx="7881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Which Age range generated the most sales?</a:t>
            </a:r>
            <a:endParaRPr b="1"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" y="1338000"/>
            <a:ext cx="5685725" cy="263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Who spent more? Men or Women?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373075" y="4259700"/>
            <a:ext cx="55560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76.7% of total spend is done by male and across all age mens spend more than women where women spend of total spend is 23.3%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875" y="871425"/>
            <a:ext cx="3559875" cy="29414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5" y="871425"/>
            <a:ext cx="4288500" cy="29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4D7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042575" y="2285400"/>
            <a:ext cx="524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Part 3: Evaluate the Marketing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0" y="0"/>
            <a:ext cx="8920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Which age-range had the best CPA? Was our ROI Positive or negative?</a:t>
            </a:r>
            <a:endParaRPr b="1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136950" y="3880075"/>
            <a:ext cx="4328100" cy="114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*ROI = (total sales – total cost)/total cost *100 </a:t>
            </a:r>
            <a:endParaRPr sz="1600">
              <a:solidFill>
                <a:srgbClr val="4F4F4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Age range 55+ had the highest CPA at $94.31</a:t>
            </a:r>
            <a:endParaRPr sz="1600">
              <a:solidFill>
                <a:srgbClr val="4F4F4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125" y="612650"/>
            <a:ext cx="4328225" cy="30071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3"/>
          <p:cNvSpPr txBox="1"/>
          <p:nvPr/>
        </p:nvSpPr>
        <p:spPr>
          <a:xfrm>
            <a:off x="4801625" y="612650"/>
            <a:ext cx="3667800" cy="1798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Was the ROI on our Paid Channel positive or negative? Which agerange had the best CPA? </a:t>
            </a:r>
            <a:endParaRPr b="1" i="1" sz="1600" u="none" cap="none" strike="noStrike">
              <a:solidFill>
                <a:srgbClr val="4F4F4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7.26%</a:t>
            </a:r>
            <a:r>
              <a:rPr b="0" i="0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is the ROI which </a:t>
            </a:r>
            <a:r>
              <a:rPr lang="en" sz="1600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shows </a:t>
            </a:r>
            <a:r>
              <a:rPr b="0" i="0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positive ROI</a:t>
            </a:r>
            <a:br>
              <a:rPr b="0" i="0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0" i="0" lang="en" sz="1600" u="none" cap="none" strike="noStrike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Age ran</a:t>
            </a:r>
            <a:r>
              <a:rPr lang="en" sz="1600">
                <a:solidFill>
                  <a:srgbClr val="4F4F4F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ge of 36-45 has best CPA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23"/>
          <p:cNvGraphicFramePr/>
          <p:nvPr/>
        </p:nvGraphicFramePr>
        <p:xfrm>
          <a:off x="4855300" y="276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{72E17C4E-565D-4DAD-9F87-1F236721B39D}</a:tableStyleId>
              </a:tblPr>
              <a:tblGrid>
                <a:gridCol w="954600"/>
                <a:gridCol w="954600"/>
                <a:gridCol w="954600"/>
                <a:gridCol w="95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Sale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Total CPA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Formula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1,549,620.54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1,444,765.96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7.26%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=(A2-B2)/B2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