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5" r:id="rId5"/>
    <p:sldMasterId id="214748367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Nunito"/>
      <p:regular r:id="rId28"/>
      <p:bold r:id="rId29"/>
      <p:italic r:id="rId30"/>
      <p:boldItalic r:id="rId31"/>
    </p:embeddedFont>
    <p:embeddedFont>
      <p:font typeface="Lora"/>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82D4A57-3373-449F-ABCC-84D41C805DEA}">
  <a:tblStyle styleId="{382D4A57-3373-449F-ABCC-84D41C805DE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Nunito-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Nunito-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4.xml"/><Relationship Id="rId33" Type="http://schemas.openxmlformats.org/officeDocument/2006/relationships/font" Target="fonts/Lora-bold.fntdata"/><Relationship Id="rId10" Type="http://schemas.openxmlformats.org/officeDocument/2006/relationships/slide" Target="slides/slide3.xml"/><Relationship Id="rId32" Type="http://schemas.openxmlformats.org/officeDocument/2006/relationships/font" Target="fonts/Lora-regular.fntdata"/><Relationship Id="rId13" Type="http://schemas.openxmlformats.org/officeDocument/2006/relationships/slide" Target="slides/slide6.xml"/><Relationship Id="rId35" Type="http://schemas.openxmlformats.org/officeDocument/2006/relationships/font" Target="fonts/Lora-boldItalic.fntdata"/><Relationship Id="rId12" Type="http://schemas.openxmlformats.org/officeDocument/2006/relationships/slide" Target="slides/slide5.xml"/><Relationship Id="rId34" Type="http://schemas.openxmlformats.org/officeDocument/2006/relationships/font" Target="fonts/Lora-italic.fntdata"/><Relationship Id="rId15" Type="http://schemas.openxmlformats.org/officeDocument/2006/relationships/slide" Target="slides/slide8.xml"/><Relationship Id="rId37" Type="http://schemas.openxmlformats.org/officeDocument/2006/relationships/font" Target="fonts/OpenSans-bold.fntdata"/><Relationship Id="rId14" Type="http://schemas.openxmlformats.org/officeDocument/2006/relationships/slide" Target="slides/slide7.xml"/><Relationship Id="rId36" Type="http://schemas.openxmlformats.org/officeDocument/2006/relationships/font" Target="fonts/OpenSans-regular.fntdata"/><Relationship Id="rId17" Type="http://schemas.openxmlformats.org/officeDocument/2006/relationships/slide" Target="slides/slide10.xml"/><Relationship Id="rId39" Type="http://schemas.openxmlformats.org/officeDocument/2006/relationships/font" Target="fonts/OpenSans-boldItalic.fntdata"/><Relationship Id="rId16" Type="http://schemas.openxmlformats.org/officeDocument/2006/relationships/slide" Target="slides/slide9.xml"/><Relationship Id="rId38" Type="http://schemas.openxmlformats.org/officeDocument/2006/relationships/font" Target="fonts/OpenSans-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7515110cb_1_4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57515110cb_1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2a7771621_0_4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4" name="Google Shape;204;g62a7771621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2a7771621_0_3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212" name="Google Shape;212;g62a7771621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2ab51fd84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62ab51fd8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61265ad5f5_0_9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61265ad5f5_0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62a7771621_0_5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6" name="Google Shape;236;g62a7771621_0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62a7771621_0_7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245" name="Google Shape;245;g62a7771621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2a7771621_0_7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1" name="Google Shape;251;g62a7771621_0_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62a7771621_0_8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9" name="Google Shape;259;g62a7771621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62ab51fd84_0_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7" name="Google Shape;267;g62ab51fd84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62ab51fd84_0_1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5" name="Google Shape;275;g62ab51fd84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7515110cb_1_20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4" name="Google Shape;134;g57515110cb_1_2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62a7771621_0_10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3" name="Google Shape;283;g62a7771621_0_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7515110cb_1_29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142" name="Google Shape;142;g57515110cb_1_2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ff6e81e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ff6e81e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5315c94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5315c94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ff6e81fee_2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3" name="Google Shape;173;g7ff6e81fee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ff6e81fee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ff6e81fee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2a7771621_0_2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8" name="Google Shape;188;g62a7771621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2a7771621_0_1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6" name="Google Shape;196;g62a7771621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54"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b="7535" l="0" r="7800" t="0"/>
          <a:stretch/>
        </p:blipFill>
        <p:spPr>
          <a:xfrm>
            <a:off x="6579650" y="2571750"/>
            <a:ext cx="2564400" cy="2571900"/>
          </a:xfrm>
          <a:prstGeom prst="rect">
            <a:avLst/>
          </a:prstGeom>
          <a:noFill/>
          <a:ln>
            <a:noFill/>
          </a:ln>
        </p:spPr>
      </p:pic>
      <p:sp>
        <p:nvSpPr>
          <p:cNvPr id="56" name="Google Shape;56;p14"/>
          <p:cNvSpPr txBox="1"/>
          <p:nvPr>
            <p:ph type="title"/>
          </p:nvPr>
        </p:nvSpPr>
        <p:spPr>
          <a:xfrm>
            <a:off x="457200" y="834727"/>
            <a:ext cx="8229600" cy="13893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57" name="Google Shape;57;p14"/>
          <p:cNvSpPr txBox="1"/>
          <p:nvPr>
            <p:ph idx="1" type="body"/>
          </p:nvPr>
        </p:nvSpPr>
        <p:spPr>
          <a:xfrm>
            <a:off x="457200" y="2195513"/>
            <a:ext cx="5038800" cy="1003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9pPr>
          </a:lstStyle>
          <a:p/>
        </p:txBody>
      </p:sp>
      <p:sp>
        <p:nvSpPr>
          <p:cNvPr id="58" name="Google Shape;58;p14"/>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gue" type="tx">
  <p:cSld name="TITLE_AND_BODY">
    <p:spTree>
      <p:nvGrpSpPr>
        <p:cNvPr id="59" name="Shape 59"/>
        <p:cNvGrpSpPr/>
        <p:nvPr/>
      </p:nvGrpSpPr>
      <p:grpSpPr>
        <a:xfrm>
          <a:off x="0" y="0"/>
          <a:ext cx="0" cy="0"/>
          <a:chOff x="0" y="0"/>
          <a:chExt cx="0" cy="0"/>
        </a:xfrm>
      </p:grpSpPr>
      <p:sp>
        <p:nvSpPr>
          <p:cNvPr id="60" name="Google Shape;60;p15"/>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61" name="Google Shape;61;p15"/>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Title">
    <p:bg>
      <p:bgPr>
        <a:solidFill>
          <a:srgbClr val="FFFFFF"/>
        </a:solidFill>
      </p:bgPr>
    </p:bg>
    <p:spTree>
      <p:nvGrpSpPr>
        <p:cNvPr id="62" name="Shape 62"/>
        <p:cNvGrpSpPr/>
        <p:nvPr/>
      </p:nvGrpSpPr>
      <p:grpSpPr>
        <a:xfrm>
          <a:off x="0" y="0"/>
          <a:ext cx="0" cy="0"/>
          <a:chOff x="0" y="0"/>
          <a:chExt cx="0" cy="0"/>
        </a:xfrm>
      </p:grpSpPr>
      <p:sp>
        <p:nvSpPr>
          <p:cNvPr id="63" name="Google Shape;63;p16"/>
          <p:cNvSpPr txBox="1"/>
          <p:nvPr>
            <p:ph idx="1" type="body"/>
          </p:nvPr>
        </p:nvSpPr>
        <p:spPr>
          <a:xfrm>
            <a:off x="457200" y="914251"/>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64" name="Google Shape;64;p16"/>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65" name="Google Shape;65;p16"/>
          <p:cNvSpPr txBox="1"/>
          <p:nvPr>
            <p:ph type="title"/>
          </p:nvPr>
        </p:nvSpPr>
        <p:spPr>
          <a:xfrm>
            <a:off x="457200" y="304800"/>
            <a:ext cx="8229600" cy="5952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66" name="Google Shape;66;p16"/>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
        <p:nvSpPr>
          <p:cNvPr id="67" name="Google Shape;67;p16"/>
          <p:cNvSpPr txBox="1"/>
          <p:nvPr>
            <p:ph idx="3" type="body"/>
          </p:nvPr>
        </p:nvSpPr>
        <p:spPr>
          <a:xfrm>
            <a:off x="457200" y="1715877"/>
            <a:ext cx="8229600" cy="28578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gue with Subtitle">
  <p:cSld name="Segue with Subtitle">
    <p:spTree>
      <p:nvGrpSpPr>
        <p:cNvPr id="68" name="Shape 68"/>
        <p:cNvGrpSpPr/>
        <p:nvPr/>
      </p:nvGrpSpPr>
      <p:grpSpPr>
        <a:xfrm>
          <a:off x="0" y="0"/>
          <a:ext cx="0" cy="0"/>
          <a:chOff x="0" y="0"/>
          <a:chExt cx="0" cy="0"/>
        </a:xfrm>
      </p:grpSpPr>
      <p:sp>
        <p:nvSpPr>
          <p:cNvPr id="69" name="Google Shape;69;p17"/>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0" name="Google Shape;70;p17"/>
          <p:cNvSpPr txBox="1"/>
          <p:nvPr>
            <p:ph idx="1" type="body"/>
          </p:nvPr>
        </p:nvSpPr>
        <p:spPr>
          <a:xfrm>
            <a:off x="457200" y="2633663"/>
            <a:ext cx="82296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71" name="Google Shape;71;p17"/>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gue with Subtitle Light">
  <p:cSld name="Segue with Subtitle Light">
    <p:bg>
      <p:bgPr>
        <a:solidFill>
          <a:srgbClr val="02B3E4"/>
        </a:solidFill>
      </p:bgPr>
    </p:bg>
    <p:spTree>
      <p:nvGrpSpPr>
        <p:cNvPr id="72" name="Shape 72"/>
        <p:cNvGrpSpPr/>
        <p:nvPr/>
      </p:nvGrpSpPr>
      <p:grpSpPr>
        <a:xfrm>
          <a:off x="0" y="0"/>
          <a:ext cx="0" cy="0"/>
          <a:chOff x="0" y="0"/>
          <a:chExt cx="0" cy="0"/>
        </a:xfrm>
      </p:grpSpPr>
      <p:sp>
        <p:nvSpPr>
          <p:cNvPr id="73" name="Google Shape;73;p18"/>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4" name="Google Shape;74;p18"/>
          <p:cNvSpPr txBox="1"/>
          <p:nvPr>
            <p:ph idx="1" type="body"/>
          </p:nvPr>
        </p:nvSpPr>
        <p:spPr>
          <a:xfrm>
            <a:off x="457200" y="2633663"/>
            <a:ext cx="82296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75" name="Google Shape;75;p18"/>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gue Light">
  <p:cSld name="Segue Light">
    <p:bg>
      <p:bgPr>
        <a:solidFill>
          <a:srgbClr val="02B3E4"/>
        </a:solidFill>
      </p:bgPr>
    </p:bg>
    <p:spTree>
      <p:nvGrpSpPr>
        <p:cNvPr id="76" name="Shape 76"/>
        <p:cNvGrpSpPr/>
        <p:nvPr/>
      </p:nvGrpSpPr>
      <p:grpSpPr>
        <a:xfrm>
          <a:off x="0" y="0"/>
          <a:ext cx="0" cy="0"/>
          <a:chOff x="0" y="0"/>
          <a:chExt cx="0" cy="0"/>
        </a:xfrm>
      </p:grpSpPr>
      <p:sp>
        <p:nvSpPr>
          <p:cNvPr id="77" name="Google Shape;77;p19"/>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8" name="Google Shape;78;p19"/>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Quote">
    <p:bg>
      <p:bgPr>
        <a:solidFill>
          <a:srgbClr val="FFFFFF"/>
        </a:solidFill>
      </p:bgPr>
    </p:bg>
    <p:spTree>
      <p:nvGrpSpPr>
        <p:cNvPr id="79" name="Shape 79"/>
        <p:cNvGrpSpPr/>
        <p:nvPr/>
      </p:nvGrpSpPr>
      <p:grpSpPr>
        <a:xfrm>
          <a:off x="0" y="0"/>
          <a:ext cx="0" cy="0"/>
          <a:chOff x="0" y="0"/>
          <a:chExt cx="0" cy="0"/>
        </a:xfrm>
      </p:grpSpPr>
      <p:sp>
        <p:nvSpPr>
          <p:cNvPr id="80" name="Google Shape;80;p20"/>
          <p:cNvSpPr txBox="1"/>
          <p:nvPr>
            <p:ph type="title"/>
          </p:nvPr>
        </p:nvSpPr>
        <p:spPr>
          <a:xfrm>
            <a:off x="457200" y="667978"/>
            <a:ext cx="8229600" cy="2665800"/>
          </a:xfrm>
          <a:prstGeom prst="rect">
            <a:avLst/>
          </a:prstGeom>
          <a:noFill/>
          <a:ln>
            <a:noFill/>
          </a:ln>
        </p:spPr>
        <p:txBody>
          <a:bodyPr anchorCtr="0" anchor="b" bIns="34275" lIns="34275" spcFirstLastPara="1" rIns="34275" wrap="square" tIns="34275">
            <a:noAutofit/>
          </a:bodyPr>
          <a:lstStyle>
            <a:lvl1pPr indent="-152400" lvl="0" marL="152400" marR="0" rtl="0" algn="l">
              <a:lnSpc>
                <a:spcPct val="100000"/>
              </a:lnSpc>
              <a:spcBef>
                <a:spcPts val="0"/>
              </a:spcBef>
              <a:spcAft>
                <a:spcPts val="0"/>
              </a:spcAft>
              <a:buClr>
                <a:srgbClr val="2D3D4A"/>
              </a:buClr>
              <a:buSzPts val="500"/>
              <a:buFont typeface="Open Sans"/>
              <a:buNone/>
              <a:defRPr b="0" i="1"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81" name="Google Shape;81;p20"/>
          <p:cNvSpPr txBox="1"/>
          <p:nvPr>
            <p:ph idx="1" type="body"/>
          </p:nvPr>
        </p:nvSpPr>
        <p:spPr>
          <a:xfrm>
            <a:off x="609600" y="3419475"/>
            <a:ext cx="8077200" cy="744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2pPr>
            <a:lvl3pPr indent="-228600" lvl="2" marL="13716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3pPr>
            <a:lvl4pPr indent="-228600" lvl="3" marL="18288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4pPr>
            <a:lvl5pPr indent="-228600" lvl="4" marL="22860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2" name="Google Shape;82;p20"/>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Content">
  <p:cSld name="Title with Content">
    <p:bg>
      <p:bgPr>
        <a:solidFill>
          <a:srgbClr val="FFFFFF"/>
        </a:solidFill>
      </p:bgPr>
    </p:bg>
    <p:spTree>
      <p:nvGrpSpPr>
        <p:cNvPr id="83" name="Shape 83"/>
        <p:cNvGrpSpPr/>
        <p:nvPr/>
      </p:nvGrpSpPr>
      <p:grpSpPr>
        <a:xfrm>
          <a:off x="0" y="0"/>
          <a:ext cx="0" cy="0"/>
          <a:chOff x="0" y="0"/>
          <a:chExt cx="0" cy="0"/>
        </a:xfrm>
      </p:grpSpPr>
      <p:sp>
        <p:nvSpPr>
          <p:cNvPr id="84" name="Google Shape;84;p21"/>
          <p:cNvSpPr txBox="1"/>
          <p:nvPr>
            <p:ph idx="1" type="body"/>
          </p:nvPr>
        </p:nvSpPr>
        <p:spPr>
          <a:xfrm>
            <a:off x="457200" y="914251"/>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5" name="Google Shape;85;p21"/>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6" name="Google Shape;86;p21"/>
          <p:cNvSpPr txBox="1"/>
          <p:nvPr>
            <p:ph type="title"/>
          </p:nvPr>
        </p:nvSpPr>
        <p:spPr>
          <a:xfrm>
            <a:off x="457200" y="304800"/>
            <a:ext cx="8229600" cy="5952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87" name="Google Shape;87;p21"/>
          <p:cNvSpPr txBox="1"/>
          <p:nvPr>
            <p:ph idx="3" type="body"/>
          </p:nvPr>
        </p:nvSpPr>
        <p:spPr>
          <a:xfrm>
            <a:off x="457200" y="1714500"/>
            <a:ext cx="8229600" cy="28575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700"/>
              </a:spcBef>
              <a:spcAft>
                <a:spcPts val="0"/>
              </a:spcAft>
              <a:buClr>
                <a:srgbClr val="2D3D4A"/>
              </a:buClr>
              <a:buSzPts val="1400"/>
              <a:buFont typeface="Cabin"/>
              <a:buChar char="•"/>
              <a:defRPr b="0" i="0" sz="1800" u="none" cap="none" strike="noStrike">
                <a:solidFill>
                  <a:srgbClr val="2D3D4A"/>
                </a:solidFill>
                <a:latin typeface="Open Sans"/>
                <a:ea typeface="Open Sans"/>
                <a:cs typeface="Open Sans"/>
                <a:sym typeface="Open Sans"/>
              </a:defRPr>
            </a:lvl1pPr>
            <a:lvl2pPr indent="-311150" lvl="1" marL="914400" marR="0" rtl="0" algn="l">
              <a:lnSpc>
                <a:spcPct val="100000"/>
              </a:lnSpc>
              <a:spcBef>
                <a:spcPts val="700"/>
              </a:spcBef>
              <a:spcAft>
                <a:spcPts val="0"/>
              </a:spcAft>
              <a:buClr>
                <a:srgbClr val="2D3D4A"/>
              </a:buClr>
              <a:buSzPts val="1300"/>
              <a:buFont typeface="Open Sans"/>
              <a:buChar char="–"/>
              <a:defRPr b="0" i="0" sz="1600" u="none" cap="none" strike="noStrike">
                <a:solidFill>
                  <a:srgbClr val="2D3D4A"/>
                </a:solidFill>
                <a:latin typeface="Open Sans"/>
                <a:ea typeface="Open Sans"/>
                <a:cs typeface="Open Sans"/>
                <a:sym typeface="Open Sans"/>
              </a:defRPr>
            </a:lvl2pPr>
            <a:lvl3pPr indent="-298450" lvl="2" marL="13716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3pPr>
            <a:lvl4pPr indent="-298450" lvl="3" marL="18288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4pPr>
            <a:lvl5pPr indent="-298450" lvl="4" marL="22860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8" name="Google Shape;88;p21"/>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Content &amp; Image">
  <p:cSld name="Title with Content &amp; Image">
    <p:bg>
      <p:bgPr>
        <a:solidFill>
          <a:srgbClr val="FFFFFF"/>
        </a:solidFill>
      </p:bgPr>
    </p:bg>
    <p:spTree>
      <p:nvGrpSpPr>
        <p:cNvPr id="89" name="Shape 89"/>
        <p:cNvGrpSpPr/>
        <p:nvPr/>
      </p:nvGrpSpPr>
      <p:grpSpPr>
        <a:xfrm>
          <a:off x="0" y="0"/>
          <a:ext cx="0" cy="0"/>
          <a:chOff x="0" y="0"/>
          <a:chExt cx="0" cy="0"/>
        </a:xfrm>
      </p:grpSpPr>
      <p:sp>
        <p:nvSpPr>
          <p:cNvPr id="90" name="Google Shape;90;p22"/>
          <p:cNvSpPr txBox="1"/>
          <p:nvPr>
            <p:ph idx="1" type="body"/>
          </p:nvPr>
        </p:nvSpPr>
        <p:spPr>
          <a:xfrm>
            <a:off x="457200" y="912875"/>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1" name="Google Shape;91;p22"/>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2" name="Google Shape;92;p22"/>
          <p:cNvSpPr txBox="1"/>
          <p:nvPr>
            <p:ph type="title"/>
          </p:nvPr>
        </p:nvSpPr>
        <p:spPr>
          <a:xfrm>
            <a:off x="457200" y="304800"/>
            <a:ext cx="8229600" cy="5937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93" name="Google Shape;93;p22"/>
          <p:cNvSpPr txBox="1"/>
          <p:nvPr>
            <p:ph idx="3" type="body"/>
          </p:nvPr>
        </p:nvSpPr>
        <p:spPr>
          <a:xfrm>
            <a:off x="457200" y="1714500"/>
            <a:ext cx="4025100" cy="28575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700"/>
              </a:spcBef>
              <a:spcAft>
                <a:spcPts val="0"/>
              </a:spcAft>
              <a:buClr>
                <a:srgbClr val="2D3D4A"/>
              </a:buClr>
              <a:buSzPts val="1400"/>
              <a:buFont typeface="Open Sans"/>
              <a:buChar char="•"/>
              <a:defRPr b="0" i="0" sz="1800" u="none" cap="none" strike="noStrike">
                <a:solidFill>
                  <a:srgbClr val="2D3D4A"/>
                </a:solidFill>
                <a:latin typeface="Open Sans"/>
                <a:ea typeface="Open Sans"/>
                <a:cs typeface="Open Sans"/>
                <a:sym typeface="Open Sans"/>
              </a:defRPr>
            </a:lvl1pPr>
            <a:lvl2pPr indent="-311150" lvl="1" marL="914400" marR="0" rtl="0" algn="l">
              <a:lnSpc>
                <a:spcPct val="100000"/>
              </a:lnSpc>
              <a:spcBef>
                <a:spcPts val="700"/>
              </a:spcBef>
              <a:spcAft>
                <a:spcPts val="0"/>
              </a:spcAft>
              <a:buClr>
                <a:srgbClr val="2D3D4A"/>
              </a:buClr>
              <a:buSzPts val="1300"/>
              <a:buFont typeface="Open Sans"/>
              <a:buChar char="–"/>
              <a:defRPr b="0" i="0" sz="1600" u="none" cap="none" strike="noStrike">
                <a:solidFill>
                  <a:srgbClr val="2D3D4A"/>
                </a:solidFill>
                <a:latin typeface="Open Sans"/>
                <a:ea typeface="Open Sans"/>
                <a:cs typeface="Open Sans"/>
                <a:sym typeface="Open Sans"/>
              </a:defRPr>
            </a:lvl2pPr>
            <a:lvl3pPr indent="-298450" lvl="2" marL="13716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3pPr>
            <a:lvl4pPr indent="-298450" lvl="3" marL="18288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4pPr>
            <a:lvl5pPr indent="-298450" lvl="4" marL="22860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4" name="Google Shape;94;p22"/>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
        <p:nvSpPr>
          <p:cNvPr id="95" name="Google Shape;95;p22"/>
          <p:cNvSpPr/>
          <p:nvPr>
            <p:ph idx="4" type="pic"/>
          </p:nvPr>
        </p:nvSpPr>
        <p:spPr>
          <a:xfrm>
            <a:off x="4662488" y="1714500"/>
            <a:ext cx="4024200" cy="28575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0" lvl="1"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0" lvl="2"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0" lvl="3"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0" lvl="4"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533400" lvl="5"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711200" lvl="6"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889000" lvl="7"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1066800" lvl="8"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p:cSld name="Image">
    <p:bg>
      <p:bgPr>
        <a:solidFill>
          <a:srgbClr val="2D3D4A"/>
        </a:solidFill>
      </p:bgPr>
    </p:bg>
    <p:spTree>
      <p:nvGrpSpPr>
        <p:cNvPr id="96" name="Shape 96"/>
        <p:cNvGrpSpPr/>
        <p:nvPr/>
      </p:nvGrpSpPr>
      <p:grpSpPr>
        <a:xfrm>
          <a:off x="0" y="0"/>
          <a:ext cx="0" cy="0"/>
          <a:chOff x="0" y="0"/>
          <a:chExt cx="0" cy="0"/>
        </a:xfrm>
      </p:grpSpPr>
      <p:sp>
        <p:nvSpPr>
          <p:cNvPr id="97" name="Google Shape;97;p23"/>
          <p:cNvSpPr/>
          <p:nvPr>
            <p:ph idx="2" type="pic"/>
          </p:nvPr>
        </p:nvSpPr>
        <p:spPr>
          <a:xfrm>
            <a:off x="0" y="0"/>
            <a:ext cx="9144000" cy="51435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0" lvl="1"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0" lvl="2"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0" lvl="3"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0" lvl="4"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533400" lvl="5"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711200" lvl="6"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889000" lvl="7"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1066800" lvl="8"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8" name="Google Shape;98;p23"/>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mo">
  <p:cSld name="Demo">
    <p:spTree>
      <p:nvGrpSpPr>
        <p:cNvPr id="99"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b="7535" l="0" r="7800" t="0"/>
          <a:stretch/>
        </p:blipFill>
        <p:spPr>
          <a:xfrm>
            <a:off x="6579650" y="2571750"/>
            <a:ext cx="2564400" cy="2571900"/>
          </a:xfrm>
          <a:prstGeom prst="rect">
            <a:avLst/>
          </a:prstGeom>
          <a:noFill/>
          <a:ln>
            <a:noFill/>
          </a:ln>
        </p:spPr>
      </p:pic>
      <p:sp>
        <p:nvSpPr>
          <p:cNvPr id="101" name="Google Shape;101;p24"/>
          <p:cNvSpPr txBox="1"/>
          <p:nvPr>
            <p:ph idx="1" type="body"/>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228600" lvl="0" marL="45720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102" name="Google Shape;102;p24"/>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A Dark">
  <p:cSld name="Logo A Dark">
    <p:spTree>
      <p:nvGrpSpPr>
        <p:cNvPr id="103"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Font typeface="Open Sans"/>
              <a:buNone/>
            </a:pPr>
            <a:r>
              <a:rPr b="0" i="0" lang="en" sz="1800" u="none" cap="none" strike="noStrik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b="0" l="0" r="0" t="0"/>
          <a:stretch/>
        </p:blipFill>
        <p:spPr>
          <a:xfrm>
            <a:off x="3485828" y="1370725"/>
            <a:ext cx="2172300" cy="1941000"/>
          </a:xfrm>
          <a:prstGeom prst="rect">
            <a:avLst/>
          </a:prstGeom>
          <a:noFill/>
          <a:ln>
            <a:noFill/>
          </a:ln>
        </p:spPr>
      </p:pic>
      <p:sp>
        <p:nvSpPr>
          <p:cNvPr id="107" name="Google Shape;107;p25"/>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A Light">
  <p:cSld name="Logo A Light">
    <p:bg>
      <p:bgPr>
        <a:solidFill>
          <a:srgbClr val="02B3E4"/>
        </a:solidFill>
      </p:bgPr>
    </p:bg>
    <p:spTree>
      <p:nvGrpSpPr>
        <p:cNvPr id="108"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700" u="none" cap="none" strike="noStrik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1800" u="none" cap="none" strike="noStrik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b="0" l="0" r="0" t="0"/>
          <a:stretch/>
        </p:blipFill>
        <p:spPr>
          <a:xfrm>
            <a:off x="3485828" y="1370725"/>
            <a:ext cx="2172300" cy="1941000"/>
          </a:xfrm>
          <a:prstGeom prst="rect">
            <a:avLst/>
          </a:prstGeom>
          <a:noFill/>
          <a:ln>
            <a:noFill/>
          </a:ln>
        </p:spPr>
      </p:pic>
      <p:sp>
        <p:nvSpPr>
          <p:cNvPr id="112" name="Google Shape;112;p26"/>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B Dark">
  <p:cSld name="Logo B Dark">
    <p:spTree>
      <p:nvGrpSpPr>
        <p:cNvPr id="113"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Font typeface="Open Sans"/>
              <a:buNone/>
            </a:pPr>
            <a:r>
              <a:rPr b="0" i="0" lang="en" sz="1800" u="none" cap="none" strike="noStrik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b="0" l="0" r="0" t="0"/>
          <a:stretch/>
        </p:blipFill>
        <p:spPr>
          <a:xfrm>
            <a:off x="2500679" y="2221260"/>
            <a:ext cx="4143300" cy="720000"/>
          </a:xfrm>
          <a:prstGeom prst="rect">
            <a:avLst/>
          </a:prstGeom>
          <a:noFill/>
          <a:ln>
            <a:noFill/>
          </a:ln>
        </p:spPr>
      </p:pic>
      <p:sp>
        <p:nvSpPr>
          <p:cNvPr id="117" name="Google Shape;117;p27"/>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B Light">
  <p:cSld name="Logo B Light">
    <p:bg>
      <p:bgPr>
        <a:solidFill>
          <a:srgbClr val="02B3E4"/>
        </a:solidFill>
      </p:bgPr>
    </p:bg>
    <p:spTree>
      <p:nvGrpSpPr>
        <p:cNvPr id="118"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700" u="none" cap="none" strike="noStrik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1800" u="none" cap="none" strike="noStrik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b="0" l="0" r="0" t="0"/>
          <a:stretch/>
        </p:blipFill>
        <p:spPr>
          <a:xfrm>
            <a:off x="2500313" y="2221260"/>
            <a:ext cx="4143300" cy="720000"/>
          </a:xfrm>
          <a:prstGeom prst="rect">
            <a:avLst/>
          </a:prstGeom>
          <a:noFill/>
          <a:ln>
            <a:noFill/>
          </a:ln>
        </p:spPr>
      </p:pic>
      <p:sp>
        <p:nvSpPr>
          <p:cNvPr id="122" name="Google Shape;122;p28"/>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bg>
      <p:bgPr>
        <a:solidFill>
          <a:srgbClr val="FFFFFF"/>
        </a:solidFill>
      </p:bgPr>
    </p:bg>
    <p:spTree>
      <p:nvGrpSpPr>
        <p:cNvPr id="123" name="Shape 123"/>
        <p:cNvGrpSpPr/>
        <p:nvPr/>
      </p:nvGrpSpPr>
      <p:grpSpPr>
        <a:xfrm>
          <a:off x="0" y="0"/>
          <a:ext cx="0" cy="0"/>
          <a:chOff x="0" y="0"/>
          <a:chExt cx="0" cy="0"/>
        </a:xfrm>
      </p:grpSpPr>
      <p:sp>
        <p:nvSpPr>
          <p:cNvPr id="124" name="Google Shape;124;p29"/>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1.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E3D49"/>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52" name="Google Shape;52;p13"/>
          <p:cNvSpPr txBox="1"/>
          <p:nvPr>
            <p:ph idx="1" type="body"/>
          </p:nvPr>
        </p:nvSpPr>
        <p:spPr>
          <a:xfrm>
            <a:off x="614363" y="2662238"/>
            <a:ext cx="79152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9pPr>
          </a:lstStyle>
          <a:p/>
        </p:txBody>
      </p:sp>
      <p:sp>
        <p:nvSpPr>
          <p:cNvPr id="53" name="Google Shape;53;p13"/>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hyperlink" Target="https://www.vccircle.com/heres-what-pushed-naukri-owner-info-edges-valuation-above-2-bn/" TargetMode="External"/><Relationship Id="rId4" Type="http://schemas.openxmlformats.org/officeDocument/2006/relationships/hyperlink" Target="https://www.owler.com/company/naukri"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hyperlink" Target="https://www.omnicoreagency.com/linkedin-statistic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30"/>
          <p:cNvSpPr txBox="1"/>
          <p:nvPr>
            <p:ph type="title"/>
          </p:nvPr>
        </p:nvSpPr>
        <p:spPr>
          <a:xfrm>
            <a:off x="457200" y="834727"/>
            <a:ext cx="8229600" cy="1389300"/>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sz="7200"/>
              <a:t>JOBlelo </a:t>
            </a:r>
            <a:endParaRPr sz="7200"/>
          </a:p>
        </p:txBody>
      </p:sp>
      <p:sp>
        <p:nvSpPr>
          <p:cNvPr id="130" name="Google Shape;130;p30"/>
          <p:cNvSpPr txBox="1"/>
          <p:nvPr>
            <p:ph idx="1" type="body"/>
          </p:nvPr>
        </p:nvSpPr>
        <p:spPr>
          <a:xfrm>
            <a:off x="457200" y="2195525"/>
            <a:ext cx="5900700" cy="1003500"/>
          </a:xfrm>
          <a:prstGeom prst="rect">
            <a:avLst/>
          </a:prstGeom>
          <a:noFill/>
          <a:ln>
            <a:noFill/>
          </a:ln>
        </p:spPr>
        <p:txBody>
          <a:bodyPr anchorCtr="0" anchor="t" bIns="0" lIns="0" spcFirstLastPara="1" rIns="0" wrap="square" tIns="0">
            <a:noAutofit/>
          </a:bodyPr>
          <a:lstStyle/>
          <a:p>
            <a:pPr indent="0" lvl="0" marL="0" marR="0" rtl="0" algn="l">
              <a:lnSpc>
                <a:spcPct val="131250"/>
              </a:lnSpc>
              <a:spcBef>
                <a:spcPts val="0"/>
              </a:spcBef>
              <a:spcAft>
                <a:spcPts val="0"/>
              </a:spcAft>
              <a:buClr>
                <a:srgbClr val="9CBDD8"/>
              </a:buClr>
              <a:buFont typeface="Open Sans"/>
              <a:buNone/>
            </a:pPr>
            <a:r>
              <a:rPr lang="en"/>
              <a:t>“Jobs that looks you”</a:t>
            </a:r>
            <a:endParaRPr b="1"/>
          </a:p>
          <a:p>
            <a:pPr indent="0" lvl="0" marL="0" marR="0" rtl="0" algn="l">
              <a:lnSpc>
                <a:spcPct val="131250"/>
              </a:lnSpc>
              <a:spcBef>
                <a:spcPts val="0"/>
              </a:spcBef>
              <a:spcAft>
                <a:spcPts val="0"/>
              </a:spcAft>
              <a:buClr>
                <a:srgbClr val="9CBDD8"/>
              </a:buClr>
              <a:buFont typeface="Open Sans"/>
              <a:buNone/>
            </a:pPr>
            <a:r>
              <a:t/>
            </a:r>
            <a:endParaRPr b="1"/>
          </a:p>
          <a:p>
            <a:pPr indent="0" lvl="0" marL="0" marR="0" rtl="0" algn="l">
              <a:lnSpc>
                <a:spcPct val="131250"/>
              </a:lnSpc>
              <a:spcBef>
                <a:spcPts val="0"/>
              </a:spcBef>
              <a:spcAft>
                <a:spcPts val="0"/>
              </a:spcAft>
              <a:buClr>
                <a:srgbClr val="9CBDD8"/>
              </a:buClr>
              <a:buFont typeface="Open Sans"/>
              <a:buNone/>
            </a:pPr>
            <a:r>
              <a:t/>
            </a:r>
            <a:endParaRPr b="1"/>
          </a:p>
          <a:p>
            <a:pPr indent="0" lvl="0" marL="0" marR="0" rtl="0" algn="l">
              <a:lnSpc>
                <a:spcPct val="131250"/>
              </a:lnSpc>
              <a:spcBef>
                <a:spcPts val="0"/>
              </a:spcBef>
              <a:spcAft>
                <a:spcPts val="0"/>
              </a:spcAft>
              <a:buClr>
                <a:srgbClr val="9CBDD8"/>
              </a:buClr>
              <a:buFont typeface="Open Sans"/>
              <a:buNone/>
            </a:pPr>
            <a:r>
              <a:rPr b="1" lang="en"/>
              <a:t>Product Owner: Saksham Taneja </a:t>
            </a:r>
            <a:endParaRPr b="1"/>
          </a:p>
          <a:p>
            <a:pPr indent="0" lvl="0" marL="0" marR="0" rtl="0" algn="l">
              <a:lnSpc>
                <a:spcPct val="131250"/>
              </a:lnSpc>
              <a:spcBef>
                <a:spcPts val="0"/>
              </a:spcBef>
              <a:spcAft>
                <a:spcPts val="0"/>
              </a:spcAft>
              <a:buClr>
                <a:srgbClr val="9CBDD8"/>
              </a:buClr>
              <a:buFont typeface="Open Sans"/>
              <a:buNone/>
            </a:pPr>
            <a:r>
              <a:t/>
            </a:r>
            <a:endParaRPr sz="500"/>
          </a:p>
        </p:txBody>
      </p:sp>
      <p:sp>
        <p:nvSpPr>
          <p:cNvPr id="131" name="Google Shape;131;p30"/>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9"/>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07" name="Google Shape;207;p39"/>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3300"/>
              <a:t>How will we know if we’re successful?</a:t>
            </a:r>
            <a:endParaRPr sz="3300"/>
          </a:p>
        </p:txBody>
      </p:sp>
      <p:sp>
        <p:nvSpPr>
          <p:cNvPr id="208" name="Google Shape;208;p39"/>
          <p:cNvSpPr txBox="1"/>
          <p:nvPr>
            <p:ph idx="3" type="body"/>
          </p:nvPr>
        </p:nvSpPr>
        <p:spPr>
          <a:xfrm>
            <a:off x="457200" y="1000700"/>
            <a:ext cx="8229600" cy="28575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700"/>
              </a:spcBef>
              <a:spcAft>
                <a:spcPts val="0"/>
              </a:spcAft>
              <a:buNone/>
            </a:pPr>
            <a:r>
              <a:rPr lang="en"/>
              <a:t>The company goal is to acquire 1% of the potential market</a:t>
            </a:r>
            <a:endParaRPr/>
          </a:p>
          <a:p>
            <a:pPr indent="-317500" lvl="0" marL="457200" marR="0" rtl="0" algn="l">
              <a:lnSpc>
                <a:spcPct val="100000"/>
              </a:lnSpc>
              <a:spcBef>
                <a:spcPts val="700"/>
              </a:spcBef>
              <a:spcAft>
                <a:spcPts val="0"/>
              </a:spcAft>
              <a:buSzPts val="1400"/>
              <a:buChar char="●"/>
            </a:pPr>
            <a:r>
              <a:rPr lang="en"/>
              <a:t>Number of downloads and paid subscriptions</a:t>
            </a:r>
            <a:endParaRPr/>
          </a:p>
          <a:p>
            <a:pPr indent="-317500" lvl="0" marL="457200" marR="0" rtl="0" algn="l">
              <a:lnSpc>
                <a:spcPct val="100000"/>
              </a:lnSpc>
              <a:spcBef>
                <a:spcPts val="0"/>
              </a:spcBef>
              <a:spcAft>
                <a:spcPts val="0"/>
              </a:spcAft>
              <a:buSzPts val="1400"/>
              <a:buChar char="●"/>
            </a:pPr>
            <a:r>
              <a:rPr lang="en"/>
              <a:t>Number of college placement cells and communities </a:t>
            </a:r>
            <a:r>
              <a:rPr lang="en"/>
              <a:t>associated</a:t>
            </a:r>
            <a:r>
              <a:rPr lang="en"/>
              <a:t> with us</a:t>
            </a:r>
            <a:endParaRPr/>
          </a:p>
          <a:p>
            <a:pPr indent="-317500" lvl="0" marL="457200" marR="0" rtl="0" algn="l">
              <a:lnSpc>
                <a:spcPct val="100000"/>
              </a:lnSpc>
              <a:spcBef>
                <a:spcPts val="0"/>
              </a:spcBef>
              <a:spcAft>
                <a:spcPts val="0"/>
              </a:spcAft>
              <a:buSzPts val="1400"/>
              <a:buChar char="●"/>
            </a:pPr>
            <a:r>
              <a:rPr lang="en"/>
              <a:t>Reviews from users</a:t>
            </a:r>
            <a:endParaRPr/>
          </a:p>
          <a:p>
            <a:pPr indent="-317500" lvl="0" marL="457200" marR="0" rtl="0" algn="l">
              <a:lnSpc>
                <a:spcPct val="100000"/>
              </a:lnSpc>
              <a:spcBef>
                <a:spcPts val="0"/>
              </a:spcBef>
              <a:spcAft>
                <a:spcPts val="0"/>
              </a:spcAft>
              <a:buSzPts val="1400"/>
              <a:buChar char="●"/>
            </a:pPr>
            <a:r>
              <a:rPr lang="en"/>
              <a:t>Get </a:t>
            </a:r>
            <a:r>
              <a:rPr lang="en"/>
              <a:t>collaboration</a:t>
            </a:r>
            <a:r>
              <a:rPr lang="en"/>
              <a:t> with </a:t>
            </a:r>
            <a:r>
              <a:rPr lang="en"/>
              <a:t>universities</a:t>
            </a:r>
            <a:r>
              <a:rPr lang="en"/>
              <a:t> through MOU </a:t>
            </a:r>
            <a:endParaRPr/>
          </a:p>
        </p:txBody>
      </p:sp>
      <p:sp>
        <p:nvSpPr>
          <p:cNvPr id="209" name="Google Shape;209;p39"/>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40"/>
          <p:cNvSpPr txBox="1"/>
          <p:nvPr>
            <p:ph type="title"/>
          </p:nvPr>
        </p:nvSpPr>
        <p:spPr>
          <a:xfrm>
            <a:off x="457200" y="1295400"/>
            <a:ext cx="8229600" cy="13908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FFFFFF"/>
              </a:buClr>
              <a:buFont typeface="Open Sans"/>
              <a:buNone/>
            </a:pPr>
            <a:r>
              <a:rPr lang="en"/>
              <a:t>Competitors</a:t>
            </a:r>
            <a:endParaRPr sz="500"/>
          </a:p>
        </p:txBody>
      </p:sp>
      <p:sp>
        <p:nvSpPr>
          <p:cNvPr id="215" name="Google Shape;215;p40"/>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41"/>
          <p:cNvSpPr txBox="1"/>
          <p:nvPr>
            <p:ph idx="1" type="body"/>
          </p:nvPr>
        </p:nvSpPr>
        <p:spPr>
          <a:xfrm>
            <a:off x="457200" y="912875"/>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AngleList</a:t>
            </a:r>
            <a:endParaRPr sz="500"/>
          </a:p>
        </p:txBody>
      </p:sp>
      <p:sp>
        <p:nvSpPr>
          <p:cNvPr id="221" name="Google Shape;221;p41"/>
          <p:cNvSpPr txBox="1"/>
          <p:nvPr>
            <p:ph type="title"/>
          </p:nvPr>
        </p:nvSpPr>
        <p:spPr>
          <a:xfrm>
            <a:off x="457200" y="304800"/>
            <a:ext cx="8229600" cy="593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Competitor 1</a:t>
            </a:r>
            <a:endParaRPr sz="500"/>
          </a:p>
        </p:txBody>
      </p:sp>
      <p:sp>
        <p:nvSpPr>
          <p:cNvPr id="222" name="Google Shape;222;p41"/>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
        <p:nvSpPr>
          <p:cNvPr id="223" name="Google Shape;223;p41"/>
          <p:cNvSpPr txBox="1"/>
          <p:nvPr>
            <p:ph idx="3" type="body"/>
          </p:nvPr>
        </p:nvSpPr>
        <p:spPr>
          <a:xfrm>
            <a:off x="204200" y="1376450"/>
            <a:ext cx="8482500" cy="2857500"/>
          </a:xfrm>
          <a:prstGeom prst="rect">
            <a:avLst/>
          </a:prstGeom>
          <a:noFill/>
          <a:ln>
            <a:noFill/>
          </a:ln>
        </p:spPr>
        <p:txBody>
          <a:bodyPr anchorCtr="0" anchor="ctr" bIns="0" lIns="0" spcFirstLastPara="1" rIns="0" wrap="square" tIns="0">
            <a:noAutofit/>
          </a:bodyPr>
          <a:lstStyle/>
          <a:p>
            <a:pPr indent="-139700" lvl="0" marL="114300" marR="0" rtl="0" algn="l">
              <a:lnSpc>
                <a:spcPct val="100000"/>
              </a:lnSpc>
              <a:spcBef>
                <a:spcPts val="700"/>
              </a:spcBef>
              <a:spcAft>
                <a:spcPts val="0"/>
              </a:spcAft>
              <a:buClr>
                <a:srgbClr val="000000"/>
              </a:buClr>
              <a:buSzPts val="1800"/>
              <a:buFont typeface="Open Sans"/>
              <a:buChar char="●"/>
            </a:pPr>
            <a:r>
              <a:rPr lang="en">
                <a:solidFill>
                  <a:srgbClr val="000000"/>
                </a:solidFill>
                <a:highlight>
                  <a:srgbClr val="FFFFFF"/>
                </a:highlight>
              </a:rPr>
              <a:t>We're building the world's largest startup community. We empower anybody interested in startups to find the right resources to succeed. Join us to help job seekers, investors, and builders connect with the best startups on AngelList</a:t>
            </a:r>
            <a:r>
              <a:rPr lang="en">
                <a:solidFill>
                  <a:srgbClr val="000000"/>
                </a:solidFill>
              </a:rPr>
              <a:t>.</a:t>
            </a:r>
            <a:endParaRPr>
              <a:solidFill>
                <a:srgbClr val="000000"/>
              </a:solidFill>
            </a:endParaRPr>
          </a:p>
          <a:p>
            <a:pPr indent="-139700" lvl="0" marL="114300" marR="0" rtl="0" algn="l">
              <a:lnSpc>
                <a:spcPct val="100000"/>
              </a:lnSpc>
              <a:spcBef>
                <a:spcPts val="700"/>
              </a:spcBef>
              <a:spcAft>
                <a:spcPts val="0"/>
              </a:spcAft>
              <a:buClr>
                <a:srgbClr val="000000"/>
              </a:buClr>
              <a:buSzPts val="1800"/>
              <a:buFont typeface="Open Sans"/>
              <a:buChar char="●"/>
            </a:pPr>
            <a:r>
              <a:rPr lang="en">
                <a:solidFill>
                  <a:srgbClr val="000000"/>
                </a:solidFill>
              </a:rPr>
              <a:t>users, with majority being experienced professionals and executives and students.</a:t>
            </a:r>
            <a:endParaRPr>
              <a:solidFill>
                <a:srgbClr val="000000"/>
              </a:solidFill>
            </a:endParaRPr>
          </a:p>
          <a:p>
            <a:pPr indent="-139700" lvl="0" marL="114300" marR="0" rtl="0" algn="l">
              <a:lnSpc>
                <a:spcPct val="100000"/>
              </a:lnSpc>
              <a:spcBef>
                <a:spcPts val="700"/>
              </a:spcBef>
              <a:spcAft>
                <a:spcPts val="0"/>
              </a:spcAft>
              <a:buClr>
                <a:srgbClr val="000000"/>
              </a:buClr>
              <a:buSzPts val="1800"/>
              <a:buFont typeface="Open Sans"/>
              <a:buChar char="●"/>
            </a:pPr>
            <a:r>
              <a:rPr lang="en">
                <a:solidFill>
                  <a:srgbClr val="000000"/>
                </a:solidFill>
              </a:rPr>
              <a:t>Focus on B2B and B2C Marketing</a:t>
            </a:r>
            <a:endParaRPr>
              <a:solidFill>
                <a:srgbClr val="000000"/>
              </a:solidFill>
            </a:endParaRPr>
          </a:p>
        </p:txBody>
      </p:sp>
      <p:sp>
        <p:nvSpPr>
          <p:cNvPr id="224" name="Google Shape;224;p41"/>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2"/>
          <p:cNvSpPr txBox="1"/>
          <p:nvPr>
            <p:ph idx="1" type="body"/>
          </p:nvPr>
        </p:nvSpPr>
        <p:spPr>
          <a:xfrm>
            <a:off x="457200" y="912875"/>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Naukri.com</a:t>
            </a:r>
            <a:endParaRPr sz="500"/>
          </a:p>
        </p:txBody>
      </p:sp>
      <p:sp>
        <p:nvSpPr>
          <p:cNvPr id="230" name="Google Shape;230;p42"/>
          <p:cNvSpPr txBox="1"/>
          <p:nvPr>
            <p:ph type="title"/>
          </p:nvPr>
        </p:nvSpPr>
        <p:spPr>
          <a:xfrm>
            <a:off x="457200" y="304800"/>
            <a:ext cx="8229600" cy="593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Competitor 2</a:t>
            </a:r>
            <a:endParaRPr sz="500"/>
          </a:p>
        </p:txBody>
      </p:sp>
      <p:sp>
        <p:nvSpPr>
          <p:cNvPr id="231" name="Google Shape;231;p42"/>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
        <p:nvSpPr>
          <p:cNvPr id="232" name="Google Shape;232;p42"/>
          <p:cNvSpPr txBox="1"/>
          <p:nvPr>
            <p:ph idx="3" type="body"/>
          </p:nvPr>
        </p:nvSpPr>
        <p:spPr>
          <a:xfrm>
            <a:off x="204200" y="1376450"/>
            <a:ext cx="8482500" cy="2857500"/>
          </a:xfrm>
          <a:prstGeom prst="rect">
            <a:avLst/>
          </a:prstGeom>
          <a:noFill/>
          <a:ln>
            <a:noFill/>
          </a:ln>
        </p:spPr>
        <p:txBody>
          <a:bodyPr anchorCtr="0" anchor="ctr" bIns="0" lIns="0" spcFirstLastPara="1" rIns="0" wrap="square" tIns="0">
            <a:noAutofit/>
          </a:bodyPr>
          <a:lstStyle/>
          <a:p>
            <a:pPr indent="-139700" lvl="0" marL="114300" marR="0" rtl="0" algn="l">
              <a:lnSpc>
                <a:spcPct val="100000"/>
              </a:lnSpc>
              <a:spcBef>
                <a:spcPts val="700"/>
              </a:spcBef>
              <a:spcAft>
                <a:spcPts val="0"/>
              </a:spcAft>
              <a:buClr>
                <a:srgbClr val="2D3D4A"/>
              </a:buClr>
              <a:buSzPts val="1800"/>
              <a:buFont typeface="Open Sans"/>
              <a:buChar char="●"/>
            </a:pPr>
            <a:r>
              <a:rPr lang="en"/>
              <a:t> Recruitment platform that provides hiring services for corporates.</a:t>
            </a:r>
            <a:endParaRPr/>
          </a:p>
          <a:p>
            <a:pPr indent="-114300" lvl="0" marL="114300" marR="0" rtl="0" algn="l">
              <a:lnSpc>
                <a:spcPct val="100000"/>
              </a:lnSpc>
              <a:spcBef>
                <a:spcPts val="700"/>
              </a:spcBef>
              <a:spcAft>
                <a:spcPts val="0"/>
              </a:spcAft>
              <a:buClr>
                <a:srgbClr val="2D3D4A"/>
              </a:buClr>
              <a:buSzPts val="1400"/>
              <a:buFont typeface="Open Sans"/>
              <a:buChar char="●"/>
            </a:pPr>
            <a:r>
              <a:rPr lang="en"/>
              <a:t>Owned by Info Edge, whose market value stands at $2 billion dollars</a:t>
            </a:r>
            <a:endParaRPr/>
          </a:p>
          <a:p>
            <a:pPr indent="0" lvl="0" marL="0" marR="0" rtl="0" algn="l">
              <a:lnSpc>
                <a:spcPct val="100000"/>
              </a:lnSpc>
              <a:spcBef>
                <a:spcPts val="700"/>
              </a:spcBef>
              <a:spcAft>
                <a:spcPts val="0"/>
              </a:spcAft>
              <a:buNone/>
            </a:pPr>
            <a:r>
              <a:rPr lang="en"/>
              <a:t>  </a:t>
            </a:r>
            <a:r>
              <a:rPr lang="en" sz="1100" u="sng">
                <a:solidFill>
                  <a:schemeClr val="hlink"/>
                </a:solidFill>
                <a:latin typeface="Arial"/>
                <a:ea typeface="Arial"/>
                <a:cs typeface="Arial"/>
                <a:sym typeface="Arial"/>
                <a:hlinkClick r:id="rId3"/>
              </a:rPr>
              <a:t>https://www.vccircle.com/heres-what-pushed-naukri-owner-info-edges-valuation-above-2-bn/</a:t>
            </a:r>
            <a:endParaRPr/>
          </a:p>
          <a:p>
            <a:pPr indent="-114300" lvl="0" marL="114300" marR="0" rtl="0" algn="l">
              <a:lnSpc>
                <a:spcPct val="100000"/>
              </a:lnSpc>
              <a:spcBef>
                <a:spcPts val="700"/>
              </a:spcBef>
              <a:spcAft>
                <a:spcPts val="0"/>
              </a:spcAft>
              <a:buClr>
                <a:srgbClr val="2D3D4A"/>
              </a:buClr>
              <a:buSzPts val="1400"/>
              <a:buFont typeface="Open Sans"/>
              <a:buChar char="●"/>
            </a:pPr>
            <a:r>
              <a:rPr lang="en"/>
              <a:t>Annual revenue of $65 million dollars for 2017.</a:t>
            </a:r>
            <a:endParaRPr/>
          </a:p>
          <a:p>
            <a:pPr indent="0" lvl="0" marL="114300" marR="0" rtl="0" algn="l">
              <a:lnSpc>
                <a:spcPct val="100000"/>
              </a:lnSpc>
              <a:spcBef>
                <a:spcPts val="700"/>
              </a:spcBef>
              <a:spcAft>
                <a:spcPts val="0"/>
              </a:spcAft>
              <a:buNone/>
            </a:pPr>
            <a:r>
              <a:rPr lang="en" sz="1100" u="sng">
                <a:solidFill>
                  <a:schemeClr val="hlink"/>
                </a:solidFill>
                <a:latin typeface="Arial"/>
                <a:ea typeface="Arial"/>
                <a:cs typeface="Arial"/>
                <a:sym typeface="Arial"/>
                <a:hlinkClick r:id="rId4"/>
              </a:rPr>
              <a:t>https://www.owler.com/company/naukri</a:t>
            </a:r>
            <a:endParaRPr/>
          </a:p>
        </p:txBody>
      </p:sp>
      <p:sp>
        <p:nvSpPr>
          <p:cNvPr id="233" name="Google Shape;233;p42"/>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3"/>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Why are we better?</a:t>
            </a:r>
            <a:endParaRPr sz="500"/>
          </a:p>
        </p:txBody>
      </p:sp>
      <p:sp>
        <p:nvSpPr>
          <p:cNvPr id="239" name="Google Shape;239;p43"/>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40" name="Google Shape;240;p43"/>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Our Advantages</a:t>
            </a:r>
            <a:endParaRPr sz="500"/>
          </a:p>
        </p:txBody>
      </p:sp>
      <p:sp>
        <p:nvSpPr>
          <p:cNvPr id="241" name="Google Shape;241;p43"/>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
        <p:nvSpPr>
          <p:cNvPr id="242" name="Google Shape;242;p43"/>
          <p:cNvSpPr txBox="1"/>
          <p:nvPr/>
        </p:nvSpPr>
        <p:spPr>
          <a:xfrm>
            <a:off x="578650" y="1693075"/>
            <a:ext cx="6493800" cy="210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Giving relevant job to relevant person </a:t>
            </a:r>
            <a:br>
              <a:rPr lang="en"/>
            </a:br>
            <a:endParaRPr/>
          </a:p>
          <a:p>
            <a:pPr indent="-317500" lvl="0" marL="457200" rtl="0" algn="l">
              <a:spcBef>
                <a:spcPts val="0"/>
              </a:spcBef>
              <a:spcAft>
                <a:spcPts val="0"/>
              </a:spcAft>
              <a:buSzPts val="1400"/>
              <a:buChar char="●"/>
            </a:pPr>
            <a:r>
              <a:rPr lang="en"/>
              <a:t>Direct communication with company executives</a:t>
            </a:r>
            <a:br>
              <a:rPr lang="en"/>
            </a:br>
            <a:endParaRPr/>
          </a:p>
          <a:p>
            <a:pPr indent="-317500" lvl="0" marL="457200" rtl="0" algn="l">
              <a:spcBef>
                <a:spcPts val="0"/>
              </a:spcBef>
              <a:spcAft>
                <a:spcPts val="0"/>
              </a:spcAft>
              <a:buSzPts val="1400"/>
              <a:buChar char="●"/>
            </a:pPr>
            <a:r>
              <a:rPr lang="en"/>
              <a:t>Partnering with placement cells and incentivizing them</a:t>
            </a:r>
            <a:endParaRPr>
              <a:latin typeface="Open Sans"/>
              <a:ea typeface="Open Sans"/>
              <a:cs typeface="Open Sans"/>
              <a:sym typeface="Open Sans"/>
            </a:endParaRPr>
          </a:p>
          <a:p>
            <a:pPr indent="0" lvl="0" marL="457200" rtl="0" algn="l">
              <a:spcBef>
                <a:spcPts val="0"/>
              </a:spcBef>
              <a:spcAft>
                <a:spcPts val="0"/>
              </a:spcAft>
              <a:buNone/>
            </a:pPr>
            <a:br>
              <a:rPr lang="en"/>
            </a:br>
            <a:br>
              <a:rPr lang="en"/>
            </a:br>
            <a:br>
              <a:rPr lang="en"/>
            </a:br>
            <a:endParaRPr>
              <a:latin typeface="Open Sans"/>
              <a:ea typeface="Open Sans"/>
              <a:cs typeface="Open Sans"/>
              <a:sym typeface="Open Sans"/>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4"/>
          <p:cNvSpPr txBox="1"/>
          <p:nvPr>
            <p:ph type="title"/>
          </p:nvPr>
        </p:nvSpPr>
        <p:spPr>
          <a:xfrm>
            <a:off x="457200" y="1295400"/>
            <a:ext cx="8229600" cy="13908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FFFFFF"/>
              </a:buClr>
              <a:buFont typeface="Open Sans"/>
              <a:buNone/>
            </a:pPr>
            <a:r>
              <a:rPr lang="en"/>
              <a:t>Roadmap and Vision</a:t>
            </a:r>
            <a:endParaRPr sz="500"/>
          </a:p>
        </p:txBody>
      </p:sp>
      <p:sp>
        <p:nvSpPr>
          <p:cNvPr id="248" name="Google Shape;248;p44"/>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5"/>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54" name="Google Shape;254;p45"/>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Roadmap and Vision</a:t>
            </a:r>
            <a:endParaRPr sz="500"/>
          </a:p>
        </p:txBody>
      </p:sp>
      <p:sp>
        <p:nvSpPr>
          <p:cNvPr id="255" name="Google Shape;255;p45"/>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graphicFrame>
        <p:nvGraphicFramePr>
          <p:cNvPr id="256" name="Google Shape;256;p45"/>
          <p:cNvGraphicFramePr/>
          <p:nvPr/>
        </p:nvGraphicFramePr>
        <p:xfrm>
          <a:off x="952500" y="1354500"/>
          <a:ext cx="3000000" cy="3000000"/>
        </p:xfrm>
        <a:graphic>
          <a:graphicData uri="http://schemas.openxmlformats.org/drawingml/2006/table">
            <a:tbl>
              <a:tblPr>
                <a:noFill/>
                <a:tableStyleId>{382D4A57-3373-449F-ABCC-84D41C805DEA}</a:tableStyleId>
              </a:tblPr>
              <a:tblGrid>
                <a:gridCol w="1809750"/>
                <a:gridCol w="1809750"/>
                <a:gridCol w="1809750"/>
                <a:gridCol w="1809750"/>
              </a:tblGrid>
              <a:tr h="381000">
                <a:tc>
                  <a:txBody>
                    <a:bodyPr/>
                    <a:lstStyle/>
                    <a:p>
                      <a:pPr indent="0" lvl="0" marL="457200" rtl="0" algn="l">
                        <a:spcBef>
                          <a:spcPts val="0"/>
                        </a:spcBef>
                        <a:spcAft>
                          <a:spcPts val="0"/>
                        </a:spcAft>
                        <a:buNone/>
                      </a:pPr>
                      <a:r>
                        <a:rPr lang="en"/>
                        <a:t>4 months</a:t>
                      </a:r>
                      <a:endParaRPr/>
                    </a:p>
                  </a:txBody>
                  <a:tcPr marT="91425" marB="91425" marR="91425" marL="91425"/>
                </a:tc>
                <a:tc>
                  <a:txBody>
                    <a:bodyPr/>
                    <a:lstStyle/>
                    <a:p>
                      <a:pPr indent="0" lvl="0" marL="457200" rtl="0" algn="l">
                        <a:spcBef>
                          <a:spcPts val="0"/>
                        </a:spcBef>
                        <a:spcAft>
                          <a:spcPts val="0"/>
                        </a:spcAft>
                        <a:buNone/>
                      </a:pPr>
                      <a:r>
                        <a:rPr lang="en"/>
                        <a:t>3 months</a:t>
                      </a:r>
                      <a:endParaRPr/>
                    </a:p>
                  </a:txBody>
                  <a:tcPr marT="91425" marB="91425" marR="91425" marL="91425"/>
                </a:tc>
                <a:tc>
                  <a:txBody>
                    <a:bodyPr/>
                    <a:lstStyle/>
                    <a:p>
                      <a:pPr indent="0" lvl="0" marL="457200" rtl="0" algn="l">
                        <a:spcBef>
                          <a:spcPts val="0"/>
                        </a:spcBef>
                        <a:spcAft>
                          <a:spcPts val="0"/>
                        </a:spcAft>
                        <a:buNone/>
                      </a:pPr>
                      <a:r>
                        <a:rPr lang="en"/>
                        <a:t>3 months</a:t>
                      </a:r>
                      <a:endParaRPr/>
                    </a:p>
                  </a:txBody>
                  <a:tcPr marT="91425" marB="91425" marR="91425" marL="91425"/>
                </a:tc>
                <a:tc>
                  <a:txBody>
                    <a:bodyPr/>
                    <a:lstStyle/>
                    <a:p>
                      <a:pPr indent="0" lvl="0" marL="457200" rtl="0" algn="l">
                        <a:spcBef>
                          <a:spcPts val="0"/>
                        </a:spcBef>
                        <a:spcAft>
                          <a:spcPts val="0"/>
                        </a:spcAft>
                        <a:buNone/>
                      </a:pPr>
                      <a:r>
                        <a:rPr lang="en"/>
                        <a:t>2 months</a:t>
                      </a:r>
                      <a:endParaRPr/>
                    </a:p>
                  </a:txBody>
                  <a:tcPr marT="91425" marB="91425" marR="91425" marL="91425"/>
                </a:tc>
              </a:tr>
              <a:tr h="381000">
                <a:tc>
                  <a:txBody>
                    <a:bodyPr/>
                    <a:lstStyle/>
                    <a:p>
                      <a:pPr indent="0" lvl="0" marL="0" rtl="0" algn="l">
                        <a:spcBef>
                          <a:spcPts val="0"/>
                        </a:spcBef>
                        <a:spcAft>
                          <a:spcPts val="0"/>
                        </a:spcAft>
                        <a:buNone/>
                      </a:pPr>
                      <a:r>
                        <a:rPr lang="en"/>
                        <a:t>Reaching out to placement cell and clubs with MOU </a:t>
                      </a:r>
                      <a:endParaRPr/>
                    </a:p>
                  </a:txBody>
                  <a:tcPr marT="91425" marB="91425" marR="91425" marL="91425"/>
                </a:tc>
                <a:tc>
                  <a:txBody>
                    <a:bodyPr/>
                    <a:lstStyle/>
                    <a:p>
                      <a:pPr indent="0" lvl="0" marL="0" rtl="0" algn="l">
                        <a:spcBef>
                          <a:spcPts val="0"/>
                        </a:spcBef>
                        <a:spcAft>
                          <a:spcPts val="0"/>
                        </a:spcAft>
                        <a:buNone/>
                      </a:pPr>
                      <a:r>
                        <a:rPr lang="en"/>
                        <a:t>Makin</a:t>
                      </a:r>
                      <a:r>
                        <a:rPr lang="en"/>
                        <a:t>g</a:t>
                      </a:r>
                      <a:r>
                        <a:rPr lang="en"/>
                        <a:t> the UI</a:t>
                      </a:r>
                      <a:endParaRPr/>
                    </a:p>
                  </a:txBody>
                  <a:tcPr marT="91425" marB="91425" marR="91425" marL="91425"/>
                </a:tc>
                <a:tc>
                  <a:txBody>
                    <a:bodyPr/>
                    <a:lstStyle/>
                    <a:p>
                      <a:pPr indent="0" lvl="0" marL="0" rtl="0" algn="l">
                        <a:spcBef>
                          <a:spcPts val="0"/>
                        </a:spcBef>
                        <a:spcAft>
                          <a:spcPts val="0"/>
                        </a:spcAft>
                        <a:buNone/>
                      </a:pPr>
                      <a:r>
                        <a:rPr lang="en"/>
                        <a:t>Checking algorithms to ensure only  relevant jobs are shown to users</a:t>
                      </a:r>
                      <a:endParaRPr/>
                    </a:p>
                  </a:txBody>
                  <a:tcPr marT="91425" marB="91425" marR="91425" marL="91425"/>
                </a:tc>
                <a:tc>
                  <a:txBody>
                    <a:bodyPr/>
                    <a:lstStyle/>
                    <a:p>
                      <a:pPr indent="0" lvl="0" marL="0" rtl="0" algn="l">
                        <a:spcBef>
                          <a:spcPts val="0"/>
                        </a:spcBef>
                        <a:spcAft>
                          <a:spcPts val="0"/>
                        </a:spcAft>
                        <a:buNone/>
                      </a:pPr>
                      <a:r>
                        <a:rPr lang="en"/>
                        <a:t>Test and validation of the app </a:t>
                      </a:r>
                      <a:endParaRPr/>
                    </a:p>
                  </a:txBody>
                  <a:tcPr marT="91425" marB="91425" marR="91425" marL="91425"/>
                </a:tc>
              </a:tr>
              <a:tr h="381000">
                <a:tc>
                  <a:txBody>
                    <a:bodyPr/>
                    <a:lstStyle/>
                    <a:p>
                      <a:pPr indent="0" lvl="0" marL="0" rtl="0" algn="l">
                        <a:spcBef>
                          <a:spcPts val="0"/>
                        </a:spcBef>
                        <a:spcAft>
                          <a:spcPts val="0"/>
                        </a:spcAft>
                        <a:buNone/>
                      </a:pPr>
                      <a:r>
                        <a:rPr lang="en"/>
                        <a:t> </a:t>
                      </a:r>
                      <a:endParaRPr/>
                    </a:p>
                  </a:txBody>
                  <a:tcPr marT="91425" marB="91425" marR="91425" marL="91425"/>
                </a:tc>
                <a:tc>
                  <a:txBody>
                    <a:bodyPr/>
                    <a:lstStyle/>
                    <a:p>
                      <a:pPr indent="0" lvl="0" marL="0" rtl="0" algn="l">
                        <a:spcBef>
                          <a:spcPts val="0"/>
                        </a:spcBef>
                        <a:spcAft>
                          <a:spcPts val="0"/>
                        </a:spcAft>
                        <a:buNone/>
                      </a:pPr>
                      <a:r>
                        <a:rPr lang="en"/>
                        <a:t>Interviewing </a:t>
                      </a:r>
                      <a:r>
                        <a:rPr lang="en"/>
                        <a:t>prospective users about the kind of UI they would prefer.</a:t>
                      </a:r>
                      <a:endParaRPr/>
                    </a:p>
                  </a:txBody>
                  <a:tcPr marT="91425" marB="91425" marR="91425" marL="91425"/>
                </a:tc>
                <a:tc>
                  <a:txBody>
                    <a:bodyPr/>
                    <a:lstStyle/>
                    <a:p>
                      <a:pPr indent="0" lvl="0" marL="0" rtl="0" algn="l">
                        <a:spcBef>
                          <a:spcPts val="0"/>
                        </a:spcBef>
                        <a:spcAft>
                          <a:spcPts val="0"/>
                        </a:spcAft>
                        <a:buNone/>
                      </a:pPr>
                      <a:r>
                        <a:rPr lang="en"/>
                        <a:t>Troubleshooting on Android and iOs versions</a:t>
                      </a:r>
                      <a:endParaRPr/>
                    </a:p>
                  </a:txBody>
                  <a:tcPr marT="91425" marB="91425" marR="91425" marL="91425"/>
                </a:tc>
                <a:tc>
                  <a:txBody>
                    <a:bodyPr/>
                    <a:lstStyle/>
                    <a:p>
                      <a:pPr indent="0" lvl="0" marL="0" rtl="0" algn="l">
                        <a:spcBef>
                          <a:spcPts val="0"/>
                        </a:spcBef>
                        <a:spcAft>
                          <a:spcPts val="0"/>
                        </a:spcAft>
                        <a:buNone/>
                      </a:pPr>
                      <a:r>
                        <a:rPr lang="en"/>
                        <a:t>Ensuring the support team is highly functioning and well drilled</a:t>
                      </a:r>
                      <a:endParaRPr/>
                    </a:p>
                  </a:txBody>
                  <a:tcPr marT="91425" marB="91425" marR="91425" marL="91425"/>
                </a:tc>
              </a:tr>
            </a:tbl>
          </a:graphicData>
        </a:graphic>
      </p:graphicFrame>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6"/>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62" name="Google Shape;262;p46"/>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Research and Networking</a:t>
            </a:r>
            <a:endParaRPr sz="500"/>
          </a:p>
        </p:txBody>
      </p:sp>
      <p:sp>
        <p:nvSpPr>
          <p:cNvPr id="263" name="Google Shape;263;p46"/>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317500" lvl="0" marL="457200" marR="0" rtl="0" algn="l">
              <a:lnSpc>
                <a:spcPct val="100000"/>
              </a:lnSpc>
              <a:spcBef>
                <a:spcPts val="700"/>
              </a:spcBef>
              <a:spcAft>
                <a:spcPts val="0"/>
              </a:spcAft>
              <a:buSzPts val="1400"/>
              <a:buChar char="●"/>
            </a:pPr>
            <a:r>
              <a:rPr lang="en"/>
              <a:t>Connect with more and more students-</a:t>
            </a:r>
            <a:endParaRPr/>
          </a:p>
          <a:p>
            <a:pPr indent="0" lvl="0" marL="457200" marR="0" rtl="0" algn="l">
              <a:lnSpc>
                <a:spcPct val="100000"/>
              </a:lnSpc>
              <a:spcBef>
                <a:spcPts val="700"/>
              </a:spcBef>
              <a:spcAft>
                <a:spcPts val="0"/>
              </a:spcAft>
              <a:buNone/>
            </a:pPr>
            <a:r>
              <a:rPr lang="en"/>
              <a:t>-Tie ups with more and more placement cells of colleges</a:t>
            </a:r>
            <a:endParaRPr/>
          </a:p>
          <a:p>
            <a:pPr indent="0" lvl="0" marL="457200" marR="0" rtl="0" algn="l">
              <a:lnSpc>
                <a:spcPct val="100000"/>
              </a:lnSpc>
              <a:spcBef>
                <a:spcPts val="700"/>
              </a:spcBef>
              <a:spcAft>
                <a:spcPts val="0"/>
              </a:spcAft>
              <a:buNone/>
            </a:pPr>
            <a:r>
              <a:rPr lang="en"/>
              <a:t>-</a:t>
            </a:r>
            <a:r>
              <a:rPr lang="en"/>
              <a:t>Associating</a:t>
            </a:r>
            <a:r>
              <a:rPr lang="en"/>
              <a:t> with more and more student communities and incentivizing them</a:t>
            </a:r>
            <a:br>
              <a:rPr lang="en"/>
            </a:br>
            <a:r>
              <a:rPr lang="en"/>
              <a:t>MOU with them </a:t>
            </a:r>
            <a:endParaRPr/>
          </a:p>
          <a:p>
            <a:pPr indent="-317500" lvl="0" marL="457200" marR="0" rtl="0" algn="l">
              <a:lnSpc>
                <a:spcPct val="100000"/>
              </a:lnSpc>
              <a:spcBef>
                <a:spcPts val="700"/>
              </a:spcBef>
              <a:spcAft>
                <a:spcPts val="0"/>
              </a:spcAft>
              <a:buSzPts val="1400"/>
              <a:buChar char="●"/>
            </a:pPr>
            <a:r>
              <a:rPr lang="en"/>
              <a:t>Get feedback from hiring companies about their </a:t>
            </a:r>
            <a:r>
              <a:rPr lang="en"/>
              <a:t>experience</a:t>
            </a:r>
            <a:r>
              <a:rPr lang="en"/>
              <a:t> with the platform.</a:t>
            </a:r>
            <a:endParaRPr/>
          </a:p>
        </p:txBody>
      </p:sp>
      <p:sp>
        <p:nvSpPr>
          <p:cNvPr id="264" name="Google Shape;264;p46"/>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7"/>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70" name="Google Shape;270;p47"/>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Matching Algorithms</a:t>
            </a:r>
            <a:endParaRPr sz="500"/>
          </a:p>
        </p:txBody>
      </p:sp>
      <p:sp>
        <p:nvSpPr>
          <p:cNvPr id="271" name="Google Shape;271;p47"/>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 The goal is to ensure that the user is shown jobs which match his or her skills and interest through ML and DL </a:t>
            </a:r>
            <a:endParaRPr/>
          </a:p>
          <a:p>
            <a:pPr indent="-114300" lvl="0" marL="114300" marR="0" rtl="0" algn="l">
              <a:lnSpc>
                <a:spcPct val="100000"/>
              </a:lnSpc>
              <a:spcBef>
                <a:spcPts val="700"/>
              </a:spcBef>
              <a:spcAft>
                <a:spcPts val="0"/>
              </a:spcAft>
              <a:buClr>
                <a:srgbClr val="2D3D4A"/>
              </a:buClr>
              <a:buSzPts val="1400"/>
              <a:buFont typeface="Cabin"/>
              <a:buChar char="•"/>
            </a:pPr>
            <a:r>
              <a:rPr lang="en"/>
              <a:t>Users are periodically asked if they are satisfied with the job matches being offered to them and asked for review </a:t>
            </a:r>
            <a:endParaRPr/>
          </a:p>
        </p:txBody>
      </p:sp>
      <p:sp>
        <p:nvSpPr>
          <p:cNvPr id="272" name="Google Shape;272;p47"/>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8"/>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78" name="Google Shape;278;p48"/>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 Support Team </a:t>
            </a:r>
            <a:endParaRPr sz="500"/>
          </a:p>
        </p:txBody>
      </p:sp>
      <p:sp>
        <p:nvSpPr>
          <p:cNvPr id="279" name="Google Shape;279;p48"/>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Dedicated and highly trained support team which will be available 24*7 cater any customer query</a:t>
            </a:r>
            <a:endParaRPr/>
          </a:p>
          <a:p>
            <a:pPr indent="-114300" lvl="0" marL="114300" marR="0" rtl="0" algn="l">
              <a:lnSpc>
                <a:spcPct val="100000"/>
              </a:lnSpc>
              <a:spcBef>
                <a:spcPts val="700"/>
              </a:spcBef>
              <a:spcAft>
                <a:spcPts val="0"/>
              </a:spcAft>
              <a:buClr>
                <a:srgbClr val="2D3D4A"/>
              </a:buClr>
              <a:buSzPts val="1400"/>
              <a:buFont typeface="Cabin"/>
              <a:buChar char="•"/>
            </a:pPr>
            <a:r>
              <a:rPr lang="en"/>
              <a:t>Support team will be trained to solve any and all queries ranging from problems in user’s account to the UI, or general complaints.</a:t>
            </a:r>
            <a:endParaRPr/>
          </a:p>
          <a:p>
            <a:pPr indent="-114300" lvl="0" marL="114300" marR="0" rtl="0" algn="l">
              <a:lnSpc>
                <a:spcPct val="100000"/>
              </a:lnSpc>
              <a:spcBef>
                <a:spcPts val="700"/>
              </a:spcBef>
              <a:spcAft>
                <a:spcPts val="0"/>
              </a:spcAft>
              <a:buClr>
                <a:srgbClr val="2D3D4A"/>
              </a:buClr>
              <a:buSzPts val="1400"/>
              <a:buFont typeface="Cabin"/>
              <a:buChar char="•"/>
            </a:pPr>
            <a:r>
              <a:rPr lang="en"/>
              <a:t>Support team will be given trials as real time </a:t>
            </a:r>
            <a:endParaRPr/>
          </a:p>
          <a:p>
            <a:pPr indent="0" lvl="0" marL="0" marR="0" rtl="0" algn="l">
              <a:lnSpc>
                <a:spcPct val="100000"/>
              </a:lnSpc>
              <a:spcBef>
                <a:spcPts val="700"/>
              </a:spcBef>
              <a:spcAft>
                <a:spcPts val="0"/>
              </a:spcAft>
              <a:buNone/>
            </a:pPr>
            <a:r>
              <a:t/>
            </a:r>
            <a:endParaRPr/>
          </a:p>
        </p:txBody>
      </p:sp>
      <p:sp>
        <p:nvSpPr>
          <p:cNvPr id="280" name="Google Shape;280;p48"/>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31"/>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37" name="Google Shape;137;p31"/>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Why are We Here?</a:t>
            </a:r>
            <a:endParaRPr/>
          </a:p>
          <a:p>
            <a:pPr indent="0" lvl="0" marL="0" marR="0" rtl="0" algn="l">
              <a:lnSpc>
                <a:spcPct val="100000"/>
              </a:lnSpc>
              <a:spcBef>
                <a:spcPts val="0"/>
              </a:spcBef>
              <a:spcAft>
                <a:spcPts val="0"/>
              </a:spcAft>
              <a:buClr>
                <a:srgbClr val="2D3D4A"/>
              </a:buClr>
              <a:buFont typeface="Open Sans"/>
              <a:buNone/>
            </a:pPr>
            <a:r>
              <a:t/>
            </a:r>
            <a:endParaRPr/>
          </a:p>
        </p:txBody>
      </p:sp>
      <p:sp>
        <p:nvSpPr>
          <p:cNvPr id="138" name="Google Shape;138;p31"/>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317500" lvl="0" marL="457200" marR="0" rtl="0" algn="l">
              <a:lnSpc>
                <a:spcPct val="100000"/>
              </a:lnSpc>
              <a:spcBef>
                <a:spcPts val="700"/>
              </a:spcBef>
              <a:spcAft>
                <a:spcPts val="0"/>
              </a:spcAft>
              <a:buSzPts val="1400"/>
              <a:buChar char="●"/>
            </a:pPr>
            <a:r>
              <a:rPr lang="en"/>
              <a:t>The company goal is to bring jobs to graduates, instead of the other way round.</a:t>
            </a:r>
            <a:endParaRPr/>
          </a:p>
          <a:p>
            <a:pPr indent="-317500" lvl="0" marL="457200" marR="0" rtl="0" algn="l">
              <a:lnSpc>
                <a:spcPct val="100000"/>
              </a:lnSpc>
              <a:spcBef>
                <a:spcPts val="0"/>
              </a:spcBef>
              <a:spcAft>
                <a:spcPts val="0"/>
              </a:spcAft>
              <a:buSzPts val="1400"/>
              <a:buChar char="●"/>
            </a:pPr>
            <a:r>
              <a:rPr lang="en"/>
              <a:t>Job seekers will be shown only those job opportunities which are relevant to their skills and interests.</a:t>
            </a:r>
            <a:endParaRPr/>
          </a:p>
          <a:p>
            <a:pPr indent="-317500" lvl="0" marL="457200" marR="0" rtl="0" algn="l">
              <a:lnSpc>
                <a:spcPct val="100000"/>
              </a:lnSpc>
              <a:spcBef>
                <a:spcPts val="0"/>
              </a:spcBef>
              <a:spcAft>
                <a:spcPts val="0"/>
              </a:spcAft>
              <a:buSzPts val="1400"/>
              <a:buChar char="●"/>
            </a:pPr>
            <a:r>
              <a:rPr lang="en"/>
              <a:t>A total of 4.6 million college students graduate from the US each year. </a:t>
            </a:r>
            <a:endParaRPr>
              <a:solidFill>
                <a:srgbClr val="000000"/>
              </a:solidFill>
              <a:highlight>
                <a:srgbClr val="FFFFFF"/>
              </a:highlight>
              <a:latin typeface="Lora"/>
              <a:ea typeface="Lora"/>
              <a:cs typeface="Lora"/>
              <a:sym typeface="Lora"/>
            </a:endParaRPr>
          </a:p>
          <a:p>
            <a:pPr indent="0" lvl="0" marL="457200" marR="0" rtl="0" algn="l">
              <a:lnSpc>
                <a:spcPct val="100000"/>
              </a:lnSpc>
              <a:spcBef>
                <a:spcPts val="700"/>
              </a:spcBef>
              <a:spcAft>
                <a:spcPts val="0"/>
              </a:spcAft>
              <a:buNone/>
            </a:pPr>
            <a:r>
              <a:t/>
            </a:r>
            <a:endParaRPr/>
          </a:p>
          <a:p>
            <a:pPr indent="0" lvl="0" marL="0" marR="0" rtl="0" algn="l">
              <a:lnSpc>
                <a:spcPct val="100000"/>
              </a:lnSpc>
              <a:spcBef>
                <a:spcPts val="700"/>
              </a:spcBef>
              <a:spcAft>
                <a:spcPts val="0"/>
              </a:spcAft>
              <a:buNone/>
            </a:pPr>
            <a:r>
              <a:rPr lang="en"/>
              <a:t>                                             </a:t>
            </a:r>
            <a:r>
              <a:rPr b="1" lang="en"/>
              <a:t>“Jobs that looks  you”</a:t>
            </a:r>
            <a:endParaRPr b="1"/>
          </a:p>
        </p:txBody>
      </p:sp>
      <p:sp>
        <p:nvSpPr>
          <p:cNvPr id="139" name="Google Shape;139;p31"/>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9"/>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86" name="Google Shape;286;p49"/>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Where do we go from here?</a:t>
            </a:r>
            <a:endParaRPr sz="500"/>
          </a:p>
        </p:txBody>
      </p:sp>
      <p:sp>
        <p:nvSpPr>
          <p:cNvPr id="287" name="Google Shape;287;p49"/>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 Improving our customer acquisition to 10% for the next year.</a:t>
            </a:r>
            <a:endParaRPr/>
          </a:p>
          <a:p>
            <a:pPr indent="-114300" lvl="0" marL="114300" marR="0" rtl="0" algn="l">
              <a:lnSpc>
                <a:spcPct val="100000"/>
              </a:lnSpc>
              <a:spcBef>
                <a:spcPts val="700"/>
              </a:spcBef>
              <a:spcAft>
                <a:spcPts val="0"/>
              </a:spcAft>
              <a:buClr>
                <a:srgbClr val="2D3D4A"/>
              </a:buClr>
              <a:buSzPts val="1400"/>
              <a:buFont typeface="Cabin"/>
              <a:buChar char="•"/>
            </a:pPr>
            <a:r>
              <a:rPr lang="en"/>
              <a:t>Getting</a:t>
            </a:r>
            <a:r>
              <a:rPr lang="en"/>
              <a:t> new innovative ideas and implement them not only in job fields but other sector as well </a:t>
            </a:r>
            <a:endParaRPr/>
          </a:p>
          <a:p>
            <a:pPr indent="-114300" lvl="0" marL="114300" marR="0" rtl="0" algn="l">
              <a:lnSpc>
                <a:spcPct val="100000"/>
              </a:lnSpc>
              <a:spcBef>
                <a:spcPts val="700"/>
              </a:spcBef>
              <a:spcAft>
                <a:spcPts val="0"/>
              </a:spcAft>
              <a:buClr>
                <a:srgbClr val="2D3D4A"/>
              </a:buClr>
              <a:buSzPts val="1400"/>
              <a:buFont typeface="Cabin"/>
              <a:buChar char="•"/>
            </a:pPr>
            <a:r>
              <a:rPr lang="en"/>
              <a:t>Ensure there is reduction in students dependent on their colleges and off-campus recruitment drives for jobs.</a:t>
            </a:r>
            <a:endParaRPr/>
          </a:p>
        </p:txBody>
      </p:sp>
      <p:sp>
        <p:nvSpPr>
          <p:cNvPr id="288" name="Google Shape;288;p49"/>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32"/>
          <p:cNvSpPr txBox="1"/>
          <p:nvPr>
            <p:ph type="title"/>
          </p:nvPr>
        </p:nvSpPr>
        <p:spPr>
          <a:xfrm>
            <a:off x="457200" y="1295400"/>
            <a:ext cx="8229600" cy="1390800"/>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a:t>Business Case</a:t>
            </a:r>
            <a:endParaRPr sz="500"/>
          </a:p>
        </p:txBody>
      </p:sp>
      <p:sp>
        <p:nvSpPr>
          <p:cNvPr id="145" name="Google Shape;145;p32"/>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33"/>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151" name="Google Shape;151;p33"/>
          <p:cNvSpPr txBox="1"/>
          <p:nvPr>
            <p:ph type="title"/>
          </p:nvPr>
        </p:nvSpPr>
        <p:spPr>
          <a:xfrm>
            <a:off x="457200" y="0"/>
            <a:ext cx="8229600" cy="595200"/>
          </a:xfrm>
          <a:prstGeom prst="rect">
            <a:avLst/>
          </a:prstGeom>
        </p:spPr>
        <p:txBody>
          <a:bodyPr anchorCtr="0" anchor="t" bIns="34275" lIns="34275" spcFirstLastPara="1" rIns="34275" wrap="square" tIns="34275">
            <a:noAutofit/>
          </a:bodyPr>
          <a:lstStyle/>
          <a:p>
            <a:pPr indent="0" lvl="0" marL="2286000" rtl="0" algn="l">
              <a:spcBef>
                <a:spcPts val="0"/>
              </a:spcBef>
              <a:spcAft>
                <a:spcPts val="0"/>
              </a:spcAft>
              <a:buNone/>
            </a:pPr>
            <a:r>
              <a:rPr lang="en"/>
              <a:t>Business Model</a:t>
            </a:r>
            <a:endParaRPr/>
          </a:p>
        </p:txBody>
      </p:sp>
      <p:sp>
        <p:nvSpPr>
          <p:cNvPr id="152" name="Google Shape;152;p33"/>
          <p:cNvSpPr txBox="1"/>
          <p:nvPr/>
        </p:nvSpPr>
        <p:spPr>
          <a:xfrm>
            <a:off x="457200" y="4914900"/>
            <a:ext cx="3957600" cy="1143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None/>
            </a:pPr>
            <a:r>
              <a:t/>
            </a:r>
            <a:endParaRPr sz="700">
              <a:solidFill>
                <a:srgbClr val="7D97AD"/>
              </a:solidFill>
              <a:latin typeface="Open Sans"/>
              <a:ea typeface="Open Sans"/>
              <a:cs typeface="Open Sans"/>
              <a:sym typeface="Open Sans"/>
            </a:endParaRPr>
          </a:p>
        </p:txBody>
      </p:sp>
      <p:graphicFrame>
        <p:nvGraphicFramePr>
          <p:cNvPr id="153" name="Google Shape;153;p33"/>
          <p:cNvGraphicFramePr/>
          <p:nvPr/>
        </p:nvGraphicFramePr>
        <p:xfrm>
          <a:off x="698375" y="1032838"/>
          <a:ext cx="3000000" cy="3000000"/>
        </p:xfrm>
        <a:graphic>
          <a:graphicData uri="http://schemas.openxmlformats.org/drawingml/2006/table">
            <a:tbl>
              <a:tblPr>
                <a:noFill/>
                <a:tableStyleId>{382D4A57-3373-449F-ABCC-84D41C805DEA}</a:tableStyleId>
              </a:tblPr>
              <a:tblGrid>
                <a:gridCol w="1498625"/>
                <a:gridCol w="1696925"/>
                <a:gridCol w="1437075"/>
                <a:gridCol w="1361875"/>
                <a:gridCol w="1498625"/>
              </a:tblGrid>
              <a:tr h="2670350">
                <a:tc>
                  <a:txBody>
                    <a:bodyPr/>
                    <a:lstStyle/>
                    <a:p>
                      <a:pPr indent="0" lvl="0" marL="0" rtl="0" algn="l">
                        <a:spcBef>
                          <a:spcPts val="0"/>
                        </a:spcBef>
                        <a:spcAft>
                          <a:spcPts val="0"/>
                        </a:spcAft>
                        <a:buNone/>
                      </a:pPr>
                      <a:r>
                        <a:rPr b="1" lang="en">
                          <a:latin typeface="Nunito"/>
                          <a:ea typeface="Nunito"/>
                          <a:cs typeface="Nunito"/>
                          <a:sym typeface="Nunito"/>
                        </a:rPr>
                        <a:t>Key Partners</a:t>
                      </a:r>
                      <a:endParaRPr b="1">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Colleges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Student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Communities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Clubs</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b="1" lang="en">
                          <a:latin typeface="Nunito"/>
                          <a:ea typeface="Nunito"/>
                          <a:cs typeface="Nunito"/>
                          <a:sym typeface="Nunito"/>
                        </a:rPr>
                        <a:t>Key Activities</a:t>
                      </a:r>
                      <a:endParaRPr b="1">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Recommending job opportunities</a:t>
                      </a:r>
                      <a:br>
                        <a:rPr lang="en">
                          <a:latin typeface="Nunito"/>
                          <a:ea typeface="Nunito"/>
                          <a:cs typeface="Nunito"/>
                          <a:sym typeface="Nunito"/>
                        </a:rPr>
                      </a:br>
                      <a:r>
                        <a:rPr lang="en">
                          <a:latin typeface="Nunito"/>
                          <a:ea typeface="Nunito"/>
                          <a:cs typeface="Nunito"/>
                          <a:sym typeface="Nunito"/>
                        </a:rPr>
                        <a:t>Placement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b="1" lang="en">
                          <a:latin typeface="Nunito"/>
                          <a:ea typeface="Nunito"/>
                          <a:cs typeface="Nunito"/>
                          <a:sym typeface="Nunito"/>
                        </a:rPr>
                        <a:t>Value Proposition</a:t>
                      </a:r>
                      <a:endParaRPr b="1">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Easily access job offer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Reduce need and </a:t>
                      </a:r>
                      <a:r>
                        <a:rPr lang="en">
                          <a:latin typeface="Nunito"/>
                          <a:ea typeface="Nunito"/>
                          <a:cs typeface="Nunito"/>
                          <a:sym typeface="Nunito"/>
                        </a:rPr>
                        <a:t>tension</a:t>
                      </a:r>
                      <a:r>
                        <a:rPr lang="en">
                          <a:latin typeface="Nunito"/>
                          <a:ea typeface="Nunito"/>
                          <a:cs typeface="Nunito"/>
                          <a:sym typeface="Nunito"/>
                        </a:rPr>
                        <a:t> of off campu </a:t>
                      </a:r>
                      <a:r>
                        <a:rPr lang="en">
                          <a:latin typeface="Nunito"/>
                          <a:ea typeface="Nunito"/>
                          <a:cs typeface="Nunito"/>
                          <a:sym typeface="Nunito"/>
                        </a:rPr>
                        <a:t>recruiting</a:t>
                      </a:r>
                      <a:r>
                        <a:rPr lang="en">
                          <a:latin typeface="Nunito"/>
                          <a:ea typeface="Nunito"/>
                          <a:cs typeface="Nunito"/>
                          <a:sym typeface="Nunito"/>
                        </a:rPr>
                        <a:t> </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b="1" lang="en">
                          <a:latin typeface="Nunito"/>
                          <a:ea typeface="Nunito"/>
                          <a:cs typeface="Nunito"/>
                          <a:sym typeface="Nunito"/>
                        </a:rPr>
                        <a:t>Customer Relationships</a:t>
                      </a:r>
                      <a:endParaRPr b="1">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We can go with reviews from customer </a:t>
                      </a:r>
                      <a:br>
                        <a:rPr lang="en">
                          <a:latin typeface="Nunito"/>
                          <a:ea typeface="Nunito"/>
                          <a:cs typeface="Nunito"/>
                          <a:sym typeface="Nunito"/>
                        </a:rPr>
                      </a:br>
                      <a:br>
                        <a:rPr lang="en">
                          <a:latin typeface="Nunito"/>
                          <a:ea typeface="Nunito"/>
                          <a:cs typeface="Nunito"/>
                          <a:sym typeface="Nunito"/>
                        </a:rPr>
                      </a:br>
                      <a:r>
                        <a:rPr lang="en">
                          <a:latin typeface="Nunito"/>
                          <a:ea typeface="Nunito"/>
                          <a:cs typeface="Nunito"/>
                          <a:sym typeface="Nunito"/>
                        </a:rPr>
                        <a:t>Word of mouth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Calls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b="1" lang="en">
                          <a:latin typeface="Nunito"/>
                          <a:ea typeface="Nunito"/>
                          <a:cs typeface="Nunito"/>
                          <a:sym typeface="Nunito"/>
                        </a:rPr>
                        <a:t>Customer Segments</a:t>
                      </a:r>
                      <a:endParaRPr b="1">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College final year </a:t>
                      </a:r>
                      <a:br>
                        <a:rPr lang="en">
                          <a:latin typeface="Nunito"/>
                          <a:ea typeface="Nunito"/>
                          <a:cs typeface="Nunito"/>
                          <a:sym typeface="Nunito"/>
                        </a:rPr>
                      </a:br>
                      <a:r>
                        <a:rPr lang="en">
                          <a:latin typeface="Nunito"/>
                          <a:ea typeface="Nunito"/>
                          <a:cs typeface="Nunito"/>
                          <a:sym typeface="Nunito"/>
                        </a:rPr>
                        <a:t>Passouts </a:t>
                      </a:r>
                      <a:br>
                        <a:rPr lang="en">
                          <a:latin typeface="Nunito"/>
                          <a:ea typeface="Nunito"/>
                          <a:cs typeface="Nunito"/>
                          <a:sym typeface="Nunito"/>
                        </a:rPr>
                      </a:br>
                      <a:r>
                        <a:rPr lang="en">
                          <a:latin typeface="Nunito"/>
                          <a:ea typeface="Nunito"/>
                          <a:cs typeface="Nunito"/>
                          <a:sym typeface="Nunito"/>
                        </a:rPr>
                        <a:t>Bachelors </a:t>
                      </a:r>
                      <a:endParaRPr>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txBody>
                  <a:tcPr marT="91425" marB="91425" marR="91425" marL="91425"/>
                </a:tc>
              </a:tr>
              <a:tr h="1001175">
                <a:tc>
                  <a:txBody>
                    <a:bodyPr/>
                    <a:lstStyle/>
                    <a:p>
                      <a:pPr indent="0" lvl="0" marL="0" rtl="0" algn="l">
                        <a:spcBef>
                          <a:spcPts val="0"/>
                        </a:spcBef>
                        <a:spcAft>
                          <a:spcPts val="0"/>
                        </a:spcAft>
                        <a:buNone/>
                      </a:pPr>
                      <a:r>
                        <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b="1" lang="en">
                          <a:latin typeface="Nunito"/>
                          <a:ea typeface="Nunito"/>
                          <a:cs typeface="Nunito"/>
                          <a:sym typeface="Nunito"/>
                        </a:rPr>
                        <a:t>Key Resources</a:t>
                      </a:r>
                      <a:endParaRPr b="1">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Placement cells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Apps </a:t>
                      </a:r>
                      <a:br>
                        <a:rPr lang="en">
                          <a:latin typeface="Nunito"/>
                          <a:ea typeface="Nunito"/>
                          <a:cs typeface="Nunito"/>
                          <a:sym typeface="Nunito"/>
                        </a:rPr>
                      </a:br>
                      <a:r>
                        <a:rPr lang="en">
                          <a:latin typeface="Nunito"/>
                          <a:ea typeface="Nunito"/>
                          <a:cs typeface="Nunito"/>
                          <a:sym typeface="Nunito"/>
                        </a:rPr>
                        <a:t>Community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b="1" lang="en">
                          <a:latin typeface="Nunito"/>
                          <a:ea typeface="Nunito"/>
                          <a:cs typeface="Nunito"/>
                          <a:sym typeface="Nunito"/>
                        </a:rPr>
                        <a:t>Channels</a:t>
                      </a:r>
                      <a:endParaRPr b="1">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App review on Play Store or App Store and other platform </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t/>
                      </a:r>
                      <a:endParaRPr>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4"/>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159" name="Google Shape;159;p34"/>
          <p:cNvSpPr txBox="1"/>
          <p:nvPr>
            <p:ph type="title"/>
          </p:nvPr>
        </p:nvSpPr>
        <p:spPr>
          <a:xfrm>
            <a:off x="457200" y="304800"/>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Revenue Model and Cost Structure</a:t>
            </a:r>
            <a:endParaRPr/>
          </a:p>
        </p:txBody>
      </p:sp>
      <p:sp>
        <p:nvSpPr>
          <p:cNvPr id="160" name="Google Shape;160;p34"/>
          <p:cNvSpPr txBox="1"/>
          <p:nvPr>
            <p:ph idx="3" type="body"/>
          </p:nvPr>
        </p:nvSpPr>
        <p:spPr>
          <a:xfrm>
            <a:off x="457200" y="1041075"/>
            <a:ext cx="8229600" cy="3531000"/>
          </a:xfrm>
          <a:prstGeom prst="rect">
            <a:avLst/>
          </a:prstGeom>
        </p:spPr>
        <p:txBody>
          <a:bodyPr anchorCtr="0" anchor="ctr" bIns="34275" lIns="34275" spcFirstLastPara="1" rIns="34275" wrap="square" tIns="34275">
            <a:noAutofit/>
          </a:bodyPr>
          <a:lstStyle/>
          <a:p>
            <a:pPr indent="0" lvl="0" marL="0" rtl="0" algn="ctr">
              <a:spcBef>
                <a:spcPts val="0"/>
              </a:spcBef>
              <a:spcAft>
                <a:spcPts val="0"/>
              </a:spcAft>
              <a:buNone/>
            </a:pPr>
            <a:r>
              <a:rPr b="1" lang="en" sz="1400">
                <a:solidFill>
                  <a:srgbClr val="FFFFFF"/>
                </a:solidFill>
                <a:latin typeface="Nunito"/>
                <a:ea typeface="Nunito"/>
                <a:cs typeface="Nunito"/>
                <a:sym typeface="Nunito"/>
              </a:rPr>
              <a:t>3,40,000 P3,40,000 Patients</a:t>
            </a:r>
            <a:endParaRPr b="1" sz="1400">
              <a:solidFill>
                <a:srgbClr val="FFFFFF"/>
              </a:solidFill>
              <a:latin typeface="Nunito"/>
              <a:ea typeface="Nunito"/>
              <a:cs typeface="Nunito"/>
              <a:sym typeface="Nunito"/>
            </a:endParaRPr>
          </a:p>
          <a:p>
            <a:pPr indent="0" lvl="0" marL="0" rtl="0" algn="ctr">
              <a:spcBef>
                <a:spcPts val="0"/>
              </a:spcBef>
              <a:spcAft>
                <a:spcPts val="0"/>
              </a:spcAft>
              <a:buNone/>
            </a:pPr>
            <a:r>
              <a:rPr b="1" lang="en" sz="1400">
                <a:solidFill>
                  <a:srgbClr val="FFFFFF"/>
                </a:solidFill>
                <a:latin typeface="Nunito"/>
                <a:ea typeface="Nunito"/>
                <a:cs typeface="Nunito"/>
                <a:sym typeface="Nunito"/>
              </a:rPr>
              <a:t>atients</a:t>
            </a:r>
            <a:endParaRPr b="1" sz="1400">
              <a:solidFill>
                <a:srgbClr val="FFFFFF"/>
              </a:solidFill>
              <a:latin typeface="Nunito"/>
              <a:ea typeface="Nunito"/>
              <a:cs typeface="Nunito"/>
              <a:sym typeface="Nunito"/>
            </a:endParaRPr>
          </a:p>
          <a:p>
            <a:pPr indent="0" lvl="0" marL="0" rtl="0" algn="ctr">
              <a:spcBef>
                <a:spcPts val="0"/>
              </a:spcBef>
              <a:spcAft>
                <a:spcPts val="0"/>
              </a:spcAft>
              <a:buNone/>
            </a:pPr>
            <a:r>
              <a:rPr b="1" lang="en" sz="1400">
                <a:solidFill>
                  <a:srgbClr val="FFFFFF"/>
                </a:solidFill>
                <a:latin typeface="Nunito"/>
                <a:ea typeface="Nunito"/>
                <a:cs typeface="Nunito"/>
                <a:sym typeface="Nunito"/>
              </a:rPr>
              <a:t>3,40,000 Patients</a:t>
            </a:r>
            <a:endParaRPr b="1" sz="1400">
              <a:solidFill>
                <a:srgbClr val="FFFFFF"/>
              </a:solidFill>
              <a:latin typeface="Nunito"/>
              <a:ea typeface="Nunito"/>
              <a:cs typeface="Nunito"/>
              <a:sym typeface="Nunito"/>
            </a:endParaRPr>
          </a:p>
          <a:p>
            <a:pPr indent="0" lvl="0" marL="0" rtl="0" algn="l">
              <a:spcBef>
                <a:spcPts val="700"/>
              </a:spcBef>
              <a:spcAft>
                <a:spcPts val="0"/>
              </a:spcAft>
              <a:buNone/>
            </a:pPr>
            <a:r>
              <a:t/>
            </a:r>
            <a:endParaRPr/>
          </a:p>
        </p:txBody>
      </p:sp>
      <p:sp>
        <p:nvSpPr>
          <p:cNvPr id="161" name="Google Shape;161;p34"/>
          <p:cNvSpPr/>
          <p:nvPr/>
        </p:nvSpPr>
        <p:spPr>
          <a:xfrm>
            <a:off x="1205875" y="1041075"/>
            <a:ext cx="1003925" cy="1134050"/>
          </a:xfrm>
          <a:prstGeom prst="flowChartOffpageConnector">
            <a:avLst/>
          </a:prstGeom>
          <a:solidFill>
            <a:srgbClr val="66666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460,000 users</a:t>
            </a:r>
            <a:endParaRPr>
              <a:solidFill>
                <a:srgbClr val="FFFFFF"/>
              </a:solidFill>
            </a:endParaRPr>
          </a:p>
        </p:txBody>
      </p:sp>
      <p:sp>
        <p:nvSpPr>
          <p:cNvPr id="162" name="Google Shape;162;p34"/>
          <p:cNvSpPr/>
          <p:nvPr/>
        </p:nvSpPr>
        <p:spPr>
          <a:xfrm>
            <a:off x="1205875" y="2316200"/>
            <a:ext cx="1003925" cy="1134050"/>
          </a:xfrm>
          <a:prstGeom prst="flowChartOffpageConnector">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$50 per annum</a:t>
            </a:r>
            <a:endParaRPr>
              <a:solidFill>
                <a:srgbClr val="FFFFFF"/>
              </a:solidFill>
            </a:endParaRPr>
          </a:p>
        </p:txBody>
      </p:sp>
      <p:sp>
        <p:nvSpPr>
          <p:cNvPr id="163" name="Google Shape;163;p34"/>
          <p:cNvSpPr/>
          <p:nvPr/>
        </p:nvSpPr>
        <p:spPr>
          <a:xfrm>
            <a:off x="1205875" y="3591325"/>
            <a:ext cx="1003925" cy="1134050"/>
          </a:xfrm>
          <a:prstGeom prst="flowChartOffpageConnector">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$23 million in the first year</a:t>
            </a:r>
            <a:endParaRPr>
              <a:solidFill>
                <a:srgbClr val="FFFFFF"/>
              </a:solidFill>
            </a:endParaRPr>
          </a:p>
        </p:txBody>
      </p:sp>
      <p:sp>
        <p:nvSpPr>
          <p:cNvPr id="164" name="Google Shape;164;p34"/>
          <p:cNvSpPr txBox="1"/>
          <p:nvPr/>
        </p:nvSpPr>
        <p:spPr>
          <a:xfrm>
            <a:off x="322250" y="1350950"/>
            <a:ext cx="334500" cy="29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REVENUE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MODEL</a:t>
            </a:r>
            <a:endParaRPr>
              <a:latin typeface="Open Sans"/>
              <a:ea typeface="Open Sans"/>
              <a:cs typeface="Open Sans"/>
              <a:sym typeface="Open Sans"/>
            </a:endParaRPr>
          </a:p>
        </p:txBody>
      </p:sp>
      <p:sp>
        <p:nvSpPr>
          <p:cNvPr id="165" name="Google Shape;165;p34"/>
          <p:cNvSpPr txBox="1"/>
          <p:nvPr/>
        </p:nvSpPr>
        <p:spPr>
          <a:xfrm>
            <a:off x="3086100" y="1413900"/>
            <a:ext cx="223200" cy="29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COST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MODEL</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66" name="Google Shape;166;p34"/>
          <p:cNvSpPr/>
          <p:nvPr/>
        </p:nvSpPr>
        <p:spPr>
          <a:xfrm>
            <a:off x="3735788" y="1140725"/>
            <a:ext cx="1672425" cy="809925"/>
          </a:xfrm>
          <a:prstGeom prst="flowChartOffpageConnector">
            <a:avLst/>
          </a:prstGeom>
          <a:solidFill>
            <a:srgbClr val="666666"/>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500 Universities and 200 communities</a:t>
            </a:r>
            <a:endParaRPr b="1">
              <a:solidFill>
                <a:srgbClr val="FFFFFF"/>
              </a:solidFill>
            </a:endParaRPr>
          </a:p>
        </p:txBody>
      </p:sp>
      <p:sp>
        <p:nvSpPr>
          <p:cNvPr id="167" name="Google Shape;167;p34"/>
          <p:cNvSpPr/>
          <p:nvPr/>
        </p:nvSpPr>
        <p:spPr>
          <a:xfrm>
            <a:off x="3676475" y="2247450"/>
            <a:ext cx="1672425" cy="809925"/>
          </a:xfrm>
          <a:prstGeom prst="flowChartOffpageConnector">
            <a:avLst/>
          </a:prstGeom>
          <a:solidFill>
            <a:srgbClr val="666666"/>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$30 for each user registered</a:t>
            </a:r>
            <a:endParaRPr b="1">
              <a:solidFill>
                <a:srgbClr val="FFFFFF"/>
              </a:solidFill>
            </a:endParaRPr>
          </a:p>
        </p:txBody>
      </p:sp>
      <p:sp>
        <p:nvSpPr>
          <p:cNvPr id="168" name="Google Shape;168;p34"/>
          <p:cNvSpPr/>
          <p:nvPr/>
        </p:nvSpPr>
        <p:spPr>
          <a:xfrm>
            <a:off x="3735788" y="3581163"/>
            <a:ext cx="1672425" cy="809925"/>
          </a:xfrm>
          <a:prstGeom prst="flowChartOffpageConnector">
            <a:avLst/>
          </a:prstGeom>
          <a:solidFill>
            <a:srgbClr val="666666"/>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$13.8 million in the first year</a:t>
            </a:r>
            <a:endParaRPr b="1">
              <a:solidFill>
                <a:srgbClr val="FFFFFF"/>
              </a:solidFill>
            </a:endParaRPr>
          </a:p>
        </p:txBody>
      </p:sp>
      <p:sp>
        <p:nvSpPr>
          <p:cNvPr id="169" name="Google Shape;169;p34"/>
          <p:cNvSpPr/>
          <p:nvPr/>
        </p:nvSpPr>
        <p:spPr>
          <a:xfrm>
            <a:off x="6619100" y="1158863"/>
            <a:ext cx="1911300" cy="2987100"/>
          </a:xfrm>
          <a:prstGeom prst="roundRect">
            <a:avLst>
              <a:gd fmla="val 16667"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a:solidFill>
                  <a:srgbClr val="FFFFFF"/>
                </a:solidFill>
              </a:rPr>
              <a:t>We are able to acquire 1% of the total market in the first year.</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Reaching out to 500 universities and 200 communities in the first year</a:t>
            </a:r>
            <a:endParaRPr>
              <a:solidFill>
                <a:srgbClr val="FFFFFF"/>
              </a:solidFill>
            </a:endParaRPr>
          </a:p>
          <a:p>
            <a:pPr indent="0" lvl="0" marL="0" rtl="0" algn="l">
              <a:spcBef>
                <a:spcPts val="0"/>
              </a:spcBef>
              <a:spcAft>
                <a:spcPts val="0"/>
              </a:spcAft>
              <a:buNone/>
            </a:pPr>
            <a:r>
              <a:t/>
            </a:r>
            <a:endParaRPr>
              <a:solidFill>
                <a:srgbClr val="FFFFFF"/>
              </a:solidFill>
            </a:endParaRPr>
          </a:p>
        </p:txBody>
      </p:sp>
      <p:sp>
        <p:nvSpPr>
          <p:cNvPr id="170" name="Google Shape;170;p34"/>
          <p:cNvSpPr txBox="1"/>
          <p:nvPr/>
        </p:nvSpPr>
        <p:spPr>
          <a:xfrm>
            <a:off x="5986700" y="1489650"/>
            <a:ext cx="223200" cy="24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ASSUMPTIONS</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5"/>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76" name="Google Shape;176;p35"/>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Opportunity</a:t>
            </a:r>
            <a:endParaRPr sz="500"/>
          </a:p>
        </p:txBody>
      </p:sp>
      <p:sp>
        <p:nvSpPr>
          <p:cNvPr id="177" name="Google Shape;177;p35"/>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College graduates have to find job off campus and also through forums which might not be much helpful also they are finding hard to get job </a:t>
            </a:r>
            <a:endParaRPr/>
          </a:p>
          <a:p>
            <a:pPr indent="-114300" lvl="0" marL="114300" marR="0" rtl="0" algn="l">
              <a:lnSpc>
                <a:spcPct val="100000"/>
              </a:lnSpc>
              <a:spcBef>
                <a:spcPts val="700"/>
              </a:spcBef>
              <a:spcAft>
                <a:spcPts val="0"/>
              </a:spcAft>
              <a:buClr>
                <a:srgbClr val="2D3D4A"/>
              </a:buClr>
              <a:buSzPts val="1400"/>
              <a:buFont typeface="Cabin"/>
              <a:buChar char="•"/>
            </a:pPr>
            <a:r>
              <a:rPr lang="en"/>
              <a:t>46 million students and college graduates use LinkedIn worldwide.</a:t>
            </a:r>
            <a:endParaRPr/>
          </a:p>
          <a:p>
            <a:pPr indent="0" lvl="0" marL="0" marR="0" rtl="0" algn="ctr">
              <a:lnSpc>
                <a:spcPct val="100000"/>
              </a:lnSpc>
              <a:spcBef>
                <a:spcPts val="700"/>
              </a:spcBef>
              <a:spcAft>
                <a:spcPts val="0"/>
              </a:spcAft>
              <a:buNone/>
            </a:pPr>
            <a:r>
              <a:t/>
            </a:r>
            <a:endParaRPr b="1"/>
          </a:p>
        </p:txBody>
      </p:sp>
      <p:sp>
        <p:nvSpPr>
          <p:cNvPr id="178" name="Google Shape;178;p35"/>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6"/>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184" name="Google Shape;184;p36"/>
          <p:cNvSpPr txBox="1"/>
          <p:nvPr>
            <p:ph type="title"/>
          </p:nvPr>
        </p:nvSpPr>
        <p:spPr>
          <a:xfrm>
            <a:off x="457200" y="304800"/>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b="1" lang="en" sz="2400"/>
              <a:t>TAM and Competitor Revenue</a:t>
            </a:r>
            <a:endParaRPr b="1" sz="2400"/>
          </a:p>
        </p:txBody>
      </p:sp>
      <p:sp>
        <p:nvSpPr>
          <p:cNvPr id="185" name="Google Shape;185;p36"/>
          <p:cNvSpPr txBox="1"/>
          <p:nvPr>
            <p:ph idx="3" type="body"/>
          </p:nvPr>
        </p:nvSpPr>
        <p:spPr>
          <a:xfrm>
            <a:off x="457200" y="1714500"/>
            <a:ext cx="8229600" cy="2857500"/>
          </a:xfrm>
          <a:prstGeom prst="rect">
            <a:avLst/>
          </a:prstGeom>
        </p:spPr>
        <p:txBody>
          <a:bodyPr anchorCtr="0" anchor="ctr" bIns="34275" lIns="34275" spcFirstLastPara="1" rIns="34275" wrap="square" tIns="34275">
            <a:noAutofit/>
          </a:bodyPr>
          <a:lstStyle/>
          <a:p>
            <a:pPr indent="0" lvl="0" marL="0" rtl="0" algn="l">
              <a:spcBef>
                <a:spcPts val="700"/>
              </a:spcBef>
              <a:spcAft>
                <a:spcPts val="0"/>
              </a:spcAft>
              <a:buNone/>
            </a:pPr>
            <a:r>
              <a:rPr b="1" lang="en"/>
              <a:t>TAM-</a:t>
            </a:r>
            <a:endParaRPr b="1"/>
          </a:p>
          <a:p>
            <a:pPr indent="0" lvl="0" marL="114300" rtl="0" algn="l">
              <a:spcBef>
                <a:spcPts val="700"/>
              </a:spcBef>
              <a:spcAft>
                <a:spcPts val="0"/>
              </a:spcAft>
              <a:buNone/>
            </a:pPr>
            <a:r>
              <a:rPr lang="en"/>
              <a:t>46 million students and college graduates use LinkedIn worldwide.</a:t>
            </a:r>
            <a:endParaRPr/>
          </a:p>
          <a:p>
            <a:pPr indent="0" lvl="0" marL="114300" rtl="0" algn="l">
              <a:spcBef>
                <a:spcPts val="700"/>
              </a:spcBef>
              <a:spcAft>
                <a:spcPts val="0"/>
              </a:spcAft>
              <a:buNone/>
            </a:pPr>
            <a:r>
              <a:rPr lang="en" sz="1200">
                <a:solidFill>
                  <a:srgbClr val="02B3E4"/>
                </a:solidFill>
                <a:highlight>
                  <a:srgbClr val="FFFFFF"/>
                </a:highlight>
                <a:latin typeface="Lora"/>
                <a:ea typeface="Lora"/>
                <a:cs typeface="Lora"/>
                <a:sym typeface="Lora"/>
              </a:rPr>
              <a:t>(</a:t>
            </a:r>
            <a:r>
              <a:rPr lang="en" sz="1100" u="sng">
                <a:solidFill>
                  <a:schemeClr val="hlink"/>
                </a:solidFill>
                <a:latin typeface="Arial"/>
                <a:ea typeface="Arial"/>
                <a:cs typeface="Arial"/>
                <a:sym typeface="Arial"/>
                <a:hlinkClick r:id="rId3"/>
              </a:rPr>
              <a:t>https://www.omnicoreagency.com/linkedin-statistics/</a:t>
            </a:r>
            <a:endParaRPr/>
          </a:p>
          <a:p>
            <a:pPr indent="0" lvl="0" marL="114300" rtl="0" algn="l">
              <a:spcBef>
                <a:spcPts val="700"/>
              </a:spcBef>
              <a:spcAft>
                <a:spcPts val="0"/>
              </a:spcAft>
              <a:buNone/>
            </a:pPr>
            <a:r>
              <a:rPr lang="en"/>
              <a:t>Premium membership at a rate of $360 per annum(LinkedIn Premium student rates) would ensure a </a:t>
            </a:r>
            <a:r>
              <a:rPr b="1" lang="en"/>
              <a:t>TAM </a:t>
            </a:r>
            <a:r>
              <a:rPr lang="en"/>
              <a:t> of 165 billion dollars in the first year alone.</a:t>
            </a:r>
            <a:endParaRPr/>
          </a:p>
          <a:p>
            <a:pPr indent="0" lvl="0" marL="114300" rtl="0" algn="l">
              <a:spcBef>
                <a:spcPts val="700"/>
              </a:spcBef>
              <a:spcAft>
                <a:spcPts val="0"/>
              </a:spcAft>
              <a:buNone/>
            </a:pPr>
            <a:r>
              <a:rPr b="1" lang="en"/>
              <a:t>Competitor Revenue-</a:t>
            </a:r>
            <a:endParaRPr b="1"/>
          </a:p>
          <a:p>
            <a:pPr indent="0" lvl="0" marL="114300" rtl="0" algn="l">
              <a:spcBef>
                <a:spcPts val="700"/>
              </a:spcBef>
              <a:spcAft>
                <a:spcPts val="0"/>
              </a:spcAft>
              <a:buNone/>
            </a:pPr>
            <a:r>
              <a:rPr lang="en"/>
              <a:t>Naukri.com, a job searching platform based in India, has an estimated annual revenue of $67 Million, which shows the huge scope in this market.</a:t>
            </a:r>
            <a:endParaRPr/>
          </a:p>
          <a:p>
            <a:pPr indent="0" lvl="0" marL="114300" rtl="0" algn="l">
              <a:spcBef>
                <a:spcPts val="700"/>
              </a:spcBef>
              <a:spcAft>
                <a:spcPts val="0"/>
              </a:spcAft>
              <a:buNone/>
            </a:pPr>
            <a:r>
              <a:t/>
            </a:r>
            <a:endParaRPr/>
          </a:p>
          <a:p>
            <a:pPr indent="0" lvl="0" marL="0" rtl="0" algn="l">
              <a:spcBef>
                <a:spcPts val="700"/>
              </a:spcBef>
              <a:spcAft>
                <a:spcPts val="0"/>
              </a:spcAft>
              <a:buNone/>
            </a:pPr>
            <a:r>
              <a:t/>
            </a:r>
            <a:endParaRPr/>
          </a:p>
          <a:p>
            <a:pPr indent="0" lvl="0" marL="0" rtl="0" algn="l">
              <a:spcBef>
                <a:spcPts val="7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7"/>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91" name="Google Shape;191;p37"/>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Proposal</a:t>
            </a:r>
            <a:endParaRPr sz="500"/>
          </a:p>
        </p:txBody>
      </p:sp>
      <p:sp>
        <p:nvSpPr>
          <p:cNvPr id="192" name="Google Shape;192;p37"/>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700"/>
              </a:spcBef>
              <a:spcAft>
                <a:spcPts val="0"/>
              </a:spcAft>
              <a:buNone/>
            </a:pPr>
            <a:r>
              <a:rPr lang="en"/>
              <a:t>A smartphone application which will have the following features-</a:t>
            </a:r>
            <a:endParaRPr/>
          </a:p>
          <a:p>
            <a:pPr indent="-317500" lvl="0" marL="457200" marR="0" rtl="0" algn="l">
              <a:lnSpc>
                <a:spcPct val="100000"/>
              </a:lnSpc>
              <a:spcBef>
                <a:spcPts val="700"/>
              </a:spcBef>
              <a:spcAft>
                <a:spcPts val="0"/>
              </a:spcAft>
              <a:buSzPts val="1400"/>
              <a:buChar char="●"/>
            </a:pPr>
            <a:r>
              <a:rPr lang="en"/>
              <a:t>Record the user’s interests and skills</a:t>
            </a:r>
            <a:endParaRPr/>
          </a:p>
          <a:p>
            <a:pPr indent="-317500" lvl="0" marL="457200" marR="0" rtl="0" algn="l">
              <a:lnSpc>
                <a:spcPct val="100000"/>
              </a:lnSpc>
              <a:spcBef>
                <a:spcPts val="0"/>
              </a:spcBef>
              <a:spcAft>
                <a:spcPts val="0"/>
              </a:spcAft>
              <a:buSzPts val="1400"/>
              <a:buChar char="●"/>
            </a:pPr>
            <a:r>
              <a:rPr lang="en"/>
              <a:t>Get user job based on his field and </a:t>
            </a:r>
            <a:r>
              <a:rPr lang="en"/>
              <a:t>interest</a:t>
            </a:r>
            <a:r>
              <a:rPr lang="en"/>
              <a:t> </a:t>
            </a:r>
            <a:r>
              <a:rPr lang="en"/>
              <a:t>through</a:t>
            </a:r>
            <a:r>
              <a:rPr lang="en"/>
              <a:t> ML </a:t>
            </a:r>
            <a:endParaRPr/>
          </a:p>
          <a:p>
            <a:pPr indent="-317500" lvl="0" marL="457200" marR="0" rtl="0" algn="l">
              <a:lnSpc>
                <a:spcPct val="100000"/>
              </a:lnSpc>
              <a:spcBef>
                <a:spcPts val="0"/>
              </a:spcBef>
              <a:spcAft>
                <a:spcPts val="0"/>
              </a:spcAft>
              <a:buSzPts val="1400"/>
              <a:buChar char="●"/>
            </a:pPr>
            <a:r>
              <a:rPr lang="en"/>
              <a:t>Search for jobs pertaining to that particular field and show them to the user</a:t>
            </a:r>
            <a:endParaRPr/>
          </a:p>
          <a:p>
            <a:pPr indent="-317500" lvl="0" marL="457200" marR="0" rtl="0" algn="l">
              <a:lnSpc>
                <a:spcPct val="100000"/>
              </a:lnSpc>
              <a:spcBef>
                <a:spcPts val="0"/>
              </a:spcBef>
              <a:spcAft>
                <a:spcPts val="0"/>
              </a:spcAft>
              <a:buSzPts val="1400"/>
              <a:buChar char="●"/>
            </a:pPr>
            <a:r>
              <a:rPr lang="en"/>
              <a:t>Allow the user to connect  and network with company officials and other college graduates.</a:t>
            </a:r>
            <a:endParaRPr/>
          </a:p>
        </p:txBody>
      </p:sp>
      <p:sp>
        <p:nvSpPr>
          <p:cNvPr id="193" name="Google Shape;193;p37"/>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8"/>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99" name="Google Shape;199;p38"/>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Return On Investment</a:t>
            </a:r>
            <a:endParaRPr sz="500"/>
          </a:p>
        </p:txBody>
      </p:sp>
      <p:sp>
        <p:nvSpPr>
          <p:cNvPr id="200" name="Google Shape;200;p38"/>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0" lvl="0" marL="114300" marR="0" rtl="0" algn="l">
              <a:lnSpc>
                <a:spcPct val="100000"/>
              </a:lnSpc>
              <a:spcBef>
                <a:spcPts val="700"/>
              </a:spcBef>
              <a:spcAft>
                <a:spcPts val="0"/>
              </a:spcAft>
              <a:buNone/>
            </a:pPr>
            <a:r>
              <a:t/>
            </a:r>
            <a:endParaRPr b="1"/>
          </a:p>
          <a:p>
            <a:pPr indent="0" lvl="0" marL="114300" marR="0" rtl="0" algn="l">
              <a:lnSpc>
                <a:spcPct val="100000"/>
              </a:lnSpc>
              <a:spcBef>
                <a:spcPts val="700"/>
              </a:spcBef>
              <a:spcAft>
                <a:spcPts val="0"/>
              </a:spcAft>
              <a:buNone/>
            </a:pPr>
            <a:r>
              <a:t/>
            </a:r>
            <a:endParaRPr b="1"/>
          </a:p>
          <a:p>
            <a:pPr indent="0" lvl="0" marL="114300" marR="0" rtl="0" algn="l">
              <a:lnSpc>
                <a:spcPct val="100000"/>
              </a:lnSpc>
              <a:spcBef>
                <a:spcPts val="700"/>
              </a:spcBef>
              <a:spcAft>
                <a:spcPts val="0"/>
              </a:spcAft>
              <a:buNone/>
            </a:pPr>
            <a:r>
              <a:t/>
            </a:r>
            <a:endParaRPr b="1"/>
          </a:p>
          <a:p>
            <a:pPr indent="0" lvl="0" marL="114300" marR="0" rtl="0" algn="l">
              <a:lnSpc>
                <a:spcPct val="100000"/>
              </a:lnSpc>
              <a:spcBef>
                <a:spcPts val="700"/>
              </a:spcBef>
              <a:spcAft>
                <a:spcPts val="0"/>
              </a:spcAft>
              <a:buNone/>
            </a:pPr>
            <a:r>
              <a:rPr b="1" lang="en"/>
              <a:t>Amount Spent-</a:t>
            </a:r>
            <a:endParaRPr b="1"/>
          </a:p>
          <a:p>
            <a:pPr indent="-114300" lvl="0" marL="114300" marR="0" rtl="0" algn="l">
              <a:lnSpc>
                <a:spcPct val="100000"/>
              </a:lnSpc>
              <a:spcBef>
                <a:spcPts val="700"/>
              </a:spcBef>
              <a:spcAft>
                <a:spcPts val="0"/>
              </a:spcAft>
              <a:buClr>
                <a:srgbClr val="2D3D4A"/>
              </a:buClr>
              <a:buSzPts val="1400"/>
              <a:buFont typeface="Cabin"/>
              <a:buChar char="●"/>
            </a:pPr>
            <a:r>
              <a:rPr lang="en"/>
              <a:t>Server cost and </a:t>
            </a:r>
            <a:r>
              <a:rPr lang="en"/>
              <a:t>maintenance</a:t>
            </a:r>
            <a:r>
              <a:rPr lang="en"/>
              <a:t>- $1 million</a:t>
            </a:r>
            <a:endParaRPr/>
          </a:p>
          <a:p>
            <a:pPr indent="-114300" lvl="0" marL="114300" marR="0" rtl="0" algn="l">
              <a:lnSpc>
                <a:spcPct val="100000"/>
              </a:lnSpc>
              <a:spcBef>
                <a:spcPts val="0"/>
              </a:spcBef>
              <a:spcAft>
                <a:spcPts val="0"/>
              </a:spcAft>
              <a:buClr>
                <a:srgbClr val="2D3D4A"/>
              </a:buClr>
              <a:buSzPts val="1400"/>
              <a:buFont typeface="Cabin"/>
              <a:buChar char="●"/>
            </a:pPr>
            <a:r>
              <a:rPr lang="en"/>
              <a:t>2 UI designers at  $90,000 annually</a:t>
            </a:r>
            <a:endParaRPr/>
          </a:p>
          <a:p>
            <a:pPr indent="-114300" lvl="0" marL="114300" marR="0" rtl="0" algn="l">
              <a:lnSpc>
                <a:spcPct val="100000"/>
              </a:lnSpc>
              <a:spcBef>
                <a:spcPts val="0"/>
              </a:spcBef>
              <a:spcAft>
                <a:spcPts val="0"/>
              </a:spcAft>
              <a:buClr>
                <a:srgbClr val="2D3D4A"/>
              </a:buClr>
              <a:buSzPts val="1400"/>
              <a:buFont typeface="Cabin"/>
              <a:buChar char="●"/>
            </a:pPr>
            <a:r>
              <a:rPr lang="en"/>
              <a:t>4 app developers at $90,000 annually</a:t>
            </a:r>
            <a:endParaRPr/>
          </a:p>
          <a:p>
            <a:pPr indent="-114300" lvl="0" marL="114300" marR="0" rtl="0" algn="l">
              <a:lnSpc>
                <a:spcPct val="100000"/>
              </a:lnSpc>
              <a:spcBef>
                <a:spcPts val="0"/>
              </a:spcBef>
              <a:spcAft>
                <a:spcPts val="0"/>
              </a:spcAft>
              <a:buClr>
                <a:srgbClr val="2D3D4A"/>
              </a:buClr>
              <a:buSzPts val="1400"/>
              <a:buFont typeface="Cabin"/>
              <a:buChar char="●"/>
            </a:pPr>
            <a:r>
              <a:rPr lang="en"/>
              <a:t>Dedicated support team of 7 at $60,000 annually</a:t>
            </a:r>
            <a:endParaRPr/>
          </a:p>
          <a:p>
            <a:pPr indent="-114300" lvl="0" marL="114300" marR="0" rtl="0" algn="l">
              <a:lnSpc>
                <a:spcPct val="100000"/>
              </a:lnSpc>
              <a:spcBef>
                <a:spcPts val="0"/>
              </a:spcBef>
              <a:spcAft>
                <a:spcPts val="0"/>
              </a:spcAft>
              <a:buClr>
                <a:srgbClr val="2D3D4A"/>
              </a:buClr>
              <a:buSzPts val="1400"/>
              <a:buFont typeface="Cabin"/>
              <a:buChar char="●"/>
            </a:pPr>
            <a:r>
              <a:rPr lang="en"/>
              <a:t>4 team members for other work at $ 40,000</a:t>
            </a:r>
            <a:endParaRPr/>
          </a:p>
          <a:p>
            <a:pPr indent="0" lvl="0" marL="0" marR="0" rtl="0" algn="l">
              <a:lnSpc>
                <a:spcPct val="100000"/>
              </a:lnSpc>
              <a:spcBef>
                <a:spcPts val="700"/>
              </a:spcBef>
              <a:spcAft>
                <a:spcPts val="0"/>
              </a:spcAft>
              <a:buNone/>
            </a:pPr>
            <a:r>
              <a:rPr lang="en"/>
              <a:t> </a:t>
            </a:r>
            <a:r>
              <a:rPr b="1" lang="en"/>
              <a:t>Net gain-</a:t>
            </a:r>
            <a:endParaRPr b="1"/>
          </a:p>
          <a:p>
            <a:pPr indent="0" lvl="0" marL="0" marR="0" rtl="0" algn="l">
              <a:lnSpc>
                <a:spcPct val="100000"/>
              </a:lnSpc>
              <a:spcBef>
                <a:spcPts val="700"/>
              </a:spcBef>
              <a:spcAft>
                <a:spcPts val="0"/>
              </a:spcAft>
              <a:buNone/>
            </a:pPr>
            <a:r>
              <a:rPr lang="en"/>
              <a:t>Assuming we are able to acquire 1% of the market in the first year, at a rate of $50 per annum per user</a:t>
            </a:r>
            <a:endParaRPr/>
          </a:p>
          <a:p>
            <a:pPr indent="0" lvl="0" marL="0" marR="0" rtl="0" algn="l">
              <a:lnSpc>
                <a:spcPct val="100000"/>
              </a:lnSpc>
              <a:spcBef>
                <a:spcPts val="700"/>
              </a:spcBef>
              <a:spcAft>
                <a:spcPts val="0"/>
              </a:spcAft>
              <a:buNone/>
            </a:pPr>
            <a:r>
              <a:rPr b="1" lang="en"/>
              <a:t>ROI </a:t>
            </a:r>
            <a:r>
              <a:rPr lang="en"/>
              <a:t>of 469% in the first year</a:t>
            </a:r>
            <a:endParaRPr/>
          </a:p>
          <a:p>
            <a:pPr indent="0" lvl="0" marL="0" marR="0" rtl="0" algn="l">
              <a:lnSpc>
                <a:spcPct val="100000"/>
              </a:lnSpc>
              <a:spcBef>
                <a:spcPts val="700"/>
              </a:spcBef>
              <a:spcAft>
                <a:spcPts val="0"/>
              </a:spcAft>
              <a:buNone/>
            </a:pPr>
            <a:r>
              <a:t/>
            </a:r>
            <a:endParaRPr b="1"/>
          </a:p>
          <a:p>
            <a:pPr indent="0" lvl="0" marL="457200" marR="0" rtl="0" algn="l">
              <a:lnSpc>
                <a:spcPct val="100000"/>
              </a:lnSpc>
              <a:spcBef>
                <a:spcPts val="700"/>
              </a:spcBef>
              <a:spcAft>
                <a:spcPts val="0"/>
              </a:spcAft>
              <a:buNone/>
            </a:pPr>
            <a:r>
              <a:t/>
            </a:r>
            <a:endParaRPr/>
          </a:p>
          <a:p>
            <a:pPr indent="0" lvl="0" marL="0" marR="0" rtl="0" algn="l">
              <a:lnSpc>
                <a:spcPct val="100000"/>
              </a:lnSpc>
              <a:spcBef>
                <a:spcPts val="700"/>
              </a:spcBef>
              <a:spcAft>
                <a:spcPts val="0"/>
              </a:spcAft>
              <a:buNone/>
            </a:pPr>
            <a:r>
              <a:t/>
            </a:r>
            <a:endParaRPr/>
          </a:p>
          <a:p>
            <a:pPr indent="0" lvl="0" marL="0" marR="0" rtl="0" algn="ctr">
              <a:lnSpc>
                <a:spcPct val="100000"/>
              </a:lnSpc>
              <a:spcBef>
                <a:spcPts val="700"/>
              </a:spcBef>
              <a:spcAft>
                <a:spcPts val="0"/>
              </a:spcAft>
              <a:buNone/>
            </a:pPr>
            <a:r>
              <a:t/>
            </a:r>
            <a:endParaRPr b="1"/>
          </a:p>
        </p:txBody>
      </p:sp>
      <p:sp>
        <p:nvSpPr>
          <p:cNvPr id="201" name="Google Shape;201;p38"/>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