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7" r:id="rId19"/>
    <p:sldId id="268"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940"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2BA36A4-F746-47F3-A3C3-C22CC5DB4F45}" type="datetimeFigureOut">
              <a:rPr lang="en-US" smtClean="0"/>
              <a:t>20-Dec-22</a:t>
            </a:fld>
            <a:endParaRPr lang="en-US"/>
          </a:p>
        </p:txBody>
      </p:sp>
      <p:sp>
        <p:nvSpPr>
          <p:cNvPr id="8" name="Slide Number Placeholder 7"/>
          <p:cNvSpPr>
            <a:spLocks noGrp="1"/>
          </p:cNvSpPr>
          <p:nvPr>
            <p:ph type="sldNum" sz="quarter" idx="11"/>
          </p:nvPr>
        </p:nvSpPr>
        <p:spPr/>
        <p:txBody>
          <a:bodyPr/>
          <a:lstStyle/>
          <a:p>
            <a:fld id="{8F8DE75A-ACF4-4282-ACD7-7C3414E4516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A36A4-F746-47F3-A3C3-C22CC5DB4F45}" type="datetimeFigureOut">
              <a:rPr lang="en-US" smtClean="0"/>
              <a:t>20-Dec-22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A36A4-F746-47F3-A3C3-C22CC5DB4F45}" type="datetimeFigureOut">
              <a:rPr lang="en-US" smtClean="0"/>
              <a:t>20-Dec-22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A36A4-F746-47F3-A3C3-C22CC5DB4F45}" type="datetimeFigureOut">
              <a:rPr lang="en-US" smtClean="0"/>
              <a:t>20-Dec-22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A36A4-F746-47F3-A3C3-C22CC5DB4F45}" type="datetimeFigureOut">
              <a:rPr lang="en-US" smtClean="0"/>
              <a:t>20-Dec-22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2BA36A4-F746-47F3-A3C3-C22CC5DB4F45}" type="datetimeFigureOut">
              <a:rPr lang="en-US" smtClean="0"/>
              <a:t>20-Dec-22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DE75A-ACF4-4282-ACD7-7C3414E4516E}"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2BA36A4-F746-47F3-A3C3-C22CC5DB4F45}" type="datetimeFigureOut">
              <a:rPr lang="en-US" smtClean="0"/>
              <a:t>20-Dec-22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DE75A-ACF4-4282-ACD7-7C3414E4516E}"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A36A4-F746-47F3-A3C3-C22CC5DB4F45}" type="datetimeFigureOut">
              <a:rPr lang="en-US" smtClean="0"/>
              <a:t>20-Dec-22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A36A4-F746-47F3-A3C3-C22CC5DB4F45}" type="datetimeFigureOut">
              <a:rPr lang="en-US" smtClean="0"/>
              <a:t>20-Dec-22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A36A4-F746-47F3-A3C3-C22CC5DB4F45}" type="datetimeFigureOut">
              <a:rPr lang="en-US" smtClean="0"/>
              <a:t>20-Dec-22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A36A4-F746-47F3-A3C3-C22CC5DB4F45}" type="datetimeFigureOut">
              <a:rPr lang="en-US" smtClean="0"/>
              <a:t>20-Dec-22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DE75A-ACF4-4282-ACD7-7C3414E451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62BA36A4-F746-47F3-A3C3-C22CC5DB4F45}" type="datetimeFigureOut">
              <a:rPr lang="en-US" smtClean="0"/>
              <a:t>20-Dec-22</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8F8DE75A-ACF4-4282-ACD7-7C3414E4516E}"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ctr"/>
            <a:r>
              <a:rPr lang="en-US" b="1" dirty="0" smtClean="0">
                <a:solidFill>
                  <a:srgbClr val="FF0000"/>
                </a:solidFill>
                <a:latin typeface="Algerian" pitchFamily="82" charset="0"/>
              </a:rPr>
              <a:t>Capstone Project</a:t>
            </a:r>
            <a:endParaRPr lang="en-US" b="1" dirty="0">
              <a:solidFill>
                <a:srgbClr val="FF0000"/>
              </a:solidFill>
              <a:latin typeface="Algerian" pitchFamily="82" charset="0"/>
            </a:endParaRPr>
          </a:p>
        </p:txBody>
      </p:sp>
      <p:sp>
        <p:nvSpPr>
          <p:cNvPr id="3" name="Subtitle 2"/>
          <p:cNvSpPr>
            <a:spLocks noGrp="1"/>
          </p:cNvSpPr>
          <p:nvPr>
            <p:ph type="subTitle" idx="1"/>
          </p:nvPr>
        </p:nvSpPr>
        <p:spPr>
          <a:xfrm>
            <a:off x="914400" y="2209800"/>
            <a:ext cx="7315200" cy="1144632"/>
          </a:xfrm>
        </p:spPr>
        <p:txBody>
          <a:bodyPr>
            <a:normAutofit/>
          </a:bodyPr>
          <a:lstStyle/>
          <a:p>
            <a:pPr algn="ctr"/>
            <a:r>
              <a:rPr lang="en-US" sz="4800" dirty="0" smtClean="0">
                <a:solidFill>
                  <a:srgbClr val="92D050"/>
                </a:solidFill>
                <a:latin typeface="Arial Narrow" pitchFamily="34" charset="0"/>
              </a:rPr>
              <a:t>Play Store App Review Analysis</a:t>
            </a:r>
            <a:endParaRPr lang="en-US" sz="4800" dirty="0">
              <a:solidFill>
                <a:srgbClr val="92D050"/>
              </a:solidFill>
              <a:latin typeface="Arial Narrow" pitchFamily="34" charset="0"/>
            </a:endParaRPr>
          </a:p>
        </p:txBody>
      </p:sp>
      <p:sp>
        <p:nvSpPr>
          <p:cNvPr id="5" name="TextBox 4"/>
          <p:cNvSpPr txBox="1"/>
          <p:nvPr/>
        </p:nvSpPr>
        <p:spPr>
          <a:xfrm>
            <a:off x="1371600" y="3810000"/>
            <a:ext cx="6477000" cy="1754326"/>
          </a:xfrm>
          <a:prstGeom prst="rect">
            <a:avLst/>
          </a:prstGeom>
          <a:noFill/>
        </p:spPr>
        <p:txBody>
          <a:bodyPr wrap="square" rtlCol="0">
            <a:spAutoFit/>
          </a:bodyPr>
          <a:lstStyle/>
          <a:p>
            <a:pPr algn="ctr"/>
            <a:r>
              <a:rPr lang="en-US" sz="4400" u="sng" dirty="0" smtClean="0"/>
              <a:t>Team Members</a:t>
            </a:r>
          </a:p>
          <a:p>
            <a:pPr marL="457200" indent="-457200" algn="ctr">
              <a:buFont typeface="Arial" pitchFamily="34" charset="0"/>
              <a:buChar char="•"/>
            </a:pPr>
            <a:r>
              <a:rPr lang="en-US" sz="3200" dirty="0" err="1" smtClean="0"/>
              <a:t>Dhawal</a:t>
            </a:r>
            <a:r>
              <a:rPr lang="en-US" sz="3200" dirty="0" smtClean="0"/>
              <a:t> Khandait</a:t>
            </a:r>
          </a:p>
          <a:p>
            <a:pPr marL="285750" indent="-285750" algn="ctr">
              <a:buFont typeface="Arial" pitchFamily="34" charset="0"/>
              <a:buChar char="•"/>
            </a:pPr>
            <a:r>
              <a:rPr lang="en-US" sz="3200" dirty="0" smtClean="0"/>
              <a:t> </a:t>
            </a:r>
            <a:r>
              <a:rPr lang="en-US" sz="3200" dirty="0" err="1" smtClean="0"/>
              <a:t>Sakshant</a:t>
            </a:r>
            <a:r>
              <a:rPr lang="en-US" sz="3200" dirty="0" smtClean="0"/>
              <a:t> </a:t>
            </a:r>
            <a:r>
              <a:rPr lang="en-US" sz="3200" dirty="0" err="1" smtClean="0"/>
              <a:t>Gongal</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102103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641412"/>
          </a:xfrm>
        </p:spPr>
        <p:txBody>
          <a:bodyPr>
            <a:normAutofit/>
          </a:bodyPr>
          <a:lstStyle/>
          <a:p>
            <a:r>
              <a:rPr lang="en-US" sz="2800" dirty="0" smtClean="0"/>
              <a:t>Which age groups do different categories target ?</a:t>
            </a:r>
            <a:endParaRPr lang="en-US" sz="2800" dirty="0"/>
          </a:p>
        </p:txBody>
      </p:sp>
      <p:sp>
        <p:nvSpPr>
          <p:cNvPr id="3" name="Content Placeholder 2"/>
          <p:cNvSpPr>
            <a:spLocks noGrp="1"/>
          </p:cNvSpPr>
          <p:nvPr>
            <p:ph idx="1"/>
          </p:nvPr>
        </p:nvSpPr>
        <p:spPr>
          <a:xfrm>
            <a:off x="-47720" y="2209800"/>
            <a:ext cx="2667000" cy="3539527"/>
          </a:xfrm>
        </p:spPr>
        <p:txBody>
          <a:bodyPr/>
          <a:lstStyle/>
          <a:p>
            <a:r>
              <a:rPr lang="en-US" dirty="0" smtClean="0"/>
              <a:t>Every category targets almost all age group audiences.</a:t>
            </a:r>
          </a:p>
          <a:p>
            <a:r>
              <a:rPr lang="en-US" dirty="0" smtClean="0"/>
              <a:t>Dating category has almost all apps for the mature audience.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280" y="1505465"/>
            <a:ext cx="65247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936" y="304800"/>
            <a:ext cx="868680" cy="868680"/>
          </a:xfrm>
          <a:prstGeom prst="rect">
            <a:avLst/>
          </a:prstGeom>
        </p:spPr>
      </p:pic>
    </p:spTree>
    <p:extLst>
      <p:ext uri="{BB962C8B-B14F-4D97-AF65-F5344CB8AC3E}">
        <p14:creationId xmlns:p14="http://schemas.microsoft.com/office/powerpoint/2010/main" val="311450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3737919" cy="1066800"/>
          </a:xfrm>
        </p:spPr>
        <p:txBody>
          <a:bodyPr>
            <a:normAutofit/>
          </a:bodyPr>
          <a:lstStyle/>
          <a:p>
            <a:r>
              <a:rPr lang="en-US" sz="2400" dirty="0" smtClean="0"/>
              <a:t>What percentage of apps are paid ?</a:t>
            </a:r>
            <a:endParaRPr lang="en-US" sz="2400" dirty="0"/>
          </a:p>
        </p:txBody>
      </p:sp>
      <p:sp>
        <p:nvSpPr>
          <p:cNvPr id="3" name="Content Placeholder 2"/>
          <p:cNvSpPr>
            <a:spLocks noGrp="1"/>
          </p:cNvSpPr>
          <p:nvPr>
            <p:ph idx="1"/>
          </p:nvPr>
        </p:nvSpPr>
        <p:spPr>
          <a:xfrm>
            <a:off x="4419600" y="1752600"/>
            <a:ext cx="4572000" cy="735367"/>
          </a:xfrm>
        </p:spPr>
        <p:txBody>
          <a:bodyPr>
            <a:noAutofit/>
          </a:bodyPr>
          <a:lstStyle/>
          <a:p>
            <a:pPr marL="45720" indent="0">
              <a:buNone/>
            </a:pPr>
            <a:r>
              <a:rPr lang="en-US" sz="2400" dirty="0" smtClean="0">
                <a:solidFill>
                  <a:schemeClr val="tx2"/>
                </a:solidFill>
              </a:rPr>
              <a:t>Do paid apps get better rating ?</a:t>
            </a:r>
            <a:endParaRPr lang="en-US" sz="2400" dirty="0">
              <a:solidFill>
                <a:schemeClr val="tx2"/>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32956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5410200"/>
            <a:ext cx="2819400" cy="830997"/>
          </a:xfrm>
          <a:prstGeom prst="rect">
            <a:avLst/>
          </a:prstGeom>
          <a:noFill/>
        </p:spPr>
        <p:txBody>
          <a:bodyPr wrap="square" rtlCol="0">
            <a:spAutoFit/>
          </a:bodyPr>
          <a:lstStyle/>
          <a:p>
            <a:r>
              <a:rPr lang="en-US" sz="2400" dirty="0" smtClean="0"/>
              <a:t>Free apps - 7747 </a:t>
            </a:r>
          </a:p>
          <a:p>
            <a:r>
              <a:rPr lang="en-US" sz="2400" dirty="0" smtClean="0"/>
              <a:t>Paid apps - 685</a:t>
            </a:r>
            <a:endParaRPr lang="en-US" sz="2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376617"/>
            <a:ext cx="5156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86200" y="5781750"/>
            <a:ext cx="5156200" cy="707886"/>
          </a:xfrm>
          <a:prstGeom prst="rect">
            <a:avLst/>
          </a:prstGeom>
          <a:noFill/>
        </p:spPr>
        <p:txBody>
          <a:bodyPr wrap="square" rtlCol="0">
            <a:spAutoFit/>
          </a:bodyPr>
          <a:lstStyle/>
          <a:p>
            <a:pPr marL="285750" indent="-285750">
              <a:buFont typeface="Arial" pitchFamily="34" charset="0"/>
              <a:buChar char="•"/>
            </a:pPr>
            <a:r>
              <a:rPr lang="en-US" sz="2000" dirty="0"/>
              <a:t>The average rating </a:t>
            </a:r>
            <a:r>
              <a:rPr lang="en-US" sz="2000" dirty="0" smtClean="0"/>
              <a:t>Free </a:t>
            </a:r>
            <a:r>
              <a:rPr lang="en-US" sz="2000" dirty="0"/>
              <a:t>apps get is 4.18 </a:t>
            </a:r>
            <a:endParaRPr lang="en-US" sz="2000" dirty="0" smtClean="0"/>
          </a:p>
          <a:p>
            <a:pPr marL="285750" indent="-285750">
              <a:buFont typeface="Arial" pitchFamily="34" charset="0"/>
              <a:buChar char="•"/>
            </a:pPr>
            <a:r>
              <a:rPr lang="en-US" sz="2000" dirty="0" smtClean="0"/>
              <a:t>The </a:t>
            </a:r>
            <a:r>
              <a:rPr lang="en-US" sz="2000" dirty="0"/>
              <a:t>average rating </a:t>
            </a:r>
            <a:r>
              <a:rPr lang="en-US" sz="2000" dirty="0" smtClean="0"/>
              <a:t>Paid </a:t>
            </a:r>
            <a:r>
              <a:rPr lang="en-US" sz="2000" dirty="0"/>
              <a:t>apps get is 4.26</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314966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641412"/>
          </a:xfrm>
        </p:spPr>
        <p:txBody>
          <a:bodyPr>
            <a:normAutofit/>
          </a:bodyPr>
          <a:lstStyle/>
          <a:p>
            <a:r>
              <a:rPr lang="en-US" sz="2800" dirty="0" smtClean="0"/>
              <a:t>Which type of apps are users willing to pay for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sp>
        <p:nvSpPr>
          <p:cNvPr id="5" name="TextBox 4"/>
          <p:cNvSpPr txBox="1"/>
          <p:nvPr/>
        </p:nvSpPr>
        <p:spPr>
          <a:xfrm>
            <a:off x="6409038" y="2133600"/>
            <a:ext cx="2743200" cy="3816429"/>
          </a:xfrm>
          <a:prstGeom prst="rect">
            <a:avLst/>
          </a:prstGeom>
          <a:noFill/>
        </p:spPr>
        <p:txBody>
          <a:bodyPr wrap="square" rtlCol="0">
            <a:spAutoFit/>
          </a:bodyPr>
          <a:lstStyle/>
          <a:p>
            <a:pPr marL="285750" indent="-285750">
              <a:buFont typeface="Arial" pitchFamily="34" charset="0"/>
              <a:buChar char="•"/>
            </a:pPr>
            <a:r>
              <a:rPr lang="en-US" sz="2200" dirty="0" smtClean="0"/>
              <a:t>Personalization and Medical category have high rate of paid apps.</a:t>
            </a:r>
          </a:p>
          <a:p>
            <a:pPr marL="285750" indent="-285750">
              <a:buFont typeface="Arial" pitchFamily="34" charset="0"/>
              <a:buChar char="•"/>
            </a:pPr>
            <a:r>
              <a:rPr lang="en-US" sz="2200" dirty="0" smtClean="0"/>
              <a:t>This type of apps generally do well as paid apps , since value is in the apps functionality. </a:t>
            </a:r>
            <a:endParaRPr lang="en-US" sz="2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70" y="1656226"/>
            <a:ext cx="6019800" cy="4771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525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4" y="762000"/>
            <a:ext cx="8077200" cy="533400"/>
          </a:xfrm>
        </p:spPr>
        <p:txBody>
          <a:bodyPr>
            <a:normAutofit fontScale="90000"/>
          </a:bodyPr>
          <a:lstStyle/>
          <a:p>
            <a:r>
              <a:rPr lang="en-US" sz="3200" dirty="0" smtClean="0"/>
              <a:t>Does rating change with increasing price ?</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sp>
        <p:nvSpPr>
          <p:cNvPr id="5" name="TextBox 4"/>
          <p:cNvSpPr txBox="1"/>
          <p:nvPr/>
        </p:nvSpPr>
        <p:spPr>
          <a:xfrm>
            <a:off x="6553200" y="2133599"/>
            <a:ext cx="2743200" cy="2800767"/>
          </a:xfrm>
          <a:prstGeom prst="rect">
            <a:avLst/>
          </a:prstGeom>
          <a:noFill/>
        </p:spPr>
        <p:txBody>
          <a:bodyPr wrap="square" rtlCol="0">
            <a:spAutoFit/>
          </a:bodyPr>
          <a:lstStyle/>
          <a:p>
            <a:pPr marL="285750" indent="-285750">
              <a:buFont typeface="Arial" pitchFamily="34" charset="0"/>
              <a:buChar char="•"/>
            </a:pPr>
            <a:r>
              <a:rPr lang="en-US" sz="2200" dirty="0" smtClean="0"/>
              <a:t>Majority of apps cost below $100.</a:t>
            </a:r>
          </a:p>
          <a:p>
            <a:pPr marL="285750" indent="-285750">
              <a:buFont typeface="Arial" pitchFamily="34" charset="0"/>
              <a:buChar char="•"/>
            </a:pPr>
            <a:r>
              <a:rPr lang="en-US" sz="2200" dirty="0" smtClean="0"/>
              <a:t>There is negative relation between price and rating.</a:t>
            </a:r>
          </a:p>
          <a:p>
            <a:pPr marL="285750" indent="-285750">
              <a:buFont typeface="Arial" pitchFamily="34" charset="0"/>
              <a:buChar char="•"/>
            </a:pPr>
            <a:r>
              <a:rPr lang="en-US" sz="2200" dirty="0" smtClean="0"/>
              <a:t>Rating decreases with increasing price.</a:t>
            </a:r>
            <a:endParaRPr lang="en-US" sz="22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6477000" cy="435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78" y="101025"/>
            <a:ext cx="4024122" cy="584775"/>
          </a:xfrm>
          <a:prstGeom prst="rect">
            <a:avLst/>
          </a:prstGeom>
          <a:noFill/>
        </p:spPr>
        <p:txBody>
          <a:bodyPr wrap="square" rtlCol="0">
            <a:spAutoFit/>
          </a:bodyPr>
          <a:lstStyle/>
          <a:p>
            <a:r>
              <a:rPr lang="en-US" sz="3200" dirty="0">
                <a:solidFill>
                  <a:schemeClr val="tx2"/>
                </a:solidFill>
                <a:latin typeface="+mj-lt"/>
                <a:ea typeface="+mj-ea"/>
                <a:cs typeface="+mj-cs"/>
              </a:rPr>
              <a:t>Bivariate</a:t>
            </a:r>
            <a:r>
              <a:rPr lang="en-US" dirty="0"/>
              <a:t> </a:t>
            </a:r>
            <a:r>
              <a:rPr lang="en-US" sz="3200" dirty="0">
                <a:solidFill>
                  <a:schemeClr val="tx2"/>
                </a:solidFill>
                <a:latin typeface="+mj-lt"/>
                <a:ea typeface="+mj-ea"/>
                <a:cs typeface="+mj-cs"/>
              </a:rPr>
              <a:t>Analysis</a:t>
            </a:r>
          </a:p>
        </p:txBody>
      </p:sp>
    </p:spTree>
    <p:extLst>
      <p:ext uri="{BB962C8B-B14F-4D97-AF65-F5344CB8AC3E}">
        <p14:creationId xmlns:p14="http://schemas.microsoft.com/office/powerpoint/2010/main" val="114095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6" y="32657"/>
            <a:ext cx="8686800" cy="696897"/>
          </a:xfrm>
        </p:spPr>
        <p:txBody>
          <a:bodyPr>
            <a:normAutofit/>
          </a:bodyPr>
          <a:lstStyle/>
          <a:p>
            <a:r>
              <a:rPr lang="en-US" sz="3000" dirty="0" smtClean="0"/>
              <a:t>Does the size of an app influence the installs ?</a:t>
            </a:r>
            <a:endParaRPr lang="en-US"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962400"/>
            <a:ext cx="5140804" cy="2833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5181600"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10400" y="1524000"/>
            <a:ext cx="2133600" cy="707886"/>
          </a:xfrm>
          <a:prstGeom prst="rect">
            <a:avLst/>
          </a:prstGeom>
          <a:noFill/>
        </p:spPr>
        <p:txBody>
          <a:bodyPr wrap="square" rtlCol="0">
            <a:spAutoFit/>
          </a:bodyPr>
          <a:lstStyle/>
          <a:p>
            <a:r>
              <a:rPr lang="en-US" sz="2000" dirty="0" smtClean="0"/>
              <a:t>Before Log Transformation</a:t>
            </a:r>
            <a:endParaRPr lang="en-US" sz="2000" dirty="0"/>
          </a:p>
        </p:txBody>
      </p:sp>
      <p:sp>
        <p:nvSpPr>
          <p:cNvPr id="6" name="Down Arrow 5"/>
          <p:cNvSpPr/>
          <p:nvPr/>
        </p:nvSpPr>
        <p:spPr>
          <a:xfrm rot="5400000">
            <a:off x="6138086" y="1425941"/>
            <a:ext cx="484632" cy="97840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600" y="4724400"/>
            <a:ext cx="2209800" cy="707886"/>
          </a:xfrm>
          <a:prstGeom prst="rect">
            <a:avLst/>
          </a:prstGeom>
          <a:noFill/>
        </p:spPr>
        <p:txBody>
          <a:bodyPr wrap="square" rtlCol="0">
            <a:spAutoFit/>
          </a:bodyPr>
          <a:lstStyle/>
          <a:p>
            <a:r>
              <a:rPr lang="en-US" sz="2000" dirty="0" smtClean="0"/>
              <a:t>After Log Transformation</a:t>
            </a:r>
            <a:endParaRPr lang="en-US" sz="2000" dirty="0"/>
          </a:p>
        </p:txBody>
      </p:sp>
      <p:sp>
        <p:nvSpPr>
          <p:cNvPr id="8" name="Right Arrow 7"/>
          <p:cNvSpPr/>
          <p:nvPr/>
        </p:nvSpPr>
        <p:spPr>
          <a:xfrm>
            <a:off x="2438400" y="4836027"/>
            <a:ext cx="978408" cy="4846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07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077200" cy="641412"/>
          </a:xfrm>
        </p:spPr>
        <p:txBody>
          <a:bodyPr>
            <a:normAutofit/>
          </a:bodyPr>
          <a:lstStyle/>
          <a:p>
            <a:r>
              <a:rPr lang="en-US" sz="3200" dirty="0" smtClean="0"/>
              <a:t>Do higher rated apps attract more users ?</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sp>
        <p:nvSpPr>
          <p:cNvPr id="5" name="TextBox 4"/>
          <p:cNvSpPr txBox="1"/>
          <p:nvPr/>
        </p:nvSpPr>
        <p:spPr>
          <a:xfrm>
            <a:off x="6324600" y="2362200"/>
            <a:ext cx="2743200" cy="2862322"/>
          </a:xfrm>
          <a:prstGeom prst="rect">
            <a:avLst/>
          </a:prstGeom>
          <a:noFill/>
        </p:spPr>
        <p:txBody>
          <a:bodyPr wrap="square" rtlCol="0">
            <a:spAutoFit/>
          </a:bodyPr>
          <a:lstStyle/>
          <a:p>
            <a:pPr marL="285750" indent="-285750">
              <a:buFont typeface="Arial" pitchFamily="34" charset="0"/>
              <a:buChar char="•"/>
            </a:pPr>
            <a:r>
              <a:rPr lang="en-US" sz="2000" dirty="0" smtClean="0"/>
              <a:t>Both are the most  important features to look after.</a:t>
            </a:r>
          </a:p>
          <a:p>
            <a:pPr marL="285750" indent="-285750">
              <a:buFont typeface="Arial" pitchFamily="34" charset="0"/>
              <a:buChar char="•"/>
            </a:pPr>
            <a:r>
              <a:rPr lang="en-US" sz="2000" dirty="0" smtClean="0"/>
              <a:t>Apps with rating around 4.5 have more installs.</a:t>
            </a:r>
          </a:p>
          <a:p>
            <a:pPr marL="285750" indent="-285750">
              <a:buFont typeface="Arial" pitchFamily="34" charset="0"/>
              <a:buChar char="•"/>
            </a:pPr>
            <a:r>
              <a:rPr lang="en-US" sz="2000" dirty="0" smtClean="0"/>
              <a:t>Users prefer highly rated apps  to download. </a:t>
            </a:r>
            <a:endParaRPr lang="en-US" sz="20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13" y="2057400"/>
            <a:ext cx="6117818"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35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772400" cy="717612"/>
          </a:xfrm>
        </p:spPr>
        <p:txBody>
          <a:bodyPr>
            <a:normAutofit fontScale="90000"/>
          </a:bodyPr>
          <a:lstStyle/>
          <a:p>
            <a:r>
              <a:rPr lang="en-US" sz="2800" dirty="0" smtClean="0"/>
              <a:t>How reviews affect users decision to download</a:t>
            </a:r>
            <a:br>
              <a:rPr lang="en-US" sz="2800" dirty="0" smtClean="0"/>
            </a:br>
            <a:r>
              <a:rPr lang="en-US" sz="2800" dirty="0" smtClean="0"/>
              <a:t> apps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sp>
        <p:nvSpPr>
          <p:cNvPr id="5" name="TextBox 4"/>
          <p:cNvSpPr txBox="1"/>
          <p:nvPr/>
        </p:nvSpPr>
        <p:spPr>
          <a:xfrm>
            <a:off x="76200" y="2590799"/>
            <a:ext cx="2438400" cy="2246769"/>
          </a:xfrm>
          <a:prstGeom prst="rect">
            <a:avLst/>
          </a:prstGeom>
          <a:noFill/>
        </p:spPr>
        <p:txBody>
          <a:bodyPr wrap="square" rtlCol="0">
            <a:spAutoFit/>
          </a:bodyPr>
          <a:lstStyle/>
          <a:p>
            <a:pPr marL="285750" indent="-285750">
              <a:buFont typeface="Arial" pitchFamily="34" charset="0"/>
              <a:buChar char="•"/>
            </a:pPr>
            <a:r>
              <a:rPr lang="en-US" sz="2000" dirty="0" smtClean="0"/>
              <a:t>Popular apps tend to get more reviews.</a:t>
            </a:r>
          </a:p>
          <a:p>
            <a:pPr marL="285750" indent="-285750">
              <a:buFont typeface="Arial" pitchFamily="34" charset="0"/>
              <a:buChar char="•"/>
            </a:pPr>
            <a:r>
              <a:rPr lang="en-US" sz="2000" dirty="0" smtClean="0"/>
              <a:t>Users read the reviews which attract them to install the app.</a:t>
            </a:r>
            <a:endParaRPr lang="en-US" sz="20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391" y="1866332"/>
            <a:ext cx="6352209" cy="400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8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15200" cy="717612"/>
          </a:xfrm>
        </p:spPr>
        <p:txBody>
          <a:bodyPr>
            <a:normAutofit/>
          </a:bodyPr>
          <a:lstStyle/>
          <a:p>
            <a:r>
              <a:rPr lang="en-US" sz="3200" dirty="0" smtClean="0"/>
              <a:t>Are app updates important ?</a:t>
            </a:r>
            <a:endParaRPr lang="en-US" sz="3200" dirty="0"/>
          </a:p>
        </p:txBody>
      </p:sp>
      <p:sp>
        <p:nvSpPr>
          <p:cNvPr id="3" name="Content Placeholder 2"/>
          <p:cNvSpPr>
            <a:spLocks noGrp="1"/>
          </p:cNvSpPr>
          <p:nvPr>
            <p:ph idx="1"/>
          </p:nvPr>
        </p:nvSpPr>
        <p:spPr>
          <a:xfrm>
            <a:off x="6172200" y="2127070"/>
            <a:ext cx="3212757" cy="3539527"/>
          </a:xfrm>
        </p:spPr>
        <p:txBody>
          <a:bodyPr>
            <a:normAutofit/>
          </a:bodyPr>
          <a:lstStyle/>
          <a:p>
            <a:r>
              <a:rPr lang="en-US" dirty="0" smtClean="0"/>
              <a:t>Most of the apps get frequent updates.</a:t>
            </a:r>
          </a:p>
          <a:p>
            <a:r>
              <a:rPr lang="en-US" dirty="0" smtClean="0"/>
              <a:t>Updating apps can improve the user experience .</a:t>
            </a:r>
          </a:p>
          <a:p>
            <a:r>
              <a:rPr lang="en-US" dirty="0" smtClean="0"/>
              <a:t>Leads to more convenience and increased engagement in the use of the app.</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6096000" cy="417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246909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641412"/>
          </a:xfrm>
        </p:spPr>
        <p:txBody>
          <a:bodyPr>
            <a:normAutofit/>
          </a:bodyPr>
          <a:lstStyle/>
          <a:p>
            <a:r>
              <a:rPr lang="en-US" sz="3200" dirty="0" smtClean="0"/>
              <a:t>Sentiment</a:t>
            </a:r>
            <a:r>
              <a:rPr lang="en-US" sz="3200" dirty="0"/>
              <a:t> analysis for free and paid </a:t>
            </a:r>
            <a:r>
              <a:rPr lang="en-US" sz="3200" dirty="0" smtClean="0"/>
              <a:t>apps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sp>
        <p:nvSpPr>
          <p:cNvPr id="5" name="TextBox 4"/>
          <p:cNvSpPr txBox="1"/>
          <p:nvPr/>
        </p:nvSpPr>
        <p:spPr>
          <a:xfrm>
            <a:off x="0" y="2286000"/>
            <a:ext cx="2819400" cy="2308324"/>
          </a:xfrm>
          <a:prstGeom prst="rect">
            <a:avLst/>
          </a:prstGeom>
          <a:noFill/>
        </p:spPr>
        <p:txBody>
          <a:bodyPr wrap="square" rtlCol="0">
            <a:spAutoFit/>
          </a:bodyPr>
          <a:lstStyle/>
          <a:p>
            <a:pPr marL="342900" indent="-342900">
              <a:buFont typeface="Arial" pitchFamily="34" charset="0"/>
              <a:buChar char="•"/>
            </a:pPr>
            <a:r>
              <a:rPr lang="en-US" sz="2400" dirty="0" smtClean="0"/>
              <a:t>Free </a:t>
            </a:r>
            <a:r>
              <a:rPr lang="en-US" sz="2400" dirty="0"/>
              <a:t>apps get more negative reviews. </a:t>
            </a:r>
            <a:endParaRPr lang="en-US" sz="2400" dirty="0" smtClean="0"/>
          </a:p>
          <a:p>
            <a:pPr marL="342900" indent="-342900">
              <a:buFont typeface="Arial" pitchFamily="34" charset="0"/>
              <a:buChar char="•"/>
            </a:pPr>
            <a:r>
              <a:rPr lang="en-US" sz="2400" dirty="0" smtClean="0"/>
              <a:t>Median </a:t>
            </a:r>
            <a:r>
              <a:rPr lang="en-US" sz="2400" dirty="0"/>
              <a:t>polarity is higher for paid apps.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752600"/>
            <a:ext cx="5943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13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4724400" cy="793812"/>
          </a:xfrm>
        </p:spPr>
        <p:txBody>
          <a:bodyPr/>
          <a:lstStyle/>
          <a:p>
            <a:endParaRPr lang="en-US" dirty="0"/>
          </a:p>
        </p:txBody>
      </p:sp>
      <p:sp>
        <p:nvSpPr>
          <p:cNvPr id="3" name="Content Placeholder 2"/>
          <p:cNvSpPr>
            <a:spLocks noGrp="1"/>
          </p:cNvSpPr>
          <p:nvPr>
            <p:ph idx="1"/>
          </p:nvPr>
        </p:nvSpPr>
        <p:spPr>
          <a:xfrm>
            <a:off x="152400" y="2057400"/>
            <a:ext cx="3581400" cy="3539527"/>
          </a:xfrm>
        </p:spPr>
        <p:txBody>
          <a:bodyPr>
            <a:normAutofit/>
          </a:bodyPr>
          <a:lstStyle/>
          <a:p>
            <a:pPr marL="45720" indent="0">
              <a:buNone/>
            </a:pPr>
            <a:r>
              <a:rPr lang="en-US" sz="2800" dirty="0" smtClean="0">
                <a:solidFill>
                  <a:srgbClr val="FFC000"/>
                </a:solidFill>
              </a:rPr>
              <a:t>Correlation </a:t>
            </a:r>
            <a:r>
              <a:rPr lang="en-US" sz="2800" dirty="0" err="1" smtClean="0">
                <a:solidFill>
                  <a:srgbClr val="FFC000"/>
                </a:solidFill>
              </a:rPr>
              <a:t>Heatmap</a:t>
            </a:r>
            <a:endParaRPr lang="en-US" sz="2800" dirty="0" smtClean="0">
              <a:solidFill>
                <a:srgbClr val="FFC000"/>
              </a:solidFill>
            </a:endParaRPr>
          </a:p>
          <a:p>
            <a:r>
              <a:rPr lang="en-US" sz="2200" dirty="0" smtClean="0"/>
              <a:t>Installs and Reviews have the strongest correlation</a:t>
            </a:r>
          </a:p>
          <a:p>
            <a:r>
              <a:rPr lang="en-US" sz="2200" dirty="0" smtClean="0"/>
              <a:t>Rating has. negative relation with Price</a:t>
            </a:r>
          </a:p>
          <a:p>
            <a:r>
              <a:rPr lang="en-US" sz="2200" dirty="0" smtClean="0"/>
              <a:t>Installs has positive relation with Size but it is very weak.</a:t>
            </a:r>
            <a:endParaRPr lang="en-US" sz="2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732367" cy="497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239461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3429000" cy="1154097"/>
          </a:xfrm>
        </p:spPr>
        <p:txBody>
          <a:bodyPr/>
          <a:lstStyle/>
          <a:p>
            <a:r>
              <a:rPr lang="en-US" dirty="0" smtClean="0"/>
              <a:t>Introduction</a:t>
            </a:r>
            <a:endParaRPr lang="en-US" dirty="0"/>
          </a:p>
        </p:txBody>
      </p:sp>
      <p:sp>
        <p:nvSpPr>
          <p:cNvPr id="3" name="Content Placeholder 2"/>
          <p:cNvSpPr>
            <a:spLocks noGrp="1"/>
          </p:cNvSpPr>
          <p:nvPr>
            <p:ph idx="1"/>
          </p:nvPr>
        </p:nvSpPr>
        <p:spPr>
          <a:xfrm>
            <a:off x="3429000" y="914400"/>
            <a:ext cx="5257800" cy="5638800"/>
          </a:xfrm>
        </p:spPr>
        <p:txBody>
          <a:bodyPr>
            <a:noAutofit/>
          </a:bodyPr>
          <a:lstStyle/>
          <a:p>
            <a:pPr marL="45720" indent="0">
              <a:buNone/>
            </a:pPr>
            <a:r>
              <a:rPr lang="en-US" sz="2400" dirty="0" smtClean="0"/>
              <a:t>The Play Store apps data has enormous potential to drive app-making businesses to success. Actionable insights can be drawn for developers to work on and capture the Android market. Play Store is one of the largest and most popular android app stores with over a millions apps.</a:t>
            </a:r>
          </a:p>
          <a:p>
            <a:pPr marL="45720" indent="0">
              <a:buNone/>
            </a:pPr>
            <a:r>
              <a:rPr lang="en-US" sz="2400" dirty="0" smtClean="0"/>
              <a:t>Our main objective is to analyze the dataset and find out which features contribute to app success and how these affect the user engagement with the app.</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64" y="2590800"/>
            <a:ext cx="2256050" cy="1360899"/>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64" y="4343400"/>
            <a:ext cx="2255520" cy="129540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261" y="304800"/>
            <a:ext cx="868680" cy="868680"/>
          </a:xfrm>
          <a:prstGeom prst="rect">
            <a:avLst/>
          </a:prstGeom>
        </p:spPr>
      </p:pic>
    </p:spTree>
    <p:extLst>
      <p:ext uri="{BB962C8B-B14F-4D97-AF65-F5344CB8AC3E}">
        <p14:creationId xmlns:p14="http://schemas.microsoft.com/office/powerpoint/2010/main" val="715277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2199503" cy="717612"/>
          </a:xfrm>
        </p:spPr>
        <p:txBody>
          <a:bodyPr>
            <a:normAutofit/>
          </a:bodyPr>
          <a:lstStyle/>
          <a:p>
            <a:r>
              <a:rPr lang="en-US" dirty="0" smtClean="0"/>
              <a:t>Pair Plot</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578913"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8936" y="304800"/>
            <a:ext cx="868680" cy="868680"/>
          </a:xfrm>
          <a:prstGeom prst="rect">
            <a:avLst/>
          </a:prstGeom>
        </p:spPr>
      </p:pic>
    </p:spTree>
    <p:extLst>
      <p:ext uri="{BB962C8B-B14F-4D97-AF65-F5344CB8AC3E}">
        <p14:creationId xmlns:p14="http://schemas.microsoft.com/office/powerpoint/2010/main" val="186899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2819400" cy="717612"/>
          </a:xfrm>
        </p:spPr>
        <p:txBody>
          <a:bodyPr/>
          <a:lstStyle/>
          <a:p>
            <a:r>
              <a:rPr lang="en-US" dirty="0" smtClean="0"/>
              <a:t>Conclusion</a:t>
            </a:r>
            <a:endParaRPr lang="en-US" dirty="0"/>
          </a:p>
        </p:txBody>
      </p:sp>
      <p:sp>
        <p:nvSpPr>
          <p:cNvPr id="3" name="Content Placeholder 2"/>
          <p:cNvSpPr>
            <a:spLocks noGrp="1"/>
          </p:cNvSpPr>
          <p:nvPr>
            <p:ph idx="1"/>
          </p:nvPr>
        </p:nvSpPr>
        <p:spPr>
          <a:xfrm>
            <a:off x="152400" y="1143000"/>
            <a:ext cx="7848600" cy="5318760"/>
          </a:xfrm>
        </p:spPr>
        <p:txBody>
          <a:bodyPr>
            <a:normAutofit/>
          </a:bodyPr>
          <a:lstStyle/>
          <a:p>
            <a:r>
              <a:rPr lang="en-US" sz="2200" b="1" dirty="0" smtClean="0"/>
              <a:t>Family</a:t>
            </a:r>
            <a:r>
              <a:rPr lang="en-US" sz="2200" b="1" dirty="0"/>
              <a:t> </a:t>
            </a:r>
            <a:r>
              <a:rPr lang="en-US" sz="2200" b="1" dirty="0" smtClean="0"/>
              <a:t>category</a:t>
            </a:r>
            <a:r>
              <a:rPr lang="en-US" sz="2200" dirty="0"/>
              <a:t> has more apps on the play store but </a:t>
            </a:r>
            <a:r>
              <a:rPr lang="en-US" sz="2200" b="1" dirty="0" smtClean="0"/>
              <a:t>Game</a:t>
            </a:r>
            <a:r>
              <a:rPr lang="en-US" sz="2200" b="1" dirty="0"/>
              <a:t> </a:t>
            </a:r>
            <a:r>
              <a:rPr lang="en-US" sz="2200" b="1" dirty="0" smtClean="0"/>
              <a:t>category </a:t>
            </a:r>
            <a:r>
              <a:rPr lang="en-US" sz="2200" dirty="0" smtClean="0"/>
              <a:t>is</a:t>
            </a:r>
            <a:r>
              <a:rPr lang="en-US" sz="2200" dirty="0"/>
              <a:t> the most popular category.</a:t>
            </a:r>
          </a:p>
          <a:p>
            <a:r>
              <a:rPr lang="en-US" sz="2200" dirty="0" smtClean="0"/>
              <a:t>Approx</a:t>
            </a:r>
            <a:r>
              <a:rPr lang="en-US" sz="2200" dirty="0"/>
              <a:t>. 91% apps on play store are free apps and Medical and </a:t>
            </a:r>
            <a:r>
              <a:rPr lang="en-US" sz="2200" dirty="0" smtClean="0"/>
              <a:t>Personalization</a:t>
            </a:r>
            <a:r>
              <a:rPr lang="en-US" sz="2200" dirty="0"/>
              <a:t> apps generally do well as paid apps.</a:t>
            </a:r>
          </a:p>
          <a:p>
            <a:r>
              <a:rPr lang="en-US" sz="2200" dirty="0" smtClean="0"/>
              <a:t>Users</a:t>
            </a:r>
            <a:r>
              <a:rPr lang="en-US" sz="2200" dirty="0"/>
              <a:t> prefer apps that required less space .Bulky apps are downloaded less.</a:t>
            </a:r>
          </a:p>
          <a:p>
            <a:r>
              <a:rPr lang="en-US" sz="2200" dirty="0" smtClean="0"/>
              <a:t>App</a:t>
            </a:r>
            <a:r>
              <a:rPr lang="en-US" sz="2200" dirty="0"/>
              <a:t> ratings and reviews have a significant impact on a user's decision to download or </a:t>
            </a:r>
            <a:r>
              <a:rPr lang="en-US" sz="2200" dirty="0" smtClean="0"/>
              <a:t>to</a:t>
            </a:r>
            <a:r>
              <a:rPr lang="en-US" sz="2200" dirty="0"/>
              <a:t> download an app.</a:t>
            </a:r>
          </a:p>
          <a:p>
            <a:r>
              <a:rPr lang="en-US" sz="2200" dirty="0" smtClean="0"/>
              <a:t>Updating</a:t>
            </a:r>
            <a:r>
              <a:rPr lang="en-US" sz="2200" dirty="0"/>
              <a:t> the app  can improve user </a:t>
            </a:r>
            <a:r>
              <a:rPr lang="en-US" sz="2200" dirty="0" smtClean="0"/>
              <a:t>experience</a:t>
            </a:r>
            <a:r>
              <a:rPr lang="en-US" sz="2200" dirty="0"/>
              <a:t> and happy users attract more new users.</a:t>
            </a:r>
          </a:p>
          <a:p>
            <a:r>
              <a:rPr lang="en-US" sz="2200" dirty="0" smtClean="0"/>
              <a:t>Sentiments</a:t>
            </a:r>
            <a:r>
              <a:rPr lang="en-US" sz="2200" dirty="0"/>
              <a:t> in reviews also matters in attracting new users as other user's positive reviews about the app </a:t>
            </a:r>
            <a:r>
              <a:rPr lang="en-US" sz="2200" dirty="0" smtClean="0"/>
              <a:t>strength</a:t>
            </a:r>
            <a:r>
              <a:rPr lang="en-US" sz="2200" dirty="0"/>
              <a:t> then the </a:t>
            </a:r>
            <a:r>
              <a:rPr lang="en-US" sz="2200" dirty="0" smtClean="0"/>
              <a:t>decision</a:t>
            </a:r>
            <a:r>
              <a:rPr lang="en-US" sz="2200" dirty="0"/>
              <a:t> to download.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617" y="304800"/>
            <a:ext cx="868680" cy="868680"/>
          </a:xfrm>
          <a:prstGeom prst="rect">
            <a:avLst/>
          </a:prstGeom>
        </p:spPr>
      </p:pic>
    </p:spTree>
    <p:extLst>
      <p:ext uri="{BB962C8B-B14F-4D97-AF65-F5344CB8AC3E}">
        <p14:creationId xmlns:p14="http://schemas.microsoft.com/office/powerpoint/2010/main" val="239645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276600" cy="870012"/>
          </a:xfrm>
        </p:spPr>
        <p:txBody>
          <a:bodyPr/>
          <a:lstStyle/>
          <a:p>
            <a:r>
              <a:rPr lang="en-US" dirty="0" smtClean="0"/>
              <a:t>Challenges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p:spPr>
      </p:pic>
      <p:sp>
        <p:nvSpPr>
          <p:cNvPr id="5" name="TextBox 4"/>
          <p:cNvSpPr txBox="1"/>
          <p:nvPr/>
        </p:nvSpPr>
        <p:spPr>
          <a:xfrm>
            <a:off x="304800" y="1447800"/>
            <a:ext cx="6705600" cy="3416320"/>
          </a:xfrm>
          <a:prstGeom prst="rect">
            <a:avLst/>
          </a:prstGeom>
          <a:noFill/>
        </p:spPr>
        <p:txBody>
          <a:bodyPr wrap="square" rtlCol="0">
            <a:spAutoFit/>
          </a:bodyPr>
          <a:lstStyle/>
          <a:p>
            <a:pPr marL="285750" indent="-285750">
              <a:buFont typeface="Arial" pitchFamily="34" charset="0"/>
              <a:buChar char="•"/>
            </a:pPr>
            <a:r>
              <a:rPr lang="en-US" sz="2400" dirty="0"/>
              <a:t>Data cleaning was the most time consuming phase and whether to drop the null values or fill them was the real challenge. </a:t>
            </a:r>
          </a:p>
          <a:p>
            <a:pPr marL="285750" indent="-285750">
              <a:buFont typeface="Arial" pitchFamily="34" charset="0"/>
              <a:buChar char="•"/>
            </a:pPr>
            <a:r>
              <a:rPr lang="en-US" sz="2400" dirty="0" smtClean="0"/>
              <a:t>Installs </a:t>
            </a:r>
            <a:r>
              <a:rPr lang="en-US" sz="2400" dirty="0"/>
              <a:t>and reviews were highly skewed and getting undesirable results lead to lots of search reaching to a solution of log transformation. </a:t>
            </a:r>
          </a:p>
          <a:p>
            <a:pPr marL="285750" indent="-285750">
              <a:buFont typeface="Arial" pitchFamily="34" charset="0"/>
              <a:buChar char="•"/>
            </a:pPr>
            <a:r>
              <a:rPr lang="en-US" sz="2400" dirty="0" smtClean="0"/>
              <a:t>Reviews </a:t>
            </a:r>
            <a:r>
              <a:rPr lang="en-US" sz="2400" dirty="0"/>
              <a:t>dataset has so much data and it was little difficult to handle. </a:t>
            </a:r>
          </a:p>
        </p:txBody>
      </p:sp>
    </p:spTree>
    <p:extLst>
      <p:ext uri="{BB962C8B-B14F-4D97-AF65-F5344CB8AC3E}">
        <p14:creationId xmlns:p14="http://schemas.microsoft.com/office/powerpoint/2010/main" val="348787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3657600" cy="793812"/>
          </a:xfrm>
        </p:spPr>
        <p:txBody>
          <a:bodyPr>
            <a:normAutofit/>
          </a:bodyPr>
          <a:lstStyle/>
          <a:p>
            <a:r>
              <a:rPr lang="en-US" sz="4400" dirty="0" smtClean="0"/>
              <a:t>Step Involved</a:t>
            </a:r>
            <a:endParaRPr lang="en-US" sz="4400" dirty="0"/>
          </a:p>
        </p:txBody>
      </p:sp>
      <p:sp>
        <p:nvSpPr>
          <p:cNvPr id="3" name="Content Placeholder 2"/>
          <p:cNvSpPr>
            <a:spLocks noGrp="1"/>
          </p:cNvSpPr>
          <p:nvPr>
            <p:ph idx="1"/>
          </p:nvPr>
        </p:nvSpPr>
        <p:spPr>
          <a:xfrm>
            <a:off x="37070" y="1524000"/>
            <a:ext cx="8915400" cy="4937760"/>
          </a:xfrm>
        </p:spPr>
        <p:txBody>
          <a:bodyPr>
            <a:normAutofit/>
          </a:bodyPr>
          <a:lstStyle/>
          <a:p>
            <a:r>
              <a:rPr lang="en-US" sz="2200" b="1" dirty="0" smtClean="0">
                <a:solidFill>
                  <a:srgbClr val="FFC000"/>
                </a:solidFill>
              </a:rPr>
              <a:t>Importing Libraries and Data</a:t>
            </a:r>
            <a:r>
              <a:rPr lang="en-US" sz="2200" b="1" dirty="0" smtClean="0"/>
              <a:t>:- </a:t>
            </a:r>
            <a:r>
              <a:rPr lang="en-US" sz="2200" dirty="0" smtClean="0"/>
              <a:t>First we imported all the python libraries required for this ,which include </a:t>
            </a:r>
            <a:r>
              <a:rPr lang="en-US" sz="2200" dirty="0" err="1" smtClean="0"/>
              <a:t>NumPy</a:t>
            </a:r>
            <a:r>
              <a:rPr lang="en-US" sz="2200" dirty="0" smtClean="0"/>
              <a:t>, Pandas, </a:t>
            </a:r>
            <a:r>
              <a:rPr lang="en-US" sz="2200" dirty="0" err="1" smtClean="0"/>
              <a:t>Matplotlib</a:t>
            </a:r>
            <a:r>
              <a:rPr lang="en-US" sz="2200" dirty="0" smtClean="0"/>
              <a:t> </a:t>
            </a:r>
            <a:r>
              <a:rPr lang="en-US" sz="2200" dirty="0" smtClean="0"/>
              <a:t>and </a:t>
            </a:r>
            <a:r>
              <a:rPr lang="en-US" sz="2200" dirty="0" err="1" smtClean="0"/>
              <a:t>Seaborn</a:t>
            </a:r>
            <a:r>
              <a:rPr lang="en-US" sz="2200" dirty="0" smtClean="0"/>
              <a:t>, we read the CSV into a </a:t>
            </a:r>
            <a:r>
              <a:rPr lang="en-US" sz="2200" dirty="0" err="1" smtClean="0"/>
              <a:t>dataframe</a:t>
            </a:r>
            <a:r>
              <a:rPr lang="en-US" sz="2200" dirty="0" smtClean="0"/>
              <a:t> and pandas </a:t>
            </a:r>
            <a:r>
              <a:rPr lang="en-US" sz="2200" dirty="0" err="1" smtClean="0"/>
              <a:t>dataframe</a:t>
            </a:r>
            <a:r>
              <a:rPr lang="en-US" sz="2200" dirty="0" smtClean="0"/>
              <a:t> did the work for us.</a:t>
            </a:r>
          </a:p>
          <a:p>
            <a:r>
              <a:rPr lang="en-US" sz="2200" b="1" dirty="0" smtClean="0">
                <a:solidFill>
                  <a:srgbClr val="FFC000"/>
                </a:solidFill>
              </a:rPr>
              <a:t>Data Description</a:t>
            </a:r>
            <a:r>
              <a:rPr lang="en-US" sz="2200" b="1" dirty="0" smtClean="0"/>
              <a:t>:-</a:t>
            </a:r>
            <a:r>
              <a:rPr lang="en-US" sz="2200" dirty="0" smtClean="0"/>
              <a:t>In this step ,we  observed the data by exploring few rows, checking shape, columns, data types etc…</a:t>
            </a:r>
          </a:p>
          <a:p>
            <a:r>
              <a:rPr lang="en-US" sz="2200" b="1" dirty="0" smtClean="0">
                <a:solidFill>
                  <a:srgbClr val="FFC000"/>
                </a:solidFill>
              </a:rPr>
              <a:t>Data Preparation</a:t>
            </a:r>
            <a:r>
              <a:rPr lang="en-US" sz="2200" b="1" dirty="0" smtClean="0"/>
              <a:t>:- </a:t>
            </a:r>
            <a:r>
              <a:rPr lang="en-US" sz="2200" dirty="0" smtClean="0"/>
              <a:t>Here we carried out data cleaning and data transform to make data efficient for analysis and </a:t>
            </a:r>
            <a:r>
              <a:rPr lang="en-US" sz="2200" dirty="0" err="1" smtClean="0"/>
              <a:t>visulisation</a:t>
            </a:r>
            <a:r>
              <a:rPr lang="en-US" sz="2200" dirty="0" smtClean="0"/>
              <a:t>.</a:t>
            </a:r>
          </a:p>
          <a:p>
            <a:r>
              <a:rPr lang="en-US" sz="2200" b="1" dirty="0" smtClean="0">
                <a:solidFill>
                  <a:srgbClr val="FFC000"/>
                </a:solidFill>
              </a:rPr>
              <a:t>Data </a:t>
            </a:r>
            <a:r>
              <a:rPr lang="en-US" sz="2200" b="1" dirty="0" err="1" smtClean="0">
                <a:solidFill>
                  <a:srgbClr val="FFC000"/>
                </a:solidFill>
              </a:rPr>
              <a:t>Visulisation</a:t>
            </a:r>
            <a:r>
              <a:rPr lang="en-US" sz="2200" b="1" dirty="0" smtClean="0"/>
              <a:t>:- </a:t>
            </a:r>
            <a:r>
              <a:rPr lang="en-US" sz="2200" dirty="0" err="1" smtClean="0"/>
              <a:t>Visulized</a:t>
            </a:r>
            <a:r>
              <a:rPr lang="en-US" sz="2200" dirty="0" smtClean="0"/>
              <a:t>  data with the help of graphs and plots to learn trends, Patterns and get answers to the questions  related to the data . This process helped us figuring out various aspects and relationships among features of the app.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4212633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3581400" cy="717612"/>
          </a:xfrm>
        </p:spPr>
        <p:txBody>
          <a:bodyPr/>
          <a:lstStyle/>
          <a:p>
            <a:r>
              <a:rPr lang="en-US" dirty="0" smtClean="0"/>
              <a:t>Data Overview</a:t>
            </a:r>
            <a:endParaRPr lang="en-US" dirty="0"/>
          </a:p>
        </p:txBody>
      </p:sp>
      <p:sp>
        <p:nvSpPr>
          <p:cNvPr id="3" name="Content Placeholder 2"/>
          <p:cNvSpPr>
            <a:spLocks noGrp="1"/>
          </p:cNvSpPr>
          <p:nvPr>
            <p:ph idx="1"/>
          </p:nvPr>
        </p:nvSpPr>
        <p:spPr>
          <a:xfrm>
            <a:off x="4009768" y="1143000"/>
            <a:ext cx="5105400" cy="5562600"/>
          </a:xfrm>
        </p:spPr>
        <p:txBody>
          <a:bodyPr>
            <a:normAutofit fontScale="92500" lnSpcReduction="10000"/>
          </a:bodyPr>
          <a:lstStyle/>
          <a:p>
            <a:pPr marL="45720" indent="0">
              <a:buNone/>
            </a:pPr>
            <a:r>
              <a:rPr lang="en-US" sz="2800" dirty="0" smtClean="0">
                <a:solidFill>
                  <a:srgbClr val="FFC000"/>
                </a:solidFill>
              </a:rPr>
              <a:t>Features:-</a:t>
            </a:r>
          </a:p>
          <a:p>
            <a:r>
              <a:rPr lang="en-US" dirty="0" smtClean="0">
                <a:solidFill>
                  <a:srgbClr val="FFC000"/>
                </a:solidFill>
              </a:rPr>
              <a:t>App - </a:t>
            </a:r>
            <a:r>
              <a:rPr lang="en-US" dirty="0" smtClean="0"/>
              <a:t>name of the app</a:t>
            </a:r>
          </a:p>
          <a:p>
            <a:r>
              <a:rPr lang="en-US" dirty="0" smtClean="0">
                <a:solidFill>
                  <a:srgbClr val="FFC000"/>
                </a:solidFill>
              </a:rPr>
              <a:t>Categories - </a:t>
            </a:r>
            <a:r>
              <a:rPr lang="en-US" dirty="0" smtClean="0"/>
              <a:t>category of the app</a:t>
            </a:r>
          </a:p>
          <a:p>
            <a:r>
              <a:rPr lang="en-US" dirty="0" smtClean="0">
                <a:solidFill>
                  <a:srgbClr val="FFC000"/>
                </a:solidFill>
              </a:rPr>
              <a:t>Rating</a:t>
            </a:r>
            <a:r>
              <a:rPr lang="en-US" dirty="0" smtClean="0"/>
              <a:t> - app’s rating by the users out of 5</a:t>
            </a:r>
          </a:p>
          <a:p>
            <a:r>
              <a:rPr lang="en-US" dirty="0" smtClean="0">
                <a:solidFill>
                  <a:srgbClr val="FFC000"/>
                </a:solidFill>
              </a:rPr>
              <a:t>Reviews</a:t>
            </a:r>
            <a:r>
              <a:rPr lang="en-US" dirty="0" smtClean="0"/>
              <a:t> - number of the app’s reviews</a:t>
            </a:r>
          </a:p>
          <a:p>
            <a:r>
              <a:rPr lang="en-US" dirty="0" smtClean="0">
                <a:solidFill>
                  <a:srgbClr val="FFC000"/>
                </a:solidFill>
              </a:rPr>
              <a:t>Size </a:t>
            </a:r>
            <a:r>
              <a:rPr lang="en-US" dirty="0" smtClean="0"/>
              <a:t>- size of the app</a:t>
            </a:r>
          </a:p>
          <a:p>
            <a:r>
              <a:rPr lang="en-US" dirty="0" smtClean="0">
                <a:solidFill>
                  <a:srgbClr val="FFC000"/>
                </a:solidFill>
              </a:rPr>
              <a:t>Installs</a:t>
            </a:r>
            <a:r>
              <a:rPr lang="en-US" dirty="0" smtClean="0"/>
              <a:t> - number of installs of the app</a:t>
            </a:r>
          </a:p>
          <a:p>
            <a:r>
              <a:rPr lang="en-US" dirty="0" smtClean="0">
                <a:solidFill>
                  <a:srgbClr val="FFC000"/>
                </a:solidFill>
              </a:rPr>
              <a:t>Type</a:t>
            </a:r>
            <a:r>
              <a:rPr lang="en-US" dirty="0" smtClean="0"/>
              <a:t> - whether the app is free or paid</a:t>
            </a:r>
          </a:p>
          <a:p>
            <a:r>
              <a:rPr lang="en-US" dirty="0" smtClean="0">
                <a:solidFill>
                  <a:srgbClr val="FFC000"/>
                </a:solidFill>
              </a:rPr>
              <a:t>Price</a:t>
            </a:r>
            <a:r>
              <a:rPr lang="en-US" dirty="0" smtClean="0"/>
              <a:t> - price of the app in $ </a:t>
            </a:r>
          </a:p>
          <a:p>
            <a:r>
              <a:rPr lang="en-US" dirty="0" smtClean="0">
                <a:solidFill>
                  <a:srgbClr val="FFC000"/>
                </a:solidFill>
              </a:rPr>
              <a:t>Content</a:t>
            </a:r>
            <a:r>
              <a:rPr lang="en-US" dirty="0" smtClean="0"/>
              <a:t> </a:t>
            </a:r>
            <a:r>
              <a:rPr lang="en-US" dirty="0" smtClean="0">
                <a:solidFill>
                  <a:srgbClr val="FFC000"/>
                </a:solidFill>
              </a:rPr>
              <a:t>Rating</a:t>
            </a:r>
            <a:r>
              <a:rPr lang="en-US" dirty="0" smtClean="0"/>
              <a:t> - target audience of the app</a:t>
            </a:r>
          </a:p>
          <a:p>
            <a:r>
              <a:rPr lang="en-US" dirty="0" smtClean="0">
                <a:solidFill>
                  <a:srgbClr val="FFC000"/>
                </a:solidFill>
              </a:rPr>
              <a:t>Genres</a:t>
            </a:r>
            <a:r>
              <a:rPr lang="en-US" dirty="0" smtClean="0"/>
              <a:t> -  genre of the app</a:t>
            </a:r>
          </a:p>
          <a:p>
            <a:r>
              <a:rPr lang="en-US" dirty="0" smtClean="0">
                <a:solidFill>
                  <a:srgbClr val="FFC000"/>
                </a:solidFill>
              </a:rPr>
              <a:t>Last Updated </a:t>
            </a:r>
            <a:r>
              <a:rPr lang="en-US" dirty="0" smtClean="0"/>
              <a:t>- date the app updated last time</a:t>
            </a:r>
          </a:p>
          <a:p>
            <a:r>
              <a:rPr lang="en-US" dirty="0" smtClean="0">
                <a:solidFill>
                  <a:srgbClr val="FFC000"/>
                </a:solidFill>
              </a:rPr>
              <a:t>Current ver.</a:t>
            </a:r>
            <a:r>
              <a:rPr lang="en-US" dirty="0" smtClean="0"/>
              <a:t> - current version of the app</a:t>
            </a:r>
          </a:p>
          <a:p>
            <a:r>
              <a:rPr lang="en-US" dirty="0" smtClean="0">
                <a:solidFill>
                  <a:srgbClr val="FFC000"/>
                </a:solidFill>
              </a:rPr>
              <a:t>Android ver. </a:t>
            </a:r>
            <a:r>
              <a:rPr lang="en-US" dirty="0"/>
              <a:t>-</a:t>
            </a:r>
            <a:r>
              <a:rPr lang="en-US" dirty="0" smtClean="0"/>
              <a:t> android version required to run the app </a:t>
            </a:r>
            <a:endParaRPr lang="en-US" dirty="0"/>
          </a:p>
        </p:txBody>
      </p:sp>
      <p:sp>
        <p:nvSpPr>
          <p:cNvPr id="4" name="TextBox 3"/>
          <p:cNvSpPr txBox="1"/>
          <p:nvPr/>
        </p:nvSpPr>
        <p:spPr>
          <a:xfrm>
            <a:off x="457200" y="3962400"/>
            <a:ext cx="2718486" cy="1631216"/>
          </a:xfrm>
          <a:prstGeom prst="rect">
            <a:avLst/>
          </a:prstGeom>
          <a:noFill/>
        </p:spPr>
        <p:txBody>
          <a:bodyPr wrap="square" rtlCol="0">
            <a:spAutoFit/>
          </a:bodyPr>
          <a:lstStyle/>
          <a:p>
            <a:r>
              <a:rPr lang="en-US" sz="2000" dirty="0" smtClean="0">
                <a:solidFill>
                  <a:srgbClr val="FFC000"/>
                </a:solidFill>
              </a:rPr>
              <a:t>Different Data Types</a:t>
            </a:r>
          </a:p>
          <a:p>
            <a:pPr marL="285750" indent="-285750">
              <a:buFont typeface="Arial" pitchFamily="34" charset="0"/>
              <a:buChar char="•"/>
            </a:pPr>
            <a:r>
              <a:rPr lang="en-US" sz="2000" dirty="0" smtClean="0"/>
              <a:t>String</a:t>
            </a:r>
          </a:p>
          <a:p>
            <a:pPr marL="285750" indent="-285750">
              <a:buFont typeface="Arial" pitchFamily="34" charset="0"/>
              <a:buChar char="•"/>
            </a:pPr>
            <a:r>
              <a:rPr lang="en-US" sz="2000" dirty="0" smtClean="0"/>
              <a:t>Integer</a:t>
            </a:r>
          </a:p>
          <a:p>
            <a:pPr marL="285750" indent="-285750">
              <a:buFont typeface="Arial" pitchFamily="34" charset="0"/>
              <a:buChar char="•"/>
            </a:pPr>
            <a:r>
              <a:rPr lang="en-US" sz="2000" dirty="0" smtClean="0"/>
              <a:t>Float</a:t>
            </a:r>
          </a:p>
          <a:p>
            <a:pPr marL="285750" indent="-285750">
              <a:buFont typeface="Arial" pitchFamily="34" charset="0"/>
              <a:buChar char="•"/>
            </a:pPr>
            <a:r>
              <a:rPr lang="en-US" sz="2000" dirty="0" smtClean="0"/>
              <a:t>Object</a:t>
            </a:r>
            <a:endParaRPr lang="en-US" sz="2000" dirty="0"/>
          </a:p>
        </p:txBody>
      </p:sp>
      <p:sp>
        <p:nvSpPr>
          <p:cNvPr id="5" name="Flowchart: Predefined Process 4"/>
          <p:cNvSpPr/>
          <p:nvPr/>
        </p:nvSpPr>
        <p:spPr>
          <a:xfrm>
            <a:off x="457200" y="2019300"/>
            <a:ext cx="2438400" cy="685800"/>
          </a:xfrm>
          <a:prstGeom prst="flowChartPredefinedProcess">
            <a:avLst/>
          </a:prstGeom>
        </p:spPr>
        <p:style>
          <a:lnRef idx="2">
            <a:schemeClr val="dk1">
              <a:shade val="50000"/>
            </a:schemeClr>
          </a:lnRef>
          <a:fillRef idx="1001">
            <a:schemeClr val="lt2"/>
          </a:fillRef>
          <a:effectRef idx="0">
            <a:schemeClr val="dk1"/>
          </a:effectRef>
          <a:fontRef idx="minor">
            <a:schemeClr val="lt1"/>
          </a:fontRef>
        </p:style>
        <p:txBody>
          <a:bodyPr rtlCol="0" anchor="ctr"/>
          <a:lstStyle/>
          <a:p>
            <a:pPr algn="ctr"/>
            <a:endParaRPr lang="en-US">
              <a:solidFill>
                <a:srgbClr val="FFC000"/>
              </a:solidFill>
            </a:endParaRPr>
          </a:p>
        </p:txBody>
      </p:sp>
      <p:sp>
        <p:nvSpPr>
          <p:cNvPr id="6" name="TextBox 5"/>
          <p:cNvSpPr txBox="1"/>
          <p:nvPr/>
        </p:nvSpPr>
        <p:spPr>
          <a:xfrm>
            <a:off x="953014" y="2177534"/>
            <a:ext cx="1726857" cy="369332"/>
          </a:xfrm>
          <a:prstGeom prst="rect">
            <a:avLst/>
          </a:prstGeom>
          <a:noFill/>
        </p:spPr>
        <p:txBody>
          <a:bodyPr wrap="square" rtlCol="0">
            <a:spAutoFit/>
          </a:bodyPr>
          <a:lstStyle/>
          <a:p>
            <a:r>
              <a:rPr lang="en-US" b="1" dirty="0" smtClean="0">
                <a:solidFill>
                  <a:schemeClr val="bg1"/>
                </a:solidFill>
              </a:rPr>
              <a:t>10841 Apps</a:t>
            </a:r>
            <a:endParaRPr lang="en-US" b="1" dirty="0">
              <a:solidFill>
                <a:schemeClr val="bg1"/>
              </a:solidFill>
            </a:endParaRPr>
          </a:p>
        </p:txBody>
      </p:sp>
      <p:sp>
        <p:nvSpPr>
          <p:cNvPr id="7" name="Flowchart: Predefined Process 6"/>
          <p:cNvSpPr/>
          <p:nvPr/>
        </p:nvSpPr>
        <p:spPr>
          <a:xfrm>
            <a:off x="457200" y="2971800"/>
            <a:ext cx="2438400" cy="609600"/>
          </a:xfrm>
          <a:prstGeom prst="flowChartPredefined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00" y="3091934"/>
            <a:ext cx="1524000" cy="369332"/>
          </a:xfrm>
          <a:prstGeom prst="rect">
            <a:avLst/>
          </a:prstGeom>
          <a:noFill/>
        </p:spPr>
        <p:txBody>
          <a:bodyPr wrap="square" rtlCol="0">
            <a:spAutoFit/>
          </a:bodyPr>
          <a:lstStyle/>
          <a:p>
            <a:r>
              <a:rPr lang="en-US" b="1" dirty="0" smtClean="0">
                <a:solidFill>
                  <a:schemeClr val="bg1"/>
                </a:solidFill>
              </a:rPr>
              <a:t>13 Columns</a:t>
            </a:r>
            <a:endParaRPr lang="en-US" b="1"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1913168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114800" cy="793812"/>
          </a:xfrm>
        </p:spPr>
        <p:txBody>
          <a:bodyPr>
            <a:normAutofit/>
          </a:bodyPr>
          <a:lstStyle/>
          <a:p>
            <a:r>
              <a:rPr lang="en-US" dirty="0" smtClean="0"/>
              <a:t>Data Preparation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5542" y="1905000"/>
            <a:ext cx="4376057"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AutoShape 2" descr="data:image/png;base64,iVBORw0KGgoAAAANSUhEUgAAAYIAAAEGCAYAAABo25JHAAAABHNCSVQICAgIfAhkiAAAAAlwSFlzAAALEgAACxIB0t1+/AAAADh0RVh0U29mdHdhcmUAbWF0cGxvdGxpYiB2ZXJzaW9uMy4yLjIsIGh0dHA6Ly9tYXRwbG90bGliLm9yZy+WH4yJAAAgAElEQVR4nO3deXSc9X3v8fd3ZqTRbtmWLFm2vBuD7YBtxBZoIGTBkARCNpaQNikpvaeQ5jbdaNpL06S9Sdtzcpu2aSltFrIQ9lAgpIQEAgkQbOPdxjbeLcm25E2LZS2j+d4/ZmSErdXW6Jnl8zpHRzPPPPPMV4OZzzy/3+/5/czdERGR3BUKugAREQmWgkBEJMcpCEREcpyCQEQkxykIRERyXCToAkaroqLCZ82aFXQZIiIZ5fXXXz/k7pUDPZZxQTBr1ixWrVoVdBkiIhnFzPYM9piahkREclzKgsDMvm1mTWa2cZj9LjKzmJl9LFW1iIjI4FJ5RvBdYPlQO5hZGPh74GcprENERIaQsiBw95eAI8Ps9jngMaApVXWIiMjQAusjMLNpwI3Av49g3zvMbJWZrWpubk59cSIiOSTIzuJ/Av7c3ePD7eju97l7nbvXVVYOOPpJRETOUJDDR+uAB80MoAK4zsxi7v5EgDWJiOScwILA3Wf33Taz7wJPKwRERMZfyoLAzH4EXAVUmFk98NdAHoC735uq1xURkdFJWRC4+y2j2PfTqapDRDLfA6/tHdF+t14yI8WVZCddWSwikuMUBCIiOU5BICKS4xQEIiI5TkEgIpLjFAQiIjlOQSAikuMUBCIiOU5BICKS4xQEIiI5LuMWrxcRGcxgU1Fo6omh6YxARCTHKQhERHKcgkBEJMcpCEREcpyCQEQkxykIRERynIJARCTHKQhERHKcLigTkbQx0rWJZWzpjEBEJMelLAjM7Ntm1mRmGwd5/JNmtt7MNpjZK2Z2QapqERGRwaXyjOC7wPIhHt8FXOnu7wC+AtyXwlpERGQQKesjcPeXzGzWEI+/0u/ub4DpqapFREQGly59BLcDPx3sQTO7w8xWmdmq5ubmcSxLRCT7BR4EZvZuEkHw54Pt4+73uXudu9dVVlaOX3EiIjkg0OGjZnY+8F/Ate5+OMhaRERyVWBnBGY2A3gc+JS7bwuqDhGRXJeyMwIz+xFwFVBhZvXAXwN5AO5+L3APMBn4NzMDiLl7XarqERGRgaVy1NAtwzz+WeCzqXp9EREZmcA7i0VEJFgKAhGRHKcgEBHJcQoCEZEcpyAQEclxCgIRkRynIBARyXEKAhGRHKcgEBHJcQoCEZEcpyAQEclxCgIRkRynIBCRjNPTGyfuHnQZWSPQhWlEREZjz+HjvLitmW0H23CHqrICrj53CotqykhOZy9nQEEgIhlh1e4jPLG2geJohHfOrSAvHGJjYwsPrNhL3cyJfHjpNEIKgzOiIBCRtLe+/hiPr2lg3pQSbr14BgV5YQCuPncKP3/jIC9uawbgxqXTdGZwBhQEIpLWDrd38eM1DcyYVMTvXDaLcOitD/pwyLhmUTUAL25rZnZFMUtnTAyq1IylzmIRSVvuzqOv1xMy4+aLat8WAv29b2EVMyYV8dT6RlpO9IxzlZlPZwQikrY2729lz5EOblwyjfKi/EH3C5nx8Qun88/Pv8nPNh3g43W1wx77gdf2nrbt1ktmnFW9mUpnBCKSlnrjzrObDlBZEmXZzOGbeyaXRLl09mTW7jtGc1vXOFSYPRQEIpKWNjQc41B7N9csqhq0SehUv3VOJXnhEM9vOZji6rJLyoLAzL5tZk1mtnGQx83M/tnMtpvZejNblqpaRCTzvLLjMBUlUc6dWjbi55REI1w6ZxLr61s42tGdwuqySyrPCL4LLB/i8WuB+cmfO4B/T2EtIpJB9h3poP7oCS6bM2nU1wZcMmcyAKt2H01FaVkpZUHg7i8BR4bY5Qbge57wG6DczKamqh4RyRyv7jxMNBJi2RkMBZ1YlM85VaW8vucIvXFNQzESQfYRTAP29btfn9x2GjO7w8xWmdmq5ubmcSlORILR2dPLxoYWltSWE01eODZaF82aRGtnjK0H2sa4uuyUEZ3F7n6fu9e5e11lZWXQ5YhICm1ubCUWd5bWlp/xMRZUl1ISjbB2n5qHRiLIIGgA+g/2nZ7cJiI5bO2+Y0wqzqd2UtEZHyMcMhbVlLH1YBvdsfgYVpedggyCJ4HfTo4euhRocff9AdYjIgFr7exhR3M7F0wvP+s5gxZPm0BPr7PtoJqHhpOyK4vN7EfAVUCFmdUDfw3kAbj7vcAzwHXAdqAD+EyqahGRzLCpoQUHLqidcNbHmjW5mKL8MBsbW86+sCyXsiBw91uGedyBO1P1+iKSeTbvb6WyNMqU0oKzPlZf89C6+hY6e3pPzlgqp8uIzmIRyX4tHT3sOnSchaO4gGw451WX0R2L65qCYSgIRCQtvLC1ibgzpkEwu7KYsBkvvalh50PR7KMiklIDzfIJp8/0+bPNBygtiDBtYuGYvXY0EmZmRREvbWvmi9edN2bHzTY6IxCRwMV64/xq2yHOrS4d8+Umz5lSypYDbRxs7RzT42YTBYGIBG59QwttXTHmTSkd82PPryoB4KVtah4ajIJARAL38puHAJhTUTzmx64uK6CiJMqvtx8a82NnCwWBiATu5R2HWDi1jOLo2HdbmhmXzJnEil1HSIxal1MpCEQkUCe6e1m95xhXzK9I2WtcPGsS+1s6qT96ImWvkckUBCISqJW7j9DdG+edcyen7DUunj3p5GvJ6RQEIhKol3ccIi9sJz+sU2FBVSllBRFW7FIQDERBICKBemX7YZbOmEhRfuouawqFEkGjIBiYgkBEAnOso5uNjS1cPjd1/QN9Lpo1iZ2HjtPc1pXy18o0CgIRCcyrOw7jDpfPS13/QJ8LZyaWvVy771jKXyvTKAhEJDAv7zhEcX6YC85iNbKRWjxtApGQadWyASgIRCQwL28/zCVzJpMXTv1HUUFemPOmlrFmr84ITqUgEJFANB47wa5Dx1M6bPRUS2rLWV/fQm9cF5b1pyAQkUC8nJzyIZUXkp1qSW057V0xdjS3j9trZgIFgYgE4uXth6goyWdB1dhPNDeYJTMSfRFr9qqfoD8FgYiMO3fn5R2HuWxuxVkvUj8asycXM6EwTyOHTqEgEJFx19TWRXNbF1eMw7DR/kIhY/G0MjY2tI7r66Y7BYGIjLu+Nvp3jsOFZKdaVDOBrQfb1GHcz4iCwMweN7MPmJmCQ0TO2o6mdmZMKqJ2UtG4v/aimsSC9rrC+C0j/WD/N+BW4E0z+5qZLRjJk8xsuZltNbPtZnb3AI/PMLMXzGyNma03s+tGUbuIZKDeuLPz0PFxuZp4IItqygBobNGU1H1GFATu/nN3/ySwDNgN/NzMXjGzz5hZ3kDPMbMw8E3gWmAhcIuZLTxlt78CHnb3pcDNJAJHRLJYw7ETdMXiXD5v/JuFAGZXlFCQF2L/MQVBnxE39ZjZZODTwGeBNcA3SATDc4M85WJgu7vvdPdu4EHghlP2caAseXsC0DjiykUkI/X1D1w2J5gzgnDIOLe6jMYWLWbfZ6R9BD8GfgUUAR9y9+vd/SF3/xxQMsjTpgH7+t2vT27r70vAbWZWDzwDfG6Q17/DzFaZ2armZi1ALZLJdjS1M3VCAZNLooHVsKimjP0tJ7R0ZdJIzwj+090XuvtX3X0/gJlFAdy97ixe/xbgu+4+HbgO+P5AHdLufp+717l7XWVl5Vm8nIgEqTsWZ8+RDuZWDvb9cXwsqplAZ0+cox09gdaRLka6EsTfkvjG3t+rJJqGBtMA1Pa7Pz25rb/bgeUA7v6qmRUAFUDTCOsSkTTywGt7h3x8z5Hj9MY9DYIg2WF87ASTivMDrSUdDHlGYGbVZnYhUGhmS81sWfLnKhLNRENZCcw3s9lmlk+iM/jJU/bZC7wn+VrnAQWA2n5EstSOpuOEDGZVjP+w0f4WVJcSMtivkUPA8GcE15DoIJ4OfL3f9jbgi0M90d1jZnYX8CwQBr7t7pvM7MvAKnd/Evhj4D/N7I9IdBx/2tVoJ5K1djQnrh+IRsKB1lGQF6aiJErjMXUYwzBB4O73A/eb2Ufd/bHRHtzdn+GUJiV3v6ff7c3A5aM9rohkno7uGI3HTnD1uVOCLgWAmvJCdmoWUmCYIDCz29z9B8AsM/vCqY+7+9cHeJqIyGl2Nh/HIfD+gT41EwpYu+8Y7V0xSqIj7S7NTsONGipO/i4BSgf4EREZkR3N7eRHQoFMKzGQqeWFALqwjOGbhv4j+ftvxqccEclWO5rbmT25mHBo/KadHsrUCQUANLZ0Mn8c10RIRyO9oOwfzKzMzPLM7Bdm1mxmt6W6OBHJDsc6ujnU3s3cyuLhdx4nRfkRyovyaNQZwYgvKHu/u7cCHyQx19A84E9TVZSIZJcdzccBmDslPfoH+kwtK+Bgq0YOjTQI+pqQPgA84u4tKapHRLLQjuZ2ivPDVJUVBF3K21SVFXCovYtYbzzoUgI10iB42sy2ABcCvzCzSkAxKiLDcnd2NLczp7KE0DguSzkSVWUFxB0OtXcHXUqgRjoN9d3AO4E6d+8BjnP6TKIiIqdpauuirTPGvDRrFgJOnqHkevPQaAbPnkvieoL+z/neGNcjIlnmzabERVvpGAQVpfmETEEwoiAws+8Dc4G1QG9ys6MgEJFhbG9qo6IkysSi9JvcLRIKUVES5YCCYETqgIWaB0hERqOnN86uQ8epmzkp6FIGVVVWQP3RjqDLCNRIO4s3AtWpLEREss+ewx309Drz07BZqE9VWQFHO3roivUOv3OWGukZQQWw2cxWAF19G939+pRUJSJZYXtTG2EzZqfRhWSnqi5LrJTW1No1zJ7Za6RB8KVUFiEi2enNpnZmTA5+2umh9B85NNjCOrdeMmM8Sxp3Ix0++iKJK4rzkrdXAqtTWJeIZLi2zh72t3SmdbMQwMTifPLCltMjh0Y619DvAY8C/5HcNA14IlVFiUjm29GcvsNG+wuZMaW0gIM53DQ00s7iO0ksINMK4O5vAumxuoSIpKU3D7ZTlB+mJjndczqryvE5h0YaBF3ufvIa7ORFZRpKKiIDcne2N7UzNw2nlRhIVVmUtq4Yx7tiQZcSiJEGwYtm9kUSi9i/D3gEeCp1ZYlIJjvY2kVbVyzt+wf6nOwwbsvNs4KRBsHdQDOwAfh9EusQ/1WqihKRzPZmUxuQ/v0Dfd4aOZSb/QQjGj7q7nEzewJ4wt2bU1yTiGS47U3tVJZGKU/DaSUGUlYQoSAvlLP9BEOeEVjCl8zsELAV2JpcneyekRzczJab2VYz225mdw+yzyfMbLOZbTKzB0b/J4hIOumbViJTmoUAzCzRYdyiIBjIH5EYLXSRu09y90nAJcDlZvZHQz3RzMLAN4FrgYXALWa28JR95gN/AVzu7ouA/31mf4aIpIvdh48Ti6f3tBIDqSor4GBbJ7k4pdpwQfAp4BZ339W3wd13ArcBvz3Mcy8Gtrv7zuSIowc5fQ2D3wO+6e5Hk8duGk3xIpJ+th9sT0wrUZFZQVBdVkBnT5zWztwbOTRcEOS5+6FTNyb7CfKGee40YF+/+/XJbf2dA5xjZi+b2W/MbPlABzKzO8xslZmtam5WF4VIOtt6sI2ZFUXkR0Y6FiU95PIiNcP9lxpq/baxWNstAswHrgJuAf7TzMpP3cnd73P3Onevq6ysHIOXFZFUONrRTVNbF+dWlQZdyqhVlSYmn8vFIBhu1NAFZtY6wHYDhluFugGo7Xd/enJbf/XAa8nlL3eZ2TYSwbBymGOLSBradjAxbPSc6swLgqJohNKCCAdysMN4yDMCdw+7e9kAP6XuPlzT0EpgvpnNNrN84GbgyVP2eYLE2QBmVkGiqWjnGf0lIhK4rQfamFiUR2VJNOhSzkhfh3GuSVkjnrvHgLuAZ4E3gIfdfZOZfdnM+tYxeBY4bGabgReAP3X3w6mqSURSp7Onlx3N7SyoLsUyYFqJgVSVRmlq7SKeYyOHRrN4/ai5+zMkrkLuv+2efrcd+ELyR0Qy2IpdR+jpdRZkYP9An+oJBcTizpHj3VRk6FnNmcisbn0RSVsvbG0iEsq8YaP99Y0cyrV+AgWBiIyJX25tZk5lccYNG+1vSmkBRu6NHEpp05CIZK/+yzoebu9i16HjfOj8qQFWdPbyIyEmFudzIMeCIHOjW0TSxtbksNEF1WUBV3L2qnNwkRoFgYictS0H2qgoiTKpODNmGx1KVVkBh9u76emNB13KuFEQiMhZOdHdy87mdhZOzdzRQv1VTyjAgaYcWptAQSAiZ2XrwVbiDgtrJgRdypioKksMG82lfgIFgYiclU2NrZQWRJg+Mf0XqR+JycVRIiHLqX4CBYGInLGe3jjbDraxcGpZRixSPxLhkDGlLKozAhGRkdje1E5Pr7NwauaPFuqvOsdWK1MQiMgZ29TYSkFeiNmVxUGXMqaqygpo64pxvCs3FqlREIjIGemNO1sOtHJudRmRUHZ9lFT3TTWRI81D2fVfT0TGzZ7Dx+no7s26ZiGAqgm5tVqZgkBEzsim/a1EQsb8qsydZG4wpdEIRfnhnJl8TkEgIqPWG3c2NbQwf0oJ0Ug46HLGnJklFqnRGYGIyMBW7DpCa2eMC2pPW2I8ayTmHMqNRWoUBCIyak+uayA/HOLcLJhkbjDVZQV098Y51tETdCkppyAQkVHpjsV5ZsMBFtaUZfTaA8Pp6zA+0HIi4EpSL3v/K4pISvxyaxMtJ3q4YHp2zC00mKqyKAbsz4EOYy1MIyIn9V9sps+tl8x42/1HXq+nsjTKvCnZMdvoYKKRMJNLojTmQBDojEBERqyprZPntzTxkWXTCIeyY26hodSUF7BfTUNnx8yWm9lWM9tuZncPsd9HzczNrC6V9YjI2XliTQO9cefjF9YGXcq4mDqhkGMdPRzr6A66lJRKWdOQmYWBbwLvA+qBlWb2pLtvPmW/UuDzwGupqkVEzp6789DKfSybUc68KSWs2HUk6JJSribZYby5sZV3zqsY0XNG0ryWblJ5RnAxsN3dd7p7N/AgcMMA+30F+Hsg+xviRDLYqzsOs6P5OJ+8ZGbQpYybqeWJNRY2728NuJLUSmUQTAP29btfn9x2kpktA2rd/SdDHcjM7jCzVWa2qrm5eewrFZFhfe/VPUwsyuMD508NupRxUxKNUFYQYVOjgiAlzCwEfB344+H2dff73L3O3esqKytTX5yIvM3+lhM898ZBPnFRLQV52TelxFBqygvZ1NgSdBkplcogaAD69yhNT27rUwosBn5pZruBS4En1WEskn7uf2UP7s5tOdQs1KemvJDtTe1ZvTZBKoNgJTDfzGabWT5wM/Bk34Pu3uLuFe4+y91nAb8Brnf3VSmsSURGqb0rxg9f28O1i6dSO6ko6HLG3fSJhcQdNjZk71lByoLA3WPAXcCzwBvAw+6+ycy+bGbXp+p1RWRsPbhiL22dMe5415ygSwnE9ImJ8Ftfn71BkNIri939GeCZU7bdM8i+V6WyFhEZvVg8zrd/vYuLZ03K6plGh1ISjTB9YiFr648FXUrK6MpiERnUmj3HaGzp5M6r5wVdSqAumF7Oun0KAhHJMb1x55fbmrigtpx3zR/ZxVTZ6oLaCdQfPcHh9q6gS0kJBYGIDGj13qMc7ejh8++Zh1n2zys0lPOnJ5rF1mVp85BmHxXJUQNNhdCnOxbnF28cpHZiIe9eMGUcq0pP75g2gXDIWL3nGFefWxV0OWNOQSAip3llxyFaO2PcfNGMnD8bAPjvtY1MnVDA0+sbqUlOO5Hu8weNhpqGRORt2rtivLitmfOqS5lVURx0OWlj1uRi6o+eoKc3HnQpY05BICJv88LWJrpjca5ZVB10KWll1uRiYnGn/mj2rU+gIBCRk44c72bFziPUzZrIlLKCoMtJK7MmJy4s23P4eMCVjD0FgYic9JP1jYRC8J4s7BA9W0XRCFNKo+w6pCAQkSz1xv5W3jjQxnvOraKsMC/octLS7Ipi9hzpIBbPrn4CBYGI0B2L89S6RqrKolw+wpW4ctE5VaV0x+LsOdwRdCljSkEgIjy/pYljJ3q44YLcWJT+TM2pLCYcMrYeaAu6lDGlIBDJcQdbO/n19mYunDFRw0WHEY2EmVNRzBYFgYhki1g8zqOv11OQF2b5Yg0XHYkF1aUcau/KqtFDCgKRHPaLN5poOHaCG5dOoziqiQZGYkFVKQA/f6Mp4ErGjoJAJEftOnScl7Y1UzdzIotqJgRdTsaYXBKlpryAx1fXB13KmNFXAJEsN9Dkcp09vTyyah8Ti/P5wPlTA6gqs104cxJPrWtkY0MLi6dlfojqjEAkx8TdeWx1Pa2dPdxUV0s0Eg66pIxzwfQJ5EdCPPp6dpwVKAhEcswLW5rY1NjK8kXVObkY/Vgoyo9wzaJqfrymgbbOnqDLOWtqGhLJIkOtMQCJxWZ+saWJZTPKdeHYWbrjt+bw1LpG/u2XO/jz5ecGXc5Z0RmBSI54Y38rj6+uZ15lCR9eMk3rDJyld0yfwI1Lp/GtX++i/mhmX2mc0iAws+VmttXMtpvZ3QM8/gUz22xm683sF2Y2M5X1iOSqDQ0t/PC1PdSUF/LJS2YQCes74Fj402sWEDK464E1tHfFgi7njKXsX4OZhYFvAtcCC4FbzGzhKbutAerc/XzgUeAfUlWPSC5yd371ZjMPrthL7cQifvfy2UTz1Dk8VmrKC/nGzUvZ0NDC735nJbszdGbSVH4tuBjY7u473b0beBC4of8O7v6Cu/edU/0GmJ7CekRySncszsOr9vHTjQdYWFPGZy6fTYFCYMxds6iar3/iAjY0tPDer7/ID1/bw9p9RzNqJbNUdhZPA/b1u18PXDLE/rcDP01hPSI541BbFw+u3Mv+lk7ev7CKK8+pVJ9ACt2wZBqXzZ3Mvb/cySOv72NTYytF+ft5z7lTuHTO5KDLG1ZajBoys9uAOuDKQR6/A7gDYMaM7FkwWmSsuTsrdh/hmQ37iYRC/PZlM1lQXRZ0WTlhSmkB93xoIXMqi9l16DgvbmvmqfX7OdDayc0Xz0jrWV1TGQQNQG2/+9OT297GzN4L/CVwpbt3DXQgd78PuA+grq7Ox75Ukcwy0DDRts4eHltdz7aD7cyfUsJHlk1nghaYGXchM+ZWljC7opjnNh/kxW3N3PviDu5897ygSxtUKoNgJTDfzGaTCICbgVv772BmS4H/AJa7e/bM4CQyzrY3tfPwqn109vTyofOncumcyWoKCljIjPcvrOLI8W7+33PbeNf8St4xPT2no0hZZ7G7x4C7gGeBN4CH3X2TmX3ZzK5P7vaPQAnwiJmtNbMnU1WPSDbqjTs/23yA77y8i8L8MH9w1Twum1uhEEgTZsYNS2qoKInyxR9vwD09GzRS2kfg7s8Az5yy7Z5+t9+bytcXyWYtJ3p4cOVe9hzu4MKZE/nQ+TXkR3R9QLopyo/whfedw589tp4XtjZx9blVQZd0Gv2rEclAW/a38i/Pv8n+lk4+UTedjy6brhBIYzcum0btpEK+8fM30/KsQP9yRDJIdyzO3z69me/9Zg8TCvO466p5LKmdGHRZMoy8cIg7r5rHuvoWXt1xOOhyTpMWw0dFJGGg0UC3XpIYMr33cAef+9Fq1tW3cOmcyVy7uJo8TRWRMT68dBpf/ekWfrRyH+9Mswn/FAQiGeDp9Y38xWMbMIN7b1vGkeOZP/VxrinIC3Pj0mk88Npejh7vZmJxftAlnaSvEyJprKc3zl/+eAN3PbCGuVNK+Mkf/hbLF2tFsUx100W1dPfGeXzNaZdUBUpnBCJpqqmtkwdX7ONAaye/f+Uc/uT9C9QUlEaGW/thIOdNLeOC2nIeWrmX3718VtoM81UQiIyhodr4R8rdWbP3GP+9roG8cIjvfOYi3r1gyliVKAG75aJa7n58A6v3HuPCmenR0a+vFyJppK2zhx+8tpdHV9czfWIRf3j1fIVAlvngBTUU5Yd5aOXozyhSRUEgkgbcnR+vqeeffv4mbx5s49rF1dx+xWzKNFdQ1imJRrj+ghqeWrc/bdY7VtOQSIoN1VzUG3de2NLEvzz/JuvqW5gxqYiPLptOZWl0vMuUcXTTRbU8uHIfT65r5JOXBL8wo4JAJIXcnbgnfjuJC8LaumLc/dh6dh8+zhv722g50UN5YR4fXTadpTPKCaVJB6KkzpLachZUlfLwyn0KApFscaClk19ubeKRVfs42NZJe2eMrlic7licwSYUyAsnpiu+7h1TWTi1LK3nq5exZWbcdFEtX356M5sbW1lYE+yaEQoCkTPk7qzYdYTvvLybn20+QNyhOBqhZkIBUycUEo2EiEZCRMIhDDAgLxKiOBqhsiTKlNKoFpHPYR9ZNo2v/c8WHlq5l7+5YXGgtSgIREaps6eXJ9c18p2Xd/PG/lbKi/L4/SvncuPSaazcdSRtxoZLeisvyufaxdU8vrqBP7lmAaUFwQ0MUBCIDKOvs7flRA+v7TrMil1H6OjuZUFVKV/9yDv48JJpFOYnFoVftftokKVKhvnM5bP577WNPLyqntuvmB1YHQoCkSHE4872pnZW7D7C5sYW3OHc6lL+zwcXctlcrQImZ2dJbTkXzZrId17exe9cNjOwpkIFgUhS/2GeB1s72djYwpq9xzhyvJvCvDCXzZnMpXMmM7kkmnazR0rmuv2KOfyvH7zOTzbs54Yl0wKpQUEgQqLjt/HYCTY1trCxoZXm9i4MmFVRzHvPq2JRTZnm+ZGUeN/CKs6bWsY/PruV5YuriUbC416DgkByUk9vnO1N7ayvP8bL2w/zyo7DHEp++M+uLOayuZNZVFMWaAee5IZwyPjL687jtm+9xv2v7OaOd80d9xoUBJJ1umK9HOvo4WhHN0eP9/DUukbau2Intx053s3B1k5i8cQI/9JohLlTSrjynAoWVJdREtX/FjK+rphfwbsXVPKNn7/Je8+rYk5lybi+vv7FS9q4/5XdtHfGaO+K0dYZo62rh86eOD29cXpicbp7E7e7e52eWHJ7b5yeXqe7N04kZLR3xejo7h3w+Gvz/kYAAAgKSURBVGEzyovymFicz2VzJlNTXkhNeSEVJfnq9JXA/d2N7+AD//wr/uCHq3nizsspyBu/JiIFwRkYbB7y0U43nA3cnVjc6Y07Pb3x5O+334/F45zojnOovYvmti6aT/l9KHm7rTM26OvkhY28cIj8cIi8SPJ32CjIC1NaECI/EuK8qaUU5UeYWJRHeVE+E4vymViUx6s7D1OcH6GkIKLpGyRt1ZQX8vWblvCZ76zks/ev4t5PXThuZ6cpfRUzWw58AwgD/+XuXzvl8SjwPeBC4DBwk7vvTmVNZ8LdOdrRQ+OxE7Sc6GFnczshS3wwlRVGKI6m7wdMb9xp74pxvCvxTfvk7c5T7nf1crwrxomeXk709NLZ3UtnrJd9R04kvoXH3vr2HffEB308OY/OmYhGQpQWRCiJ5lFaEKGqrCB5P3Jye0lBhMK8MHlhG9E39sGCePfhjjMrUmScvXvBFP7xY+dz9+Mb+Ni/v8JXPryYi2ZNSvnrpiwIzCwMfBN4H1APrDSzJ919c7/dbgeOuvs8M7sZ+HvgplTV1Kfv22pPb5zjXb3JtuRujnb0cKSjmwMtJ9h/rJP9LZ3sbznB/pZOumLxQY8XNqOsMMITaxqYUhZlSmlB8neUytIohXlhopEwBXkhopEwoVCihr6f/t+oO3vidPb00tn3gZy8f6Knl64Btp2+/1vbOroT20YiPxIiErLkN+3QW9/Ak1Mi5IUTj0XCRtiMUOit3yEzwsZbt0/+hsvnVRAJJ6ZaqCyNUlmSeE8eX51eS/WJpIuP19VSWRrl7sc28PF7X2XZjHLev6iaxTUTWFhTxqQUrHWcyjOCi4Ht7r4TwMweBG4A+gfBDcCXkrcfBf7VzMzdz/B75uB+umE/n39oLT29cYY7ejhkVJcVUD2hgMXTJvD+RdVUlxVQU17AxKJ8ntt8kLhDd6yXls4YLR09tHb2gMHGhhaa2poGbac+W30f0P0/rCMhIy8SIi8UojA/QlmBnWw+iUZCRPPCJ+e96QukDy+dRkk08Q28OBohPxI6o6X3hvORZdPH/Jgi2e6qBVN4/k+u5Puv7uGJtY187adbAPjsFbP5qw8uHPPXsxR85iYObPYxYLm7fzZ5/1PAJe5+V799Nib3qU/e35Hc59Apx7oDuCN5dwGwNSVFj1wFcGjYvXKD3ou30/vxFr0Xb0mH92Kmu1cO9EBGdBa7+33AfUHX0cfMVrl7XdB1pAO9F2+n9+Mtei/eku7vRSovlWwAavvdn57cNuA+ZhYBJpDoNBYRkXGSyiBYCcw3s9lmlg/cDDx5yj5PAr+TvP0x4PlU9A+IiMjgUtY05O4xM7sLeJbE8NFvu/smM/sysMrdnwS+BXzfzLYDR0iERSZIm2aqNKD34u30frxF78Vb0vq9SFlnsYiIZAZNpygikuMUBCIiOU5BMApm9m0za0pe/5DTzKzWzF4ws81mtsnMPh90TUExswIzW2Fm65Lvxd8EXVPQzCxsZmvM7Omgawmame02sw1mttbMVgVdz0DURzAKZvYuoB34nrsvDrqeIJnZVGCqu682s1LgdeDDp0whkhMsMRFSsbu3m1ke8Gvg8+7+m4BLC4yZfQGoA8rc/YNB1xMkM9sN1J16oWw60RnBKLj7SyRGN+U8d9/v7quTt9uAN4Bg1tkLmCe0J+/mJX9y9huWmU0HPgD8V9C1yMgoCOSsmdksYCnwWrCVBCfZFLIWaAKec/ecfS+AfwL+DBh8psbc4sDPzOz15HQ5aUdBIGfFzEqAx4D/7e6tQdcTFHfvdfclJK6gv9jMcrLp0Mw+CDS5++tB15JGrnD3ZcC1wJ3JJua0oiCQM5ZsD38M+KG7Px50PenA3Y8BLwDLg64lIJcD1yfbxR8ErjazHwRbUrDcvSH5uwn4MYmZmdOKgkDOSLKD9FvAG+7+9aDrCZKZVZpZefJ2IYk1OLYEW1Uw3P0v3H26u88iMVPA8+5+W8BlBcbMipODKTCzYuD9QNqNOlQQjIKZ/Qh4FVhgZvVmdnvQNQXocuBTJL7xrU3+XBd0UQGZCrxgZutJzLH1nLvn/LBJAaAK+LWZrQNWAD9x9/8JuKbTaPioiEiO0xmBiEiOUxCIiOQ4BYGISI5TEIiI5DgFgYhIjlMQiPRjZr3JobAbzeypvusDhth/Sf9hs2Z2vZndnfpKRcaOho+K9GNm7e5ekrx9P7DN3f9uiP0/TWJmybvGqUSRMZeyNYtFssCrwPkAZnYx8A2gADgBfAbYBXwZKDSzK4CvAoUkg8HMvgu0kpiOuRr4M3d/1MxCwL8CVwP7gB4Sa3o/Oo5/m8hJahoSGYCZhYH3AE8mN20BfsvdlwL3AP/X3buTtx9y9yXu/tAAh5oKXAF8EPhacttHgFnAQhJXZ1+Wqr9DZCR0RiDydoXJ6aSnkVhj4bnk9gnA/WY2n8S0wnkjPN4T7h4HNptZVXLbFcAjye0HzOyFsStfZPR0RiDydieS00nPBAy4M7n9K8ALyZXpPkSiiWgkuvrdtjGrUmQMKQhEBuDuHcAfAn9sZhESZwQNyYc/3W/XNqB0lId/GfiomYWSZwlXnV21ImdHQSAyCHdfA6wHbgH+Afiqma3h7U2qLwALk0NObxrhoR8D6oHNwA+A1UDLmBUuMkoaPioSADMrSS52P5nE9MSXu/uBoOuS3KTOYpFgPJ28WC0f+IpCQIKkMwIRkRynPgIRkRynIBARyXEKAhGRHKcgEBHJcQoCEZEc9/8Bgb9KsjuheJ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YIAAAEGCAYAAABo25JHAAAABHNCSVQICAgIfAhkiAAAAAlwSFlzAAALEgAACxIB0t1+/AAAADh0RVh0U29mdHdhcmUAbWF0cGxvdGxpYiB2ZXJzaW9uMy4yLjIsIGh0dHA6Ly9tYXRwbG90bGliLm9yZy+WH4yJAAAgAElEQVR4nO3deXSc9X3v8fd3ZqTRbtmWLFm2vBuD7YBtxBZoIGTBkARCNpaQNikpvaeQ5jbdaNpL06S9Sdtzcpu2aSltFrIQ9lAgpIQEAgkQbOPdxjbeLcm25E2LZS2j+d4/ZmSErdXW6Jnl8zpHRzPPPPPMV4OZzzy/3+/5/czdERGR3BUKugAREQmWgkBEJMcpCEREcpyCQEQkxykIRERyXCToAkaroqLCZ82aFXQZIiIZ5fXXXz/k7pUDPZZxQTBr1ixWrVoVdBkiIhnFzPYM9piahkREclzKgsDMvm1mTWa2cZj9LjKzmJl9LFW1iIjI4FJ5RvBdYPlQO5hZGPh74GcprENERIaQsiBw95eAI8Ps9jngMaApVXWIiMjQAusjMLNpwI3Av49g3zvMbJWZrWpubk59cSIiOSTIzuJ/Av7c3ePD7eju97l7nbvXVVYOOPpJRETOUJDDR+uAB80MoAK4zsxi7v5EgDWJiOScwILA3Wf33Taz7wJPKwRERMZfyoLAzH4EXAVUmFk98NdAHoC735uq1xURkdFJWRC4+y2j2PfTqapDRDLfA6/tHdF+t14yI8WVZCddWSwikuMUBCIiOU5BICKS4xQEIiI5TkEgIpLjFAQiIjlOQSAikuMUBCIiOU5BICKS4xQEIiI5LuMWrxcRGcxgU1Fo6omh6YxARCTHKQhERHKcgkBEJMcpCEREcpyCQEQkxykIRERynIJARCTHKQhERHKcLigTkbQx0rWJZWzpjEBEJMelLAjM7Ntm1mRmGwd5/JNmtt7MNpjZK2Z2QapqERGRwaXyjOC7wPIhHt8FXOnu7wC+AtyXwlpERGQQKesjcPeXzGzWEI+/0u/ub4DpqapFREQGly59BLcDPx3sQTO7w8xWmdmq5ubmcSxLRCT7BR4EZvZuEkHw54Pt4+73uXudu9dVVlaOX3EiIjkg0OGjZnY+8F/Ate5+OMhaRERyVWBnBGY2A3gc+JS7bwuqDhGRXJeyMwIz+xFwFVBhZvXAXwN5AO5+L3APMBn4NzMDiLl7XarqERGRgaVy1NAtwzz+WeCzqXp9EREZmcA7i0VEJFgKAhGRHKcgEBHJcQoCEZEcpyAQEclxCgIRkRynIBARyXEKAhGRHKcgEBHJcQoCEZEcpyAQEclxCgIRkRynIBCRjNPTGyfuHnQZWSPQhWlEREZjz+HjvLitmW0H23CHqrICrj53CotqykhOZy9nQEEgIhlh1e4jPLG2geJohHfOrSAvHGJjYwsPrNhL3cyJfHjpNEIKgzOiIBCRtLe+/hiPr2lg3pQSbr14BgV5YQCuPncKP3/jIC9uawbgxqXTdGZwBhQEIpLWDrd38eM1DcyYVMTvXDaLcOitD/pwyLhmUTUAL25rZnZFMUtnTAyq1IylzmIRSVvuzqOv1xMy4+aLat8WAv29b2EVMyYV8dT6RlpO9IxzlZlPZwQikrY2729lz5EOblwyjfKi/EH3C5nx8Qun88/Pv8nPNh3g43W1wx77gdf2nrbt1ktmnFW9mUpnBCKSlnrjzrObDlBZEmXZzOGbeyaXRLl09mTW7jtGc1vXOFSYPRQEIpKWNjQc41B7N9csqhq0SehUv3VOJXnhEM9vOZji6rJLyoLAzL5tZk1mtnGQx83M/tnMtpvZejNblqpaRCTzvLLjMBUlUc6dWjbi55REI1w6ZxLr61s42tGdwuqySyrPCL4LLB/i8WuB+cmfO4B/T2EtIpJB9h3poP7oCS6bM2nU1wZcMmcyAKt2H01FaVkpZUHg7i8BR4bY5Qbge57wG6DczKamqh4RyRyv7jxMNBJi2RkMBZ1YlM85VaW8vucIvXFNQzESQfYRTAP29btfn9x2GjO7w8xWmdmq5ubmcSlORILR2dPLxoYWltSWE01eODZaF82aRGtnjK0H2sa4uuyUEZ3F7n6fu9e5e11lZWXQ5YhICm1ubCUWd5bWlp/xMRZUl1ISjbB2n5qHRiLIIGgA+g/2nZ7cJiI5bO2+Y0wqzqd2UtEZHyMcMhbVlLH1YBvdsfgYVpedggyCJ4HfTo4euhRocff9AdYjIgFr7exhR3M7F0wvP+s5gxZPm0BPr7PtoJqHhpOyK4vN7EfAVUCFmdUDfw3kAbj7vcAzwHXAdqAD+EyqahGRzLCpoQUHLqidcNbHmjW5mKL8MBsbW86+sCyXsiBw91uGedyBO1P1+iKSeTbvb6WyNMqU0oKzPlZf89C6+hY6e3pPzlgqp8uIzmIRyX4tHT3sOnSchaO4gGw451WX0R2L65qCYSgIRCQtvLC1ibgzpkEwu7KYsBkvvalh50PR7KMiklIDzfIJp8/0+bPNBygtiDBtYuGYvXY0EmZmRREvbWvmi9edN2bHzTY6IxCRwMV64/xq2yHOrS4d8+Umz5lSypYDbRxs7RzT42YTBYGIBG59QwttXTHmTSkd82PPryoB4KVtah4ajIJARAL38puHAJhTUTzmx64uK6CiJMqvtx8a82NnCwWBiATu5R2HWDi1jOLo2HdbmhmXzJnEil1HSIxal1MpCEQkUCe6e1m95xhXzK9I2WtcPGsS+1s6qT96ImWvkckUBCISqJW7j9DdG+edcyen7DUunj3p5GvJ6RQEIhKol3ccIi9sJz+sU2FBVSllBRFW7FIQDERBICKBemX7YZbOmEhRfuouawqFEkGjIBiYgkBEAnOso5uNjS1cPjd1/QN9Lpo1iZ2HjtPc1pXy18o0CgIRCcyrOw7jDpfPS13/QJ8LZyaWvVy771jKXyvTKAhEJDAv7zhEcX6YC85iNbKRWjxtApGQadWyASgIRCQwL28/zCVzJpMXTv1HUUFemPOmlrFmr84ITqUgEJFANB47wa5Dx1M6bPRUS2rLWV/fQm9cF5b1pyAQkUC8nJzyIZUXkp1qSW057V0xdjS3j9trZgIFgYgE4uXth6goyWdB1dhPNDeYJTMSfRFr9qqfoD8FgYiMO3fn5R2HuWxuxVkvUj8asycXM6EwTyOHTqEgEJFx19TWRXNbF1eMw7DR/kIhY/G0MjY2tI7r66Y7BYGIjLu+Nvp3jsOFZKdaVDOBrQfb1GHcz4iCwMweN7MPmJmCQ0TO2o6mdmZMKqJ2UtG4v/aimsSC9rrC+C0j/WD/N+BW4E0z+5qZLRjJk8xsuZltNbPtZnb3AI/PMLMXzGyNma03s+tGUbuIZKDeuLPz0PFxuZp4IItqygBobNGU1H1GFATu/nN3/ySwDNgN/NzMXjGzz5hZ3kDPMbMw8E3gWmAhcIuZLTxlt78CHnb3pcDNJAJHRLJYw7ETdMXiXD5v/JuFAGZXlFCQF2L/MQVBnxE39ZjZZODTwGeBNcA3SATDc4M85WJgu7vvdPdu4EHghlP2caAseXsC0DjiykUkI/X1D1w2J5gzgnDIOLe6jMYWLWbfZ6R9BD8GfgUUAR9y9+vd/SF3/xxQMsjTpgH7+t2vT27r70vAbWZWDzwDfG6Q17/DzFaZ2armZi1ALZLJdjS1M3VCAZNLooHVsKimjP0tJ7R0ZdJIzwj+090XuvtX3X0/gJlFAdy97ixe/xbgu+4+HbgO+P5AHdLufp+717l7XWVl5Vm8nIgEqTsWZ8+RDuZWDvb9cXwsqplAZ0+cox09gdaRLka6EsTfkvjG3t+rJJqGBtMA1Pa7Pz25rb/bgeUA7v6qmRUAFUDTCOsSkTTywGt7h3x8z5Hj9MY9DYIg2WF87ASTivMDrSUdDHlGYGbVZnYhUGhmS81sWfLnKhLNRENZCcw3s9lmlk+iM/jJU/bZC7wn+VrnAQWA2n5EstSOpuOEDGZVjP+w0f4WVJcSMtivkUPA8GcE15DoIJ4OfL3f9jbgi0M90d1jZnYX8CwQBr7t7pvM7MvAKnd/Evhj4D/N7I9IdBx/2tVoJ5K1djQnrh+IRsKB1lGQF6aiJErjMXUYwzBB4O73A/eb2Ufd/bHRHtzdn+GUJiV3v6ff7c3A5aM9rohkno7uGI3HTnD1uVOCLgWAmvJCdmoWUmCYIDCz29z9B8AsM/vCqY+7+9cHeJqIyGl2Nh/HIfD+gT41EwpYu+8Y7V0xSqIj7S7NTsONGipO/i4BSgf4EREZkR3N7eRHQoFMKzGQqeWFALqwjOGbhv4j+ftvxqccEclWO5rbmT25mHBo/KadHsrUCQUANLZ0Mn8c10RIRyO9oOwfzKzMzPLM7Bdm1mxmt6W6OBHJDsc6ujnU3s3cyuLhdx4nRfkRyovyaNQZwYgvKHu/u7cCHyQx19A84E9TVZSIZJcdzccBmDslPfoH+kwtK+Bgq0YOjTQI+pqQPgA84u4tKapHRLLQjuZ2ivPDVJUVBF3K21SVFXCovYtYbzzoUgI10iB42sy2ABcCvzCzSkAxKiLDcnd2NLczp7KE0DguSzkSVWUFxB0OtXcHXUqgRjoN9d3AO4E6d+8BjnP6TKIiIqdpauuirTPGvDRrFgJOnqHkevPQaAbPnkvieoL+z/neGNcjIlnmzabERVvpGAQVpfmETEEwoiAws+8Dc4G1QG9ys6MgEJFhbG9qo6IkysSi9JvcLRIKUVES5YCCYETqgIWaB0hERqOnN86uQ8epmzkp6FIGVVVWQP3RjqDLCNRIO4s3AtWpLEREss+ewx309Drz07BZqE9VWQFHO3roivUOv3OWGukZQQWw2cxWAF19G939+pRUJSJZYXtTG2EzZqfRhWSnqi5LrJTW1No1zJ7Za6RB8KVUFiEi2enNpnZmTA5+2umh9B85NNjCOrdeMmM8Sxp3Ix0++iKJK4rzkrdXAqtTWJeIZLi2zh72t3SmdbMQwMTifPLCltMjh0Y619DvAY8C/5HcNA14IlVFiUjm29GcvsNG+wuZMaW0gIM53DQ00s7iO0ksINMK4O5vAumxuoSIpKU3D7ZTlB+mJjndczqryvE5h0YaBF3ufvIa7ORFZRpKKiIDcne2N7UzNw2nlRhIVVmUtq4Yx7tiQZcSiJEGwYtm9kUSi9i/D3gEeCp1ZYlIJjvY2kVbVyzt+wf6nOwwbsvNs4KRBsHdQDOwAfh9EusQ/1WqihKRzPZmUxuQ/v0Dfd4aOZSb/QQjGj7q7nEzewJ4wt2bU1yTiGS47U3tVJZGKU/DaSUGUlYQoSAvlLP9BEOeEVjCl8zsELAV2JpcneyekRzczJab2VYz225mdw+yzyfMbLOZbTKzB0b/J4hIOumbViJTmoUAzCzRYdyiIBjIH5EYLXSRu09y90nAJcDlZvZHQz3RzMLAN4FrgYXALWa28JR95gN/AVzu7ouA/31mf4aIpIvdh48Ti6f3tBIDqSor4GBbJ7k4pdpwQfAp4BZ339W3wd13ArcBvz3Mcy8Gtrv7zuSIowc5fQ2D3wO+6e5Hk8duGk3xIpJ+th9sT0wrUZFZQVBdVkBnT5zWztwbOTRcEOS5+6FTNyb7CfKGee40YF+/+/XJbf2dA5xjZi+b2W/MbPlABzKzO8xslZmtam5WF4VIOtt6sI2ZFUXkR0Y6FiU95PIiNcP9lxpq/baxWNstAswHrgJuAf7TzMpP3cnd73P3Onevq6ysHIOXFZFUONrRTVNbF+dWlQZdyqhVlSYmn8vFIBhu1NAFZtY6wHYDhluFugGo7Xd/enJbf/XAa8nlL3eZ2TYSwbBymGOLSBradjAxbPSc6swLgqJohNKCCAdysMN4yDMCdw+7e9kAP6XuPlzT0EpgvpnNNrN84GbgyVP2eYLE2QBmVkGiqWjnGf0lIhK4rQfamFiUR2VJNOhSzkhfh3GuSVkjnrvHgLuAZ4E3gIfdfZOZfdnM+tYxeBY4bGabgReAP3X3w6mqSURSp7Onlx3N7SyoLsUyYFqJgVSVRmlq7SKeYyOHRrN4/ai5+zMkrkLuv+2efrcd+ELyR0Qy2IpdR+jpdRZkYP9An+oJBcTizpHj3VRk6FnNmcisbn0RSVsvbG0iEsq8YaP99Y0cyrV+AgWBiIyJX25tZk5lccYNG+1vSmkBRu6NHEpp05CIZK/+yzoebu9i16HjfOj8qQFWdPbyIyEmFudzIMeCIHOjW0TSxtbksNEF1WUBV3L2qnNwkRoFgYictS0H2qgoiTKpODNmGx1KVVkBh9u76emNB13KuFEQiMhZOdHdy87mdhZOzdzRQv1VTyjAgaYcWptAQSAiZ2XrwVbiDgtrJgRdypioKksMG82lfgIFgYiclU2NrZQWRJg+Mf0XqR+JycVRIiHLqX4CBYGInLGe3jjbDraxcGpZRixSPxLhkDGlLKozAhGRkdje1E5Pr7NwauaPFuqvOsdWK1MQiMgZ29TYSkFeiNmVxUGXMqaqygpo64pxvCs3FqlREIjIGemNO1sOtHJudRmRUHZ9lFT3TTWRI81D2fVfT0TGzZ7Dx+no7s26ZiGAqgm5tVqZgkBEzsim/a1EQsb8qsydZG4wpdEIRfnhnJl8TkEgIqPWG3c2NbQwf0oJ0Ug46HLGnJklFqnRGYGIyMBW7DpCa2eMC2pPW2I8ayTmHMqNRWoUBCIyak+uayA/HOLcLJhkbjDVZQV098Y51tETdCkppyAQkVHpjsV5ZsMBFtaUZfTaA8Pp6zA+0HIi4EpSL3v/K4pISvxyaxMtJ3q4YHp2zC00mKqyKAbsz4EOYy1MIyIn9V9sps+tl8x42/1HXq+nsjTKvCnZMdvoYKKRMJNLojTmQBDojEBERqyprZPntzTxkWXTCIeyY26hodSUF7BfTUNnx8yWm9lWM9tuZncPsd9HzczNrC6V9YjI2XliTQO9cefjF9YGXcq4mDqhkGMdPRzr6A66lJRKWdOQmYWBbwLvA+qBlWb2pLtvPmW/UuDzwGupqkVEzp6789DKfSybUc68KSWs2HUk6JJSribZYby5sZV3zqsY0XNG0ryWblJ5RnAxsN3dd7p7N/AgcMMA+30F+Hsg+xviRDLYqzsOs6P5OJ+8ZGbQpYybqeWJNRY2728NuJLUSmUQTAP29btfn9x2kpktA2rd/SdDHcjM7jCzVWa2qrm5eewrFZFhfe/VPUwsyuMD508NupRxUxKNUFYQYVOjgiAlzCwEfB344+H2dff73L3O3esqKytTX5yIvM3+lhM898ZBPnFRLQV52TelxFBqygvZ1NgSdBkplcogaAD69yhNT27rUwosBn5pZruBS4En1WEskn7uf2UP7s5tOdQs1KemvJDtTe1ZvTZBKoNgJTDfzGabWT5wM/Bk34Pu3uLuFe4+y91nAb8Brnf3VSmsSURGqb0rxg9f28O1i6dSO6ko6HLG3fSJhcQdNjZk71lByoLA3WPAXcCzwBvAw+6+ycy+bGbXp+p1RWRsPbhiL22dMe5415ygSwnE9ImJ8Ftfn71BkNIri939GeCZU7bdM8i+V6WyFhEZvVg8zrd/vYuLZ03K6plGh1ISjTB9YiFr648FXUrK6MpiERnUmj3HaGzp5M6r5wVdSqAumF7Oun0KAhHJMb1x55fbmrigtpx3zR/ZxVTZ6oLaCdQfPcHh9q6gS0kJBYGIDGj13qMc7ejh8++Zh1n2zys0lPOnJ5rF1mVp85BmHxXJUQNNhdCnOxbnF28cpHZiIe9eMGUcq0pP75g2gXDIWL3nGFefWxV0OWNOQSAip3llxyFaO2PcfNGMnD8bAPjvtY1MnVDA0+sbqUlOO5Hu8weNhpqGRORt2rtivLitmfOqS5lVURx0OWlj1uRi6o+eoKc3HnQpY05BICJv88LWJrpjca5ZVB10KWll1uRiYnGn/mj2rU+gIBCRk44c72bFziPUzZrIlLKCoMtJK7MmJy4s23P4eMCVjD0FgYic9JP1jYRC8J4s7BA9W0XRCFNKo+w6pCAQkSz1xv5W3jjQxnvOraKsMC/octLS7Ipi9hzpIBbPrn4CBYGI0B2L89S6RqrKolw+wpW4ctE5VaV0x+LsOdwRdCljSkEgIjy/pYljJ3q44YLcWJT+TM2pLCYcMrYeaAu6lDGlIBDJcQdbO/n19mYunDFRw0WHEY2EmVNRzBYFgYhki1g8zqOv11OQF2b5Yg0XHYkF1aUcau/KqtFDCgKRHPaLN5poOHaCG5dOoziqiQZGYkFVKQA/f6Mp4ErGjoJAJEftOnScl7Y1UzdzIotqJgRdTsaYXBKlpryAx1fXB13KmNFXAJEsN9Dkcp09vTyyah8Ti/P5wPlTA6gqs104cxJPrWtkY0MLi6dlfojqjEAkx8TdeWx1Pa2dPdxUV0s0Eg66pIxzwfQJ5EdCPPp6dpwVKAhEcswLW5rY1NjK8kXVObkY/Vgoyo9wzaJqfrymgbbOnqDLOWtqGhLJIkOtMQCJxWZ+saWJZTPKdeHYWbrjt+bw1LpG/u2XO/jz5ecGXc5Z0RmBSI54Y38rj6+uZ15lCR9eMk3rDJyld0yfwI1Lp/GtX++i/mhmX2mc0iAws+VmttXMtpvZ3QM8/gUz22xm683sF2Y2M5X1iOSqDQ0t/PC1PdSUF/LJS2YQCes74Fj402sWEDK464E1tHfFgi7njKXsX4OZhYFvAtcCC4FbzGzhKbutAerc/XzgUeAfUlWPSC5yd371ZjMPrthL7cQifvfy2UTz1Dk8VmrKC/nGzUvZ0NDC735nJbszdGbSVH4tuBjY7u473b0beBC4of8O7v6Cu/edU/0GmJ7CekRySncszsOr9vHTjQdYWFPGZy6fTYFCYMxds6iar3/iAjY0tPDer7/ID1/bw9p9RzNqJbNUdhZPA/b1u18PXDLE/rcDP01hPSI541BbFw+u3Mv+lk7ev7CKK8+pVJ9ACt2wZBqXzZ3Mvb/cySOv72NTYytF+ft5z7lTuHTO5KDLG1ZajBoys9uAOuDKQR6/A7gDYMaM7FkwWmSsuTsrdh/hmQ37iYRC/PZlM1lQXRZ0WTlhSmkB93xoIXMqi9l16DgvbmvmqfX7OdDayc0Xz0jrWV1TGQQNQG2/+9OT297GzN4L/CVwpbt3DXQgd78PuA+grq7Ox75Ukcwy0DDRts4eHltdz7aD7cyfUsJHlk1nghaYGXchM+ZWljC7opjnNh/kxW3N3PviDu5897ygSxtUKoNgJTDfzGaTCICbgVv772BmS4H/AJa7e/bM4CQyzrY3tfPwqn109vTyofOncumcyWoKCljIjPcvrOLI8W7+33PbeNf8St4xPT2no0hZZ7G7x4C7gGeBN4CH3X2TmX3ZzK5P7vaPQAnwiJmtNbMnU1WPSDbqjTs/23yA77y8i8L8MH9w1Twum1uhEEgTZsYNS2qoKInyxR9vwD09GzRS2kfg7s8Az5yy7Z5+t9+bytcXyWYtJ3p4cOVe9hzu4MKZE/nQ+TXkR3R9QLopyo/whfedw589tp4XtjZx9blVQZd0Gv2rEclAW/a38i/Pv8n+lk4+UTedjy6brhBIYzcum0btpEK+8fM30/KsQP9yRDJIdyzO3z69me/9Zg8TCvO466p5LKmdGHRZMoy8cIg7r5rHuvoWXt1xOOhyTpMWw0dFJGGg0UC3XpIYMr33cAef+9Fq1tW3cOmcyVy7uJo8TRWRMT68dBpf/ekWfrRyH+9Mswn/FAQiGeDp9Y38xWMbMIN7b1vGkeOZP/VxrinIC3Pj0mk88Npejh7vZmJxftAlnaSvEyJprKc3zl/+eAN3PbCGuVNK+Mkf/hbLF2tFsUx100W1dPfGeXzNaZdUBUpnBCJpqqmtkwdX7ONAaye/f+Uc/uT9C9QUlEaGW/thIOdNLeOC2nIeWrmX3718VtoM81UQiIyhodr4R8rdWbP3GP+9roG8cIjvfOYi3r1gyliVKAG75aJa7n58A6v3HuPCmenR0a+vFyJppK2zhx+8tpdHV9czfWIRf3j1fIVAlvngBTUU5Yd5aOXozyhSRUEgkgbcnR+vqeeffv4mbx5s49rF1dx+xWzKNFdQ1imJRrj+ghqeWrc/bdY7VtOQSIoN1VzUG3de2NLEvzz/JuvqW5gxqYiPLptOZWl0vMuUcXTTRbU8uHIfT65r5JOXBL8wo4JAJIXcnbgnfjuJC8LaumLc/dh6dh8+zhv722g50UN5YR4fXTadpTPKCaVJB6KkzpLachZUlfLwyn0KApFscaClk19ubeKRVfs42NZJe2eMrlic7licwSYUyAsnpiu+7h1TWTi1LK3nq5exZWbcdFEtX356M5sbW1lYE+yaEQoCkTPk7qzYdYTvvLybn20+QNyhOBqhZkIBUycUEo2EiEZCRMIhDDAgLxKiOBqhsiTKlNKoFpHPYR9ZNo2v/c8WHlq5l7+5YXGgtSgIREaps6eXJ9c18p2Xd/PG/lbKi/L4/SvncuPSaazcdSRtxoZLeisvyufaxdU8vrqBP7lmAaUFwQ0MUBCIDKOvs7flRA+v7TrMil1H6OjuZUFVKV/9yDv48JJpFOYnFoVftftokKVKhvnM5bP577WNPLyqntuvmB1YHQoCkSHE4872pnZW7D7C5sYW3OHc6lL+zwcXctlcrQImZ2dJbTkXzZrId17exe9cNjOwpkIFgUhS/2GeB1s72djYwpq9xzhyvJvCvDCXzZnMpXMmM7kkmnazR0rmuv2KOfyvH7zOTzbs54Yl0wKpQUEgQqLjt/HYCTY1trCxoZXm9i4MmFVRzHvPq2JRTZnm+ZGUeN/CKs6bWsY/PruV5YuriUbC416DgkByUk9vnO1N7ayvP8bL2w/zyo7DHEp++M+uLOayuZNZVFMWaAee5IZwyPjL687jtm+9xv2v7OaOd80d9xoUBJJ1umK9HOvo4WhHN0eP9/DUukbau2Intx053s3B1k5i8cQI/9JohLlTSrjynAoWVJdREtX/FjK+rphfwbsXVPKNn7/Je8+rYk5lybi+vv7FS9q4/5XdtHfGaO+K0dYZo62rh86eOD29cXpicbp7E7e7e52eWHJ7b5yeXqe7N04kZLR3xejo7h3w+Gvz/kYAAAgKSURBVGEzyovymFicz2VzJlNTXkhNeSEVJfnq9JXA/d2N7+AD//wr/uCHq3nizsspyBu/JiIFwRkYbB7y0U43nA3cnVjc6Y07Pb3x5O+334/F45zojnOovYvmti6aT/l9KHm7rTM26OvkhY28cIj8cIi8SPJ32CjIC1NaECI/EuK8qaUU5UeYWJRHeVE+E4vymViUx6s7D1OcH6GkIKLpGyRt1ZQX8vWblvCZ76zks/ev4t5PXThuZ6cpfRUzWw58AwgD/+XuXzvl8SjwPeBC4DBwk7vvTmVNZ8LdOdrRQ+OxE7Sc6GFnczshS3wwlRVGKI6m7wdMb9xp74pxvCvxTfvk7c5T7nf1crwrxomeXk709NLZ3UtnrJd9R04kvoXH3vr2HffEB308OY/OmYhGQpQWRCiJ5lFaEKGqrCB5P3Jye0lBhMK8MHlhG9E39sGCePfhjjMrUmScvXvBFP7xY+dz9+Mb+Ni/v8JXPryYi2ZNSvnrpiwIzCwMfBN4H1APrDSzJ919c7/dbgeOuvs8M7sZ+HvgplTV1Kfv22pPb5zjXb3JtuRujnb0cKSjmwMtJ9h/rJP9LZ3sbznB/pZOumLxQY8XNqOsMMITaxqYUhZlSmlB8neUytIohXlhopEwBXkhopEwoVCihr6f/t+oO3vidPb00tn3gZy8f6Knl64Btp2+/1vbOroT20YiPxIiErLkN+3QW9/Ak1Mi5IUTj0XCRtiMUOit3yEzwsZbt0/+hsvnVRAJJ6ZaqCyNUlmSeE8eX51eS/WJpIuP19VSWRrl7sc28PF7X2XZjHLev6iaxTUTWFhTxqQUrHWcyjOCi4Ht7r4TwMweBG4A+gfBDcCXkrcfBf7VzMzdz/B75uB+umE/n39oLT29cYY7ejhkVJcVUD2hgMXTJvD+RdVUlxVQU17AxKJ8ntt8kLhDd6yXls4YLR09tHb2gMHGhhaa2poGbac+W30f0P0/rCMhIy8SIi8UojA/QlmBnWw+iUZCRPPCJ+e96QukDy+dRkk08Q28OBohPxI6o6X3hvORZdPH/Jgi2e6qBVN4/k+u5Puv7uGJtY187adbAPjsFbP5qw8uHPPXsxR85iYObPYxYLm7fzZ5/1PAJe5+V799Nib3qU/e35Hc59Apx7oDuCN5dwGwNSVFj1wFcGjYvXKD3ou30/vxFr0Xb0mH92Kmu1cO9EBGdBa7+33AfUHX0cfMVrl7XdB1pAO9F2+n9+Mtei/eku7vRSovlWwAavvdn57cNuA+ZhYBJpDoNBYRkXGSyiBYCcw3s9lmlg/cDDx5yj5PAr+TvP0x4PlU9A+IiMjgUtY05O4xM7sLeJbE8NFvu/smM/sysMrdnwS+BXzfzLYDR0iERSZIm2aqNKD34u30frxF78Vb0vq9SFlnsYiIZAZNpygikuMUBCIiOU5BMApm9m0za0pe/5DTzKzWzF4ws81mtsnMPh90TUExswIzW2Fm65Lvxd8EXVPQzCxsZmvM7Omgawmame02sw1mttbMVgVdz0DURzAKZvYuoB34nrsvDrqeIJnZVGCqu682s1LgdeDDp0whkhMsMRFSsbu3m1ke8Gvg8+7+m4BLC4yZfQGoA8rc/YNB1xMkM9sN1J16oWw60RnBKLj7SyRGN+U8d9/v7quTt9uAN4Bg1tkLmCe0J+/mJX9y9huWmU0HPgD8V9C1yMgoCOSsmdksYCnwWrCVBCfZFLIWaAKec/ecfS+AfwL+DBh8psbc4sDPzOz15HQ5aUdBIGfFzEqAx4D/7e6tQdcTFHfvdfclJK6gv9jMcrLp0Mw+CDS5++tB15JGrnD3ZcC1wJ3JJua0oiCQM5ZsD38M+KG7Px50PenA3Y8BLwDLg64lIJcD1yfbxR8ErjazHwRbUrDcvSH5uwn4MYmZmdOKgkDOSLKD9FvAG+7+9aDrCZKZVZpZefJ2IYk1OLYEW1Uw3P0v3H26u88iMVPA8+5+W8BlBcbMipODKTCzYuD9QNqNOlQQjIKZ/Qh4FVhgZvVmdnvQNQXocuBTJL7xrU3+XBd0UQGZCrxgZutJzLH1nLvn/LBJAaAK+LWZrQNWAD9x9/8JuKbTaPioiEiO0xmBiEiOUxCIiOQ4BYGISI5TEIiI5DgFgYhIjlMQiPRjZr3JobAbzeypvusDhth/Sf9hs2Z2vZndnfpKRcaOho+K9GNm7e5ekrx9P7DN3f9uiP0/TWJmybvGqUSRMZeyNYtFssCrwPkAZnYx8A2gADgBfAbYBXwZKDSzK4CvAoUkg8HMvgu0kpiOuRr4M3d/1MxCwL8CVwP7gB4Sa3o/Oo5/m8hJahoSGYCZhYH3AE8mN20BfsvdlwL3AP/X3buTtx9y9yXu/tAAh5oKXAF8EPhacttHgFnAQhJXZ1+Wqr9DZCR0RiDydoXJ6aSnkVhj4bnk9gnA/WY2n8S0wnkjPN4T7h4HNptZVXLbFcAjye0HzOyFsStfZPR0RiDydieS00nPBAy4M7n9K8ALyZXpPkSiiWgkuvrdtjGrUmQMKQhEBuDuHcAfAn9sZhESZwQNyYc/3W/XNqB0lId/GfiomYWSZwlXnV21ImdHQSAyCHdfA6wHbgH+Afiqma3h7U2qLwALk0NObxrhoR8D6oHNwA+A1UDLmBUuMkoaPioSADMrSS52P5nE9MSXu/uBoOuS3KTOYpFgPJ28WC0f+IpCQIKkMwIRkRynPgIRkRynIBARyXEKAhGRHKcgEBHJcQoCEZEc9/8Bgb9KsjuheJ0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320" y="312738"/>
            <a:ext cx="868680" cy="868680"/>
          </a:xfrm>
          <a:prstGeom prst="rect">
            <a:avLst/>
          </a:prstGeom>
        </p:spPr>
      </p:pic>
      <p:sp>
        <p:nvSpPr>
          <p:cNvPr id="7" name="TextBox 6"/>
          <p:cNvSpPr txBox="1"/>
          <p:nvPr/>
        </p:nvSpPr>
        <p:spPr>
          <a:xfrm>
            <a:off x="0" y="2010032"/>
            <a:ext cx="4419601" cy="1323439"/>
          </a:xfrm>
          <a:prstGeom prst="rect">
            <a:avLst/>
          </a:prstGeom>
          <a:noFill/>
        </p:spPr>
        <p:txBody>
          <a:bodyPr wrap="square" rtlCol="0">
            <a:spAutoFit/>
          </a:bodyPr>
          <a:lstStyle/>
          <a:p>
            <a:r>
              <a:rPr lang="en-US" sz="2000" b="1" dirty="0" smtClean="0">
                <a:solidFill>
                  <a:srgbClr val="FFC000"/>
                </a:solidFill>
              </a:rPr>
              <a:t>Missing Data</a:t>
            </a:r>
          </a:p>
          <a:p>
            <a:pPr marL="285750" indent="-285750">
              <a:buFont typeface="Arial" pitchFamily="34" charset="0"/>
              <a:buChar char="•"/>
            </a:pPr>
            <a:r>
              <a:rPr lang="en-US" sz="2000" dirty="0" smtClean="0"/>
              <a:t>Overall 1476 null values</a:t>
            </a:r>
          </a:p>
          <a:p>
            <a:pPr marL="285750" indent="-285750">
              <a:buFont typeface="Arial" pitchFamily="34" charset="0"/>
              <a:buChar char="•"/>
            </a:pPr>
            <a:r>
              <a:rPr lang="en-US" sz="2000" dirty="0" smtClean="0"/>
              <a:t>Rating has 99% of total missing values</a:t>
            </a:r>
          </a:p>
        </p:txBody>
      </p:sp>
      <p:sp>
        <p:nvSpPr>
          <p:cNvPr id="8" name="TextBox 7"/>
          <p:cNvSpPr txBox="1"/>
          <p:nvPr/>
        </p:nvSpPr>
        <p:spPr>
          <a:xfrm>
            <a:off x="1" y="3962400"/>
            <a:ext cx="4419600" cy="1938992"/>
          </a:xfrm>
          <a:prstGeom prst="rect">
            <a:avLst/>
          </a:prstGeom>
          <a:noFill/>
        </p:spPr>
        <p:txBody>
          <a:bodyPr wrap="square" rtlCol="0">
            <a:spAutoFit/>
          </a:bodyPr>
          <a:lstStyle/>
          <a:p>
            <a:r>
              <a:rPr lang="en-US" sz="2000" b="1" dirty="0" smtClean="0">
                <a:solidFill>
                  <a:srgbClr val="FFC000"/>
                </a:solidFill>
              </a:rPr>
              <a:t>Treating Missing Data </a:t>
            </a:r>
          </a:p>
          <a:p>
            <a:pPr marL="285750" indent="-285750">
              <a:buFont typeface="Arial" pitchFamily="34" charset="0"/>
              <a:buChar char="•"/>
            </a:pPr>
            <a:r>
              <a:rPr lang="en-US" sz="2000" dirty="0" smtClean="0"/>
              <a:t>Analyzed features one at a time.</a:t>
            </a:r>
          </a:p>
          <a:p>
            <a:pPr marL="285750" indent="-285750">
              <a:buFont typeface="Arial" pitchFamily="34" charset="0"/>
              <a:buChar char="•"/>
            </a:pPr>
            <a:r>
              <a:rPr lang="en-US" sz="2000" dirty="0" smtClean="0"/>
              <a:t>Replaced rating missing values with median value.</a:t>
            </a:r>
          </a:p>
          <a:p>
            <a:pPr marL="285750" indent="-285750">
              <a:buFont typeface="Arial" pitchFamily="34" charset="0"/>
              <a:buChar char="•"/>
            </a:pPr>
            <a:r>
              <a:rPr lang="en-US" sz="2000" dirty="0" smtClean="0"/>
              <a:t>Treated other columns missing data in best way possible.</a:t>
            </a:r>
          </a:p>
        </p:txBody>
      </p:sp>
    </p:spTree>
    <p:extLst>
      <p:ext uri="{BB962C8B-B14F-4D97-AF65-F5344CB8AC3E}">
        <p14:creationId xmlns:p14="http://schemas.microsoft.com/office/powerpoint/2010/main" val="3259234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3276600" cy="793812"/>
          </a:xfrm>
        </p:spPr>
        <p:txBody>
          <a:bodyPr/>
          <a:lstStyle/>
          <a:p>
            <a:r>
              <a:rPr lang="en-US" dirty="0" smtClean="0"/>
              <a:t>Data Insights</a:t>
            </a:r>
            <a:endParaRPr lang="en-US" dirty="0"/>
          </a:p>
        </p:txBody>
      </p:sp>
      <p:sp>
        <p:nvSpPr>
          <p:cNvPr id="3" name="Content Placeholder 2"/>
          <p:cNvSpPr>
            <a:spLocks noGrp="1"/>
          </p:cNvSpPr>
          <p:nvPr>
            <p:ph idx="1"/>
          </p:nvPr>
        </p:nvSpPr>
        <p:spPr>
          <a:xfrm>
            <a:off x="0" y="1981200"/>
            <a:ext cx="4572000" cy="3962400"/>
          </a:xfrm>
        </p:spPr>
        <p:txBody>
          <a:bodyPr>
            <a:normAutofit/>
          </a:bodyPr>
          <a:lstStyle/>
          <a:p>
            <a:pPr marL="45720" indent="0">
              <a:buNone/>
            </a:pPr>
            <a:r>
              <a:rPr lang="en-US" sz="2800" dirty="0" smtClean="0">
                <a:solidFill>
                  <a:srgbClr val="FFC000"/>
                </a:solidFill>
              </a:rPr>
              <a:t>Distribution of Rating</a:t>
            </a:r>
          </a:p>
          <a:p>
            <a:r>
              <a:rPr lang="en-US" dirty="0" smtClean="0"/>
              <a:t>Distribution of rating is negatively skewed.</a:t>
            </a:r>
          </a:p>
          <a:p>
            <a:r>
              <a:rPr lang="en-US" dirty="0" smtClean="0"/>
              <a:t>Average rating is around 4.18</a:t>
            </a:r>
          </a:p>
          <a:p>
            <a:r>
              <a:rPr lang="en-US" dirty="0" smtClean="0"/>
              <a:t>Most of the rating is above 3.5</a:t>
            </a:r>
          </a:p>
          <a:p>
            <a:r>
              <a:rPr lang="en-US" b="1" dirty="0" smtClean="0"/>
              <a:t>Rating can be a variable to identify app success.</a:t>
            </a:r>
          </a:p>
          <a:p>
            <a:pPr marL="45720" indent="0">
              <a:buNone/>
            </a:pP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828800"/>
            <a:ext cx="4806284" cy="39144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261" y="304800"/>
            <a:ext cx="868680" cy="868680"/>
          </a:xfrm>
          <a:prstGeom prst="rect">
            <a:avLst/>
          </a:prstGeom>
        </p:spPr>
      </p:pic>
    </p:spTree>
    <p:extLst>
      <p:ext uri="{BB962C8B-B14F-4D97-AF65-F5344CB8AC3E}">
        <p14:creationId xmlns:p14="http://schemas.microsoft.com/office/powerpoint/2010/main" val="11779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315200" cy="793812"/>
          </a:xfrm>
        </p:spPr>
        <p:txBody>
          <a:bodyPr>
            <a:normAutofit/>
          </a:bodyPr>
          <a:lstStyle/>
          <a:p>
            <a:r>
              <a:rPr lang="en-US" sz="2800" dirty="0" smtClean="0"/>
              <a:t>How many apps are there in each category ?</a:t>
            </a:r>
            <a:endParaRPr lang="en-US" sz="2800" dirty="0"/>
          </a:p>
        </p:txBody>
      </p:sp>
      <p:sp>
        <p:nvSpPr>
          <p:cNvPr id="3" name="Content Placeholder 2"/>
          <p:cNvSpPr>
            <a:spLocks noGrp="1"/>
          </p:cNvSpPr>
          <p:nvPr>
            <p:ph idx="1"/>
          </p:nvPr>
        </p:nvSpPr>
        <p:spPr>
          <a:xfrm>
            <a:off x="6096000" y="2190646"/>
            <a:ext cx="3048000" cy="3429000"/>
          </a:xfrm>
        </p:spPr>
        <p:txBody>
          <a:bodyPr>
            <a:noAutofit/>
          </a:bodyPr>
          <a:lstStyle/>
          <a:p>
            <a:r>
              <a:rPr lang="en-US" sz="2200" dirty="0" smtClean="0"/>
              <a:t>Play store has 33 Categories in total.</a:t>
            </a:r>
          </a:p>
          <a:p>
            <a:r>
              <a:rPr lang="en-US" sz="2200" dirty="0" smtClean="0"/>
              <a:t>Family category has most 1726 apps.</a:t>
            </a:r>
          </a:p>
          <a:p>
            <a:r>
              <a:rPr lang="en-US" sz="2200" dirty="0" smtClean="0"/>
              <a:t>Game and Tools category have 873 and 731 apps respectively.</a:t>
            </a: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5943600" cy="460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41220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543800" cy="609600"/>
          </a:xfrm>
        </p:spPr>
        <p:txBody>
          <a:bodyPr>
            <a:normAutofit/>
          </a:bodyPr>
          <a:lstStyle/>
          <a:p>
            <a:r>
              <a:rPr lang="en-US" sz="3000" dirty="0" smtClean="0"/>
              <a:t>Which category apps are installed most ?</a:t>
            </a:r>
            <a:endParaRPr lang="en-US" sz="3000" dirty="0"/>
          </a:p>
        </p:txBody>
      </p:sp>
      <p:sp>
        <p:nvSpPr>
          <p:cNvPr id="3" name="Content Placeholder 2"/>
          <p:cNvSpPr>
            <a:spLocks noGrp="1"/>
          </p:cNvSpPr>
          <p:nvPr>
            <p:ph idx="1"/>
          </p:nvPr>
        </p:nvSpPr>
        <p:spPr>
          <a:xfrm>
            <a:off x="-109151" y="2286000"/>
            <a:ext cx="3842951" cy="3539527"/>
          </a:xfrm>
        </p:spPr>
        <p:txBody>
          <a:bodyPr>
            <a:normAutofit/>
          </a:bodyPr>
          <a:lstStyle/>
          <a:p>
            <a:r>
              <a:rPr lang="en-US" sz="2200" dirty="0" smtClean="0"/>
              <a:t>Game is the most popular category.</a:t>
            </a:r>
          </a:p>
          <a:p>
            <a:r>
              <a:rPr lang="en-US" sz="2200" dirty="0" smtClean="0"/>
              <a:t>Entertainment , Communication , Video , Photography categories are also popular among smartphone users.</a:t>
            </a:r>
          </a:p>
          <a:p>
            <a:r>
              <a:rPr lang="en-US" sz="2200" dirty="0" smtClean="0"/>
              <a:t>Medical categories has least number of installs.</a:t>
            </a:r>
            <a:endParaRPr lang="en-US" sz="2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524000"/>
            <a:ext cx="5410200" cy="442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406659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315200" cy="685800"/>
          </a:xfrm>
        </p:spPr>
        <p:txBody>
          <a:bodyPr>
            <a:normAutofit/>
          </a:bodyPr>
          <a:lstStyle/>
          <a:p>
            <a:r>
              <a:rPr lang="en-US" sz="3600" dirty="0"/>
              <a:t>Top 5 Categories in </a:t>
            </a:r>
            <a:r>
              <a:rPr lang="en-US" sz="3600" dirty="0" smtClean="0"/>
              <a:t>Play Store ?</a:t>
            </a:r>
            <a:endParaRPr lang="en-US" sz="3600" dirty="0"/>
          </a:p>
        </p:txBody>
      </p:sp>
      <p:sp>
        <p:nvSpPr>
          <p:cNvPr id="3" name="Content Placeholder 2"/>
          <p:cNvSpPr>
            <a:spLocks noGrp="1"/>
          </p:cNvSpPr>
          <p:nvPr>
            <p:ph idx="1"/>
          </p:nvPr>
        </p:nvSpPr>
        <p:spPr>
          <a:xfrm>
            <a:off x="6324600" y="2133600"/>
            <a:ext cx="2667000" cy="3539527"/>
          </a:xfrm>
        </p:spPr>
        <p:txBody>
          <a:bodyPr>
            <a:normAutofit fontScale="92500" lnSpcReduction="10000"/>
          </a:bodyPr>
          <a:lstStyle/>
          <a:p>
            <a:r>
              <a:rPr lang="en-US" sz="2200" dirty="0" smtClean="0"/>
              <a:t>In this data set top 5 categories are Family, Game, Tools, Business, Medical.</a:t>
            </a:r>
          </a:p>
          <a:p>
            <a:r>
              <a:rPr lang="en-US" sz="2200" dirty="0" smtClean="0"/>
              <a:t>Family category  has most apps.</a:t>
            </a:r>
          </a:p>
          <a:p>
            <a:r>
              <a:rPr lang="en-US" sz="2200" dirty="0" smtClean="0"/>
              <a:t>We can conclude most of the users prefers the apps belongs to family category</a:t>
            </a:r>
          </a:p>
          <a:p>
            <a:endParaRPr lang="en-US" sz="2200" dirty="0" smtClean="0"/>
          </a:p>
          <a:p>
            <a:endParaRPr lang="en-US"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5" y="1675370"/>
            <a:ext cx="5708296" cy="419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320" y="304800"/>
            <a:ext cx="868680" cy="868680"/>
          </a:xfrm>
          <a:prstGeom prst="rect">
            <a:avLst/>
          </a:prstGeom>
        </p:spPr>
      </p:pic>
    </p:spTree>
    <p:extLst>
      <p:ext uri="{BB962C8B-B14F-4D97-AF65-F5344CB8AC3E}">
        <p14:creationId xmlns:p14="http://schemas.microsoft.com/office/powerpoint/2010/main" val="4026854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438</TotalTime>
  <Words>895</Words>
  <Application>Microsoft Office PowerPoint</Application>
  <PresentationFormat>On-screen Show (4:3)</PresentationFormat>
  <Paragraphs>111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Algerian</vt:lpstr>
      <vt:lpstr>Arial</vt:lpstr>
      <vt:lpstr>Arial Narrow</vt:lpstr>
      <vt:lpstr>Wingdings</vt:lpstr>
      <vt:lpstr>Perspective</vt:lpstr>
      <vt:lpstr>Capstone Project</vt:lpstr>
      <vt:lpstr>Introduction</vt:lpstr>
      <vt:lpstr>Step Involved</vt:lpstr>
      <vt:lpstr>Data Overview</vt:lpstr>
      <vt:lpstr>Data Preparation</vt:lpstr>
      <vt:lpstr>Data Insights</vt:lpstr>
      <vt:lpstr>How many apps are there in each category ?</vt:lpstr>
      <vt:lpstr>Which category apps are installed most ?</vt:lpstr>
      <vt:lpstr>Top 5 Categories in Play Store ?</vt:lpstr>
      <vt:lpstr>Which age groups do different categories target ?</vt:lpstr>
      <vt:lpstr>What percentage of apps are paid ?</vt:lpstr>
      <vt:lpstr>Which type of apps are users willing to pay for ?</vt:lpstr>
      <vt:lpstr>Does rating change with increasing price ?</vt:lpstr>
      <vt:lpstr>Does the size of an app influence the installs ?</vt:lpstr>
      <vt:lpstr>Do higher rated apps attract more users ?</vt:lpstr>
      <vt:lpstr>How reviews affect users decision to download  apps ?</vt:lpstr>
      <vt:lpstr>Are app updates important ?</vt:lpstr>
      <vt:lpstr>Sentiment analysis for free and paid apps</vt:lpstr>
      <vt:lpstr>PowerPoint Presentation</vt:lpstr>
      <vt:lpstr>Pair Plot</vt:lpstr>
      <vt:lpstr>Conclusion</vt:lpstr>
      <vt:lpstr>Challenges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Dhawl Khandait</dc:creator>
  <cp:lastModifiedBy>DELL</cp:lastModifiedBy>
  <cp:revision>24</cp:revision>
  <dcterms:created xsi:type="dcterms:W3CDTF">2022-12-18T03:52:28Z</dcterms:created>
  <dcterms:modified xsi:type="dcterms:W3CDTF">2022-12-20T08:10:25Z</dcterms:modified>
</cp:coreProperties>
</file>