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72" r:id="rId7"/>
    <p:sldId id="273" r:id="rId8"/>
    <p:sldId id="274" r:id="rId9"/>
    <p:sldId id="275" r:id="rId10"/>
    <p:sldId id="265" r:id="rId11"/>
    <p:sldId id="264" r:id="rId12"/>
    <p:sldId id="259" r:id="rId13"/>
    <p:sldId id="266" r:id="rId14"/>
    <p:sldId id="267" r:id="rId15"/>
    <p:sldId id="268" r:id="rId16"/>
    <p:sldId id="269" r:id="rId17"/>
    <p:sldId id="270" r:id="rId18"/>
    <p:sldId id="260" r:id="rId19"/>
    <p:sldId id="287" r:id="rId20"/>
    <p:sldId id="276" r:id="rId21"/>
    <p:sldId id="277" r:id="rId22"/>
    <p:sldId id="278" r:id="rId23"/>
    <p:sldId id="279" r:id="rId24"/>
    <p:sldId id="280" r:id="rId25"/>
    <p:sldId id="281" r:id="rId26"/>
    <p:sldId id="282" r:id="rId27"/>
    <p:sldId id="284" r:id="rId28"/>
    <p:sldId id="283" r:id="rId29"/>
    <p:sldId id="288" r:id="rId30"/>
    <p:sldId id="289" r:id="rId31"/>
    <p:sldId id="290" r:id="rId32"/>
    <p:sldId id="291" r:id="rId33"/>
    <p:sldId id="292" r:id="rId34"/>
    <p:sldId id="293" r:id="rId35"/>
    <p:sldId id="294" r:id="rId36"/>
    <p:sldId id="285" r:id="rId37"/>
    <p:sldId id="298" r:id="rId38"/>
    <p:sldId id="286"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9518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5636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2253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228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39C88-3D10-47DC-A75C-F96D024FD91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81718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39C88-3D10-47DC-A75C-F96D024FD91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428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39C88-3D10-47DC-A75C-F96D024FD914}"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60926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39C88-3D10-47DC-A75C-F96D024FD914}"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67669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9C88-3D10-47DC-A75C-F96D024FD914}"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3211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6274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73973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39C88-3D10-47DC-A75C-F96D024FD914}" type="datetimeFigureOut">
              <a:rPr lang="en-US" smtClean="0"/>
              <a:t>4/9/2018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8E29-9AFC-4CA8-B9A1-F5310857E042}" type="slidenum">
              <a:rPr lang="en-US" smtClean="0"/>
              <a:t>‹#›</a:t>
            </a:fld>
            <a:endParaRPr lang="en-US"/>
          </a:p>
        </p:txBody>
      </p:sp>
    </p:spTree>
    <p:extLst>
      <p:ext uri="{BB962C8B-B14F-4D97-AF65-F5344CB8AC3E}">
        <p14:creationId xmlns:p14="http://schemas.microsoft.com/office/powerpoint/2010/main" val="227988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321"/>
            <a:ext cx="9144000" cy="2387600"/>
          </a:xfrm>
        </p:spPr>
        <p:txBody>
          <a:bodyPr>
            <a:normAutofit/>
          </a:bodyPr>
          <a:lstStyle/>
          <a:p>
            <a:r>
              <a:rPr lang="en-US" sz="3200" b="1" dirty="0">
                <a:latin typeface="Adobe Garamond Pro Bold" panose="02020702060506020403" pitchFamily="18" charset="0"/>
              </a:rPr>
              <a:t>A Graph Theoretic Approach for Maximizing Target Coverage using Minimum Directional Sensors in Randomly Deployed Wireless Sensor Networks</a:t>
            </a:r>
            <a:endParaRPr lang="en-US" sz="3200" dirty="0">
              <a:latin typeface="Adobe Garamond Pro Bold" panose="02020702060506020403" pitchFamily="18" charset="0"/>
            </a:endParaRPr>
          </a:p>
        </p:txBody>
      </p:sp>
      <p:sp>
        <p:nvSpPr>
          <p:cNvPr id="3" name="Subtitle 2"/>
          <p:cNvSpPr>
            <a:spLocks noGrp="1"/>
          </p:cNvSpPr>
          <p:nvPr>
            <p:ph type="subTitle" idx="1"/>
          </p:nvPr>
        </p:nvSpPr>
        <p:spPr>
          <a:xfrm>
            <a:off x="1481750" y="2950189"/>
            <a:ext cx="9144000" cy="2662960"/>
          </a:xfrm>
        </p:spPr>
        <p:txBody>
          <a:bodyPr>
            <a:normAutofit lnSpcReduction="10000"/>
          </a:bodyPr>
          <a:lstStyle/>
          <a:p>
            <a:r>
              <a:rPr lang="en-US" dirty="0" smtClean="0">
                <a:latin typeface="Adobe Hebrew" panose="02040503050201020203" pitchFamily="18" charset="-79"/>
                <a:cs typeface="Adobe Hebrew" panose="02040503050201020203" pitchFamily="18" charset="-79"/>
              </a:rPr>
              <a:t>Sakshar Chakravarty (1305002)</a:t>
            </a:r>
          </a:p>
          <a:p>
            <a:r>
              <a:rPr lang="en-US" dirty="0" err="1" smtClean="0">
                <a:latin typeface="Adobe Hebrew" panose="02040503050201020203" pitchFamily="18" charset="-79"/>
                <a:cs typeface="Adobe Hebrew" panose="02040503050201020203" pitchFamily="18" charset="-79"/>
              </a:rPr>
              <a:t>Laboni</a:t>
            </a:r>
            <a:r>
              <a:rPr lang="en-US" dirty="0" smtClean="0">
                <a:latin typeface="Adobe Hebrew" panose="02040503050201020203" pitchFamily="18" charset="-79"/>
                <a:cs typeface="Adobe Hebrew" panose="02040503050201020203" pitchFamily="18" charset="-79"/>
              </a:rPr>
              <a:t> </a:t>
            </a:r>
            <a:r>
              <a:rPr lang="en-US" dirty="0" err="1" smtClean="0">
                <a:latin typeface="Adobe Hebrew" panose="02040503050201020203" pitchFamily="18" charset="-79"/>
                <a:cs typeface="Adobe Hebrew" panose="02040503050201020203" pitchFamily="18" charset="-79"/>
              </a:rPr>
              <a:t>Sarker</a:t>
            </a:r>
            <a:r>
              <a:rPr lang="en-US" dirty="0" smtClean="0">
                <a:latin typeface="Adobe Hebrew" panose="02040503050201020203" pitchFamily="18" charset="-79"/>
                <a:cs typeface="Adobe Hebrew" panose="02040503050201020203" pitchFamily="18" charset="-79"/>
              </a:rPr>
              <a:t> (1305115)</a:t>
            </a:r>
          </a:p>
          <a:p>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Supervised By</a:t>
            </a:r>
          </a:p>
          <a:p>
            <a:r>
              <a:rPr lang="en-US" dirty="0" smtClean="0">
                <a:latin typeface="Adobe Hebrew" panose="02040503050201020203" pitchFamily="18" charset="-79"/>
                <a:cs typeface="Adobe Hebrew" panose="02040503050201020203" pitchFamily="18" charset="-79"/>
              </a:rPr>
              <a:t>Dr. A K M </a:t>
            </a:r>
            <a:r>
              <a:rPr lang="en-US" dirty="0" err="1" smtClean="0">
                <a:latin typeface="Adobe Hebrew" panose="02040503050201020203" pitchFamily="18" charset="-79"/>
                <a:cs typeface="Adobe Hebrew" panose="02040503050201020203" pitchFamily="18" charset="-79"/>
              </a:rPr>
              <a:t>Ashikur</a:t>
            </a:r>
            <a:r>
              <a:rPr lang="en-US" dirty="0" smtClean="0">
                <a:latin typeface="Adobe Hebrew" panose="02040503050201020203" pitchFamily="18" charset="-79"/>
                <a:cs typeface="Adobe Hebrew" panose="02040503050201020203" pitchFamily="18" charset="-79"/>
              </a:rPr>
              <a:t> Rahman</a:t>
            </a:r>
          </a:p>
          <a:p>
            <a:r>
              <a:rPr lang="en-US" dirty="0" smtClean="0">
                <a:latin typeface="Adobe Hebrew" panose="02040503050201020203" pitchFamily="18" charset="-79"/>
                <a:cs typeface="Adobe Hebrew" panose="02040503050201020203" pitchFamily="18" charset="-79"/>
              </a:rPr>
              <a:t>Professor, CSE, BUET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022701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System Classification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classes of deployment on the basis of the ratio between the number of directional sensors and targets: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Under Provisioned System</a:t>
            </a:r>
          </a:p>
          <a:p>
            <a:pPr marL="914400" lvl="2" indent="0">
              <a:buNone/>
            </a:pPr>
            <a:r>
              <a:rPr lang="en-US" dirty="0" smtClean="0">
                <a:latin typeface="Adobe Hebrew" panose="02040503050201020203" pitchFamily="18" charset="-79"/>
                <a:cs typeface="Adobe Hebrew" panose="02040503050201020203" pitchFamily="18" charset="-79"/>
              </a:rPr>
              <a:t>No point of minimization of active sensors.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Over Provisioned System (within the scope of this thesis)</a:t>
            </a:r>
          </a:p>
          <a:p>
            <a:pPr marL="914400" lvl="2" indent="0">
              <a:buNone/>
            </a:pPr>
            <a:r>
              <a:rPr lang="en-US" dirty="0" smtClean="0">
                <a:latin typeface="Adobe Hebrew" panose="02040503050201020203" pitchFamily="18" charset="-79"/>
                <a:cs typeface="Adobe Hebrew" panose="02040503050201020203" pitchFamily="18" charset="-79"/>
              </a:rPr>
              <a:t>Minimization of active sensors is an important aspect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97235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Objectives</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Maximization of target coverage</a:t>
            </a:r>
          </a:p>
          <a:p>
            <a:r>
              <a:rPr lang="en-US" dirty="0" smtClean="0">
                <a:latin typeface="Adobe Hebrew" panose="02040503050201020203" pitchFamily="18" charset="-79"/>
                <a:cs typeface="Adobe Hebrew" panose="02040503050201020203" pitchFamily="18" charset="-79"/>
              </a:rPr>
              <a:t>Minimization of active sensors</a:t>
            </a:r>
          </a:p>
          <a:p>
            <a:pPr marL="0" indent="0">
              <a:buNone/>
            </a:pPr>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It is an NP-hard problem.</a:t>
            </a:r>
          </a:p>
          <a:p>
            <a:r>
              <a:rPr lang="en-US" dirty="0" smtClean="0">
                <a:latin typeface="Adobe Hebrew" panose="02040503050201020203" pitchFamily="18" charset="-79"/>
                <a:cs typeface="Adobe Hebrew" panose="02040503050201020203" pitchFamily="18" charset="-79"/>
              </a:rPr>
              <a:t>Formulate different heuristics to achieve a near optimal solution better than the existing one’s</a:t>
            </a:r>
          </a:p>
          <a:p>
            <a:pPr marL="0" indent="0">
              <a:buNone/>
            </a:pP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103107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416063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Ai and </a:t>
                      </a:r>
                      <a:r>
                        <a:rPr lang="en-US" dirty="0" err="1" smtClean="0">
                          <a:latin typeface="Adobe Hebrew" panose="02040503050201020203" pitchFamily="18" charset="-79"/>
                          <a:cs typeface="Adobe Hebrew" panose="02040503050201020203" pitchFamily="18" charset="-79"/>
                        </a:rPr>
                        <a:t>Abouzeid</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2006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Integer</a:t>
                      </a:r>
                      <a:r>
                        <a:rPr lang="en-US" baseline="0" dirty="0" smtClean="0">
                          <a:latin typeface="Adobe Hebrew" panose="02040503050201020203" pitchFamily="18" charset="-79"/>
                          <a:cs typeface="Adobe Hebrew" panose="02040503050201020203" pitchFamily="18" charset="-79"/>
                        </a:rPr>
                        <a:t> Linear Programming (ILP)</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Greedy Algorithm (CGA)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Greedy Algorithm (DGA)</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ILP</a:t>
                      </a:r>
                      <a:r>
                        <a:rPr lang="en-US" baseline="0" dirty="0" smtClean="0">
                          <a:latin typeface="Adobe Hebrew" panose="02040503050201020203" pitchFamily="18" charset="-79"/>
                          <a:cs typeface="Adobe Hebrew" panose="02040503050201020203" pitchFamily="18" charset="-79"/>
                        </a:rPr>
                        <a:t> is not scalable to solve large scale scenario</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CGA and DGA fail to resolve tie between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2280115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649801"/>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and Abu-</a:t>
                      </a:r>
                      <a:r>
                        <a:rPr lang="en-US" dirty="0" err="1" smtClean="0">
                          <a:latin typeface="Adobe Hebrew" panose="02040503050201020203" pitchFamily="18" charset="-79"/>
                          <a:cs typeface="Adobe Hebrew" panose="02040503050201020203" pitchFamily="18" charset="-79"/>
                        </a:rPr>
                        <a:t>Ghazaleh</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2013</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Modified 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Force-directed Algorithm (CFA):</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Priority is given to the sensors covering targets in a single pan.</a:t>
                      </a: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12343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8883"/>
              </p:ext>
            </p:extLst>
          </p:nvPr>
        </p:nvGraphicFramePr>
        <p:xfrm>
          <a:off x="838200" y="1371606"/>
          <a:ext cx="10515600" cy="5400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et</a:t>
                      </a:r>
                      <a:r>
                        <a:rPr lang="en-US" baseline="0" dirty="0" smtClean="0">
                          <a:latin typeface="Adobe Hebrew" panose="02040503050201020203" pitchFamily="18" charset="-79"/>
                          <a:cs typeface="Adobe Hebrew" panose="02040503050201020203" pitchFamily="18" charset="-79"/>
                        </a:rPr>
                        <a:t> al.</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2011</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Communication</a:t>
                      </a:r>
                      <a:r>
                        <a:rPr lang="en-US" baseline="0" dirty="0" smtClean="0">
                          <a:latin typeface="Adobe Hebrew" panose="02040503050201020203" pitchFamily="18" charset="-79"/>
                          <a:cs typeface="Adobe Hebrew" panose="02040503050201020203" pitchFamily="18" charset="-79"/>
                        </a:rPr>
                        <a:t> between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Force-directed Algorithm (DFA):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assigns a unique priority</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Area based or target based approach</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orients itself towards maximal coverage pan.</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This orientation information exchanged among sensors.</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If overlapping coverage found, higher priority sensor prevails.</a:t>
                      </a: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84736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091895"/>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H. </a:t>
                      </a:r>
                      <a:r>
                        <a:rPr lang="en-US" dirty="0" err="1" smtClean="0">
                          <a:latin typeface="Adobe Hebrew" panose="02040503050201020203" pitchFamily="18" charset="-79"/>
                          <a:cs typeface="Adobe Hebrew" panose="02040503050201020203" pitchFamily="18" charset="-79"/>
                        </a:rPr>
                        <a:t>Zannat</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Target-oriented</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Target Oriented Heuristic (GTOH)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Pure Target Oriented Heuristic (PTOH)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Hybrid Target Oriented Heuristic (HTOH)</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mtClean="0">
                          <a:latin typeface="Adobe Hebrew" panose="02040503050201020203" pitchFamily="18" charset="-79"/>
                          <a:cs typeface="Adobe Hebrew" panose="02040503050201020203" pitchFamily="18" charset="-79"/>
                        </a:rPr>
                        <a:t>Fails </a:t>
                      </a:r>
                      <a:r>
                        <a:rPr lang="en-US" dirty="0" smtClean="0">
                          <a:latin typeface="Adobe Hebrew" panose="02040503050201020203" pitchFamily="18" charset="-79"/>
                          <a:cs typeface="Adobe Hebrew" panose="02040503050201020203" pitchFamily="18" charset="-79"/>
                        </a:rPr>
                        <a:t>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43304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3326578"/>
              </p:ext>
            </p:extLst>
          </p:nvPr>
        </p:nvGraphicFramePr>
        <p:xfrm>
          <a:off x="838200" y="1480569"/>
          <a:ext cx="10515600" cy="4942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rowSpan="2">
                  <a:txBody>
                    <a:bodyPr/>
                    <a:lstStyle/>
                    <a:p>
                      <a:pPr algn="ctr"/>
                      <a:r>
                        <a:rPr lang="en-US" dirty="0" smtClean="0">
                          <a:latin typeface="Adobe Hebrew" panose="02040503050201020203" pitchFamily="18" charset="-79"/>
                          <a:cs typeface="Adobe Hebrew" panose="02040503050201020203" pitchFamily="18" charset="-79"/>
                        </a:rPr>
                        <a:t>Fusco and Gupta</a:t>
                      </a:r>
                    </a:p>
                    <a:p>
                      <a:pPr algn="ctr"/>
                      <a:r>
                        <a:rPr lang="en-US" dirty="0" smtClean="0">
                          <a:latin typeface="Adobe Hebrew" panose="02040503050201020203" pitchFamily="18" charset="-79"/>
                          <a:cs typeface="Adobe Hebrew" panose="02040503050201020203" pitchFamily="18" charset="-79"/>
                        </a:rPr>
                        <a:t>2009</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k-coverage problem</a:t>
                      </a:r>
                    </a:p>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Centralized</a:t>
                      </a:r>
                      <a:r>
                        <a:rPr lang="en-US" baseline="0" dirty="0" smtClean="0">
                          <a:latin typeface="Adobe Hebrew" panose="02040503050201020203" pitchFamily="18" charset="-79"/>
                          <a:cs typeface="Adobe Hebrew" panose="02040503050201020203" pitchFamily="18" charset="-79"/>
                        </a:rPr>
                        <a:t> Greedy Algorithm: </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Assumption: Each sensor has overlapping pans instead of discrete pans.</a:t>
                      </a:r>
                      <a:endParaRPr lang="en-US" dirty="0" smtClean="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Huge</a:t>
                      </a:r>
                      <a:r>
                        <a:rPr lang="en-US" baseline="0" dirty="0" smtClean="0">
                          <a:latin typeface="Adobe Hebrew" panose="02040503050201020203" pitchFamily="18" charset="-79"/>
                          <a:cs typeface="Adobe Hebrew" panose="02040503050201020203" pitchFamily="18" charset="-79"/>
                        </a:rPr>
                        <a:t> variation among targets in achieving the desired k-coverage.</a:t>
                      </a:r>
                      <a:endParaRPr lang="en-US" dirty="0">
                        <a:latin typeface="Adobe Hebrew" panose="02040503050201020203" pitchFamily="18" charset="-79"/>
                        <a:cs typeface="Adobe Hebrew" panose="02040503050201020203" pitchFamily="18" charset="-79"/>
                      </a:endParaRPr>
                    </a:p>
                  </a:txBody>
                  <a:tcPr/>
                </a:tc>
              </a:tr>
              <a:tr h="370840">
                <a:tc vMerge="1">
                  <a:txBody>
                    <a:bodyPr/>
                    <a:lstStyle/>
                    <a:p>
                      <a:pPr algn="ct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Some approximation algorithms related to directional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orient all the given sensors in order to maximize coverage</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a minimum number of sensors in order to cover the given area</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the given number of sensors to maximize the area covered</a:t>
                      </a:r>
                      <a:endParaRPr lang="en-US" dirty="0" smtClean="0">
                        <a:latin typeface="Adobe Hebrew" panose="02040503050201020203" pitchFamily="18" charset="-79"/>
                        <a:cs typeface="Adobe Hebrew" panose="02040503050201020203" pitchFamily="18" charset="-79"/>
                      </a:endParaRPr>
                    </a:p>
                  </a:txBody>
                  <a:tcPr/>
                </a:tc>
                <a:tc>
                  <a:txBody>
                    <a:bodyPr/>
                    <a:lstStyle/>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48306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296840"/>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Malek</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Balanced k-coverage problem</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Improved the k-coverage solution proposed by Fusco</a:t>
                      </a:r>
                      <a:r>
                        <a:rPr lang="en-US" baseline="0" dirty="0" smtClean="0">
                          <a:latin typeface="Adobe Hebrew" panose="02040503050201020203" pitchFamily="18" charset="-79"/>
                          <a:cs typeface="Adobe Hebrew" panose="02040503050201020203" pitchFamily="18" charset="-79"/>
                        </a:rPr>
                        <a:t> and Gupta (2009) to achieve balanced k-coverage.</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Reduced the number</a:t>
                      </a:r>
                      <a:r>
                        <a:rPr lang="en-US" baseline="0" dirty="0" smtClean="0">
                          <a:latin typeface="Adobe Hebrew" panose="02040503050201020203" pitchFamily="18" charset="-79"/>
                          <a:cs typeface="Adobe Hebrew" panose="02040503050201020203" pitchFamily="18" charset="-79"/>
                        </a:rPr>
                        <a:t> of uncovered targets as well as providing k-coverage to targets as much as possible</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11052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Overview of literature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All the heuristics are formulated based on greedy approach</a:t>
            </a:r>
          </a:p>
          <a:p>
            <a:r>
              <a:rPr lang="en-US" dirty="0" smtClean="0">
                <a:latin typeface="Adobe Hebrew" panose="02040503050201020203" pitchFamily="18" charset="-79"/>
                <a:cs typeface="Adobe Hebrew" panose="02040503050201020203" pitchFamily="18" charset="-79"/>
              </a:rPr>
              <a:t>Either sensor-oriented or target-oriented</a:t>
            </a:r>
          </a:p>
          <a:p>
            <a:r>
              <a:rPr lang="en-US" dirty="0" smtClean="0">
                <a:latin typeface="Adobe Hebrew" panose="02040503050201020203" pitchFamily="18" charset="-79"/>
                <a:cs typeface="Adobe Hebrew" panose="02040503050201020203" pitchFamily="18" charset="-79"/>
              </a:rPr>
              <a:t>In all the works, selection of  a sensor and fixing its orientation are merged into a single step</a:t>
            </a:r>
          </a:p>
          <a:p>
            <a:r>
              <a:rPr lang="en-US" dirty="0" smtClean="0">
                <a:latin typeface="Adobe Hebrew" panose="02040503050201020203" pitchFamily="18" charset="-79"/>
                <a:cs typeface="Adobe Hebrew" panose="02040503050201020203" pitchFamily="18" charset="-79"/>
              </a:rPr>
              <a:t>Most of them fail to achieve active sensor minimization, only focusing on coverage maximization</a:t>
            </a:r>
          </a:p>
          <a:p>
            <a:r>
              <a:rPr lang="en-US" dirty="0" smtClean="0">
                <a:latin typeface="Adobe Hebrew" panose="02040503050201020203" pitchFamily="18" charset="-79"/>
                <a:cs typeface="Adobe Hebrew" panose="02040503050201020203" pitchFamily="18" charset="-79"/>
              </a:rPr>
              <a:t>k-coverage problems address fault tolerance issue, we limit ourselves only to 1-coverage.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17758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Proposed Contributions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Fusing both Sensor-oriented &amp; Target-oriented approach</a:t>
            </a:r>
          </a:p>
          <a:p>
            <a:r>
              <a:rPr lang="en-US" dirty="0" smtClean="0">
                <a:latin typeface="Adobe Hebrew" panose="02040503050201020203" pitchFamily="18" charset="-79"/>
                <a:cs typeface="Adobe Hebrew" panose="02040503050201020203" pitchFamily="18" charset="-79"/>
              </a:rPr>
              <a:t>Splitting the step of selection of sensor and orientation</a:t>
            </a:r>
          </a:p>
          <a:p>
            <a:r>
              <a:rPr lang="en-US" dirty="0" smtClean="0">
                <a:latin typeface="Adobe Hebrew" panose="02040503050201020203" pitchFamily="18" charset="-79"/>
                <a:cs typeface="Adobe Hebrew" panose="02040503050201020203" pitchFamily="18" charset="-79"/>
              </a:rPr>
              <a:t>Model the problem in graph theoretic approach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1726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 system consisting of wireless sensors and targets</a:t>
            </a:r>
          </a:p>
          <a:p>
            <a:r>
              <a:rPr lang="en-US" dirty="0" smtClean="0">
                <a:latin typeface="Adobe Hebrew" panose="02040503050201020203" pitchFamily="18" charset="-79"/>
                <a:cs typeface="Adobe Hebrew" panose="02040503050201020203" pitchFamily="18" charset="-79"/>
              </a:rPr>
              <a:t>Both deployed randomly</a:t>
            </a:r>
          </a:p>
        </p:txBody>
      </p:sp>
    </p:spTree>
    <p:extLst>
      <p:ext uri="{BB962C8B-B14F-4D97-AF65-F5344CB8AC3E}">
        <p14:creationId xmlns:p14="http://schemas.microsoft.com/office/powerpoint/2010/main" val="68669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Graph Modeling</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Nodes: Sensors (Cameras)</a:t>
            </a:r>
          </a:p>
          <a:p>
            <a:r>
              <a:rPr lang="en-US" dirty="0" smtClean="0">
                <a:latin typeface="Adobe Hebrew" panose="02040503050201020203" pitchFamily="18" charset="-79"/>
                <a:cs typeface="Adobe Hebrew" panose="02040503050201020203" pitchFamily="18" charset="-79"/>
              </a:rPr>
              <a:t>Edges</a:t>
            </a:r>
          </a:p>
          <a:p>
            <a:pPr lvl="1"/>
            <a:r>
              <a:rPr lang="en-US" dirty="0" smtClean="0">
                <a:latin typeface="Adobe Hebrew" panose="02040503050201020203" pitchFamily="18" charset="-79"/>
                <a:cs typeface="Adobe Hebrew" panose="02040503050201020203" pitchFamily="18" charset="-79"/>
              </a:rPr>
              <a:t>Conflict of targets</a:t>
            </a:r>
          </a:p>
          <a:p>
            <a:pPr marL="0" indent="0">
              <a:buNone/>
            </a:pPr>
            <a:r>
              <a:rPr lang="en-US" dirty="0" smtClean="0">
                <a:latin typeface="Adobe Hebrew" panose="02040503050201020203" pitchFamily="18" charset="-79"/>
                <a:cs typeface="Adobe Hebrew" panose="02040503050201020203" pitchFamily="18" charset="-79"/>
              </a:rPr>
              <a:t>	Target-oriented approach: emphasizes on non-conflicted targets. That means it gives more priority to those targets which are non-conflicted one.</a:t>
            </a:r>
          </a:p>
          <a:p>
            <a:pPr marL="0" indent="0">
              <a:buNone/>
            </a:pPr>
            <a:endParaRPr lang="en-US" dirty="0">
              <a:latin typeface="Adobe Hebrew" panose="02040503050201020203" pitchFamily="18" charset="-79"/>
              <a:cs typeface="Adobe Hebrew" panose="02040503050201020203" pitchFamily="18" charset="-79"/>
            </a:endParaRPr>
          </a:p>
          <a:p>
            <a:pPr marL="0" indent="0">
              <a:buNone/>
            </a:pPr>
            <a:r>
              <a:rPr lang="en-US" dirty="0" smtClean="0">
                <a:latin typeface="Adobe Hebrew" panose="02040503050201020203" pitchFamily="18" charset="-79"/>
                <a:cs typeface="Adobe Hebrew" panose="02040503050201020203" pitchFamily="18" charset="-79"/>
              </a:rPr>
              <a:t>Model a weighted multi-graph </a:t>
            </a:r>
          </a:p>
        </p:txBody>
      </p:sp>
    </p:spTree>
    <p:extLst>
      <p:ext uri="{BB962C8B-B14F-4D97-AF65-F5344CB8AC3E}">
        <p14:creationId xmlns:p14="http://schemas.microsoft.com/office/powerpoint/2010/main" val="2976652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Example</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581" y="1690688"/>
            <a:ext cx="514141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827" y="2735546"/>
            <a:ext cx="4062992" cy="2261621"/>
          </a:xfrm>
          <a:prstGeom prst="rect">
            <a:avLst/>
          </a:prstGeom>
        </p:spPr>
      </p:pic>
    </p:spTree>
    <p:extLst>
      <p:ext uri="{BB962C8B-B14F-4D97-AF65-F5344CB8AC3E}">
        <p14:creationId xmlns:p14="http://schemas.microsoft.com/office/powerpoint/2010/main" val="31439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Selection of Sensors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Different heuristics</a:t>
            </a:r>
            <a:endParaRPr lang="en-US" dirty="0">
              <a:latin typeface="Adobe Hebrew" panose="02040503050201020203" pitchFamily="18" charset="-79"/>
              <a:cs typeface="Adobe Hebrew" panose="02040503050201020203" pitchFamily="18" charset="-79"/>
            </a:endParaRPr>
          </a:p>
          <a:p>
            <a:pPr lvl="1"/>
            <a:r>
              <a:rPr lang="en-US" dirty="0" smtClean="0">
                <a:latin typeface="Adobe Hebrew" panose="02040503050201020203" pitchFamily="18" charset="-79"/>
                <a:cs typeface="Adobe Hebrew" panose="02040503050201020203" pitchFamily="18" charset="-79"/>
              </a:rPr>
              <a:t> Total maximum conflicts of the nodes</a:t>
            </a:r>
          </a:p>
          <a:p>
            <a:pPr lvl="1"/>
            <a:r>
              <a:rPr lang="en-US" dirty="0" smtClean="0">
                <a:latin typeface="Adobe Hebrew" panose="02040503050201020203" pitchFamily="18" charset="-79"/>
                <a:cs typeface="Adobe Hebrew" panose="02040503050201020203" pitchFamily="18" charset="-79"/>
              </a:rPr>
              <a:t> Total minimum conflicts of the nodes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68524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Orientation of the selected sensor</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Greedy approach</a:t>
            </a:r>
          </a:p>
          <a:p>
            <a:pPr lvl="1"/>
            <a:r>
              <a:rPr lang="en-US" dirty="0">
                <a:latin typeface="Adobe Hebrew" panose="02040503050201020203" pitchFamily="18" charset="-79"/>
                <a:cs typeface="Adobe Hebrew" panose="02040503050201020203" pitchFamily="18" charset="-79"/>
              </a:rPr>
              <a:t>That orientation which will cover the total maximum number of </a:t>
            </a:r>
            <a:r>
              <a:rPr lang="en-US" dirty="0" smtClean="0">
                <a:latin typeface="Adobe Hebrew" panose="02040503050201020203" pitchFamily="18" charset="-79"/>
                <a:cs typeface="Adobe Hebrew" panose="02040503050201020203" pitchFamily="18" charset="-79"/>
              </a:rPr>
              <a:t>targets</a:t>
            </a:r>
          </a:p>
          <a:p>
            <a:r>
              <a:rPr lang="en-US" dirty="0" smtClean="0">
                <a:latin typeface="Adobe Hebrew" panose="02040503050201020203" pitchFamily="18" charset="-79"/>
                <a:cs typeface="Adobe Hebrew" panose="02040503050201020203" pitchFamily="18" charset="-79"/>
              </a:rPr>
              <a:t>We can also choose the orientation with the maximum/minimum conflict</a:t>
            </a:r>
          </a:p>
          <a:p>
            <a:pPr marL="0" lvl="1" indent="0">
              <a:buNone/>
            </a:pPr>
            <a:r>
              <a:rPr lang="en-US" dirty="0" smtClean="0">
                <a:latin typeface="Adobe Hebrew" panose="02040503050201020203" pitchFamily="18" charset="-79"/>
                <a:cs typeface="Adobe Hebrew" panose="02040503050201020203" pitchFamily="18" charset="-79"/>
              </a:rPr>
              <a: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147660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Reason behind conflict graph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If we resolve the conflicted targets at first, then the rest sensors can focus on the non-conflicted targets.</a:t>
            </a:r>
          </a:p>
          <a:p>
            <a:r>
              <a:rPr lang="en-US" dirty="0" smtClean="0">
                <a:latin typeface="Adobe Hebrew" panose="02040503050201020203" pitchFamily="18" charset="-79"/>
                <a:cs typeface="Adobe Hebrew" panose="02040503050201020203" pitchFamily="18" charset="-79"/>
              </a:rPr>
              <a:t>Again, if we consider the sensors with the sensors with minimum conflicts, then we emphasize more on the non-conflicted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27430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Achieving target-oriented nature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When we have the information of the conflicted targets for each nodes, then we have also the idea of the non-conflicted targets.</a:t>
            </a:r>
          </a:p>
          <a:p>
            <a:r>
              <a:rPr lang="en-US" dirty="0" smtClean="0">
                <a:latin typeface="Adobe Hebrew" panose="02040503050201020203" pitchFamily="18" charset="-79"/>
                <a:cs typeface="Adobe Hebrew" panose="02040503050201020203" pitchFamily="18" charset="-79"/>
              </a:rPr>
              <a:t>Shadow edge: There will  the self-edges for each node/sensors keeping the number of non-conflicted targets for each orientations.</a:t>
            </a:r>
          </a:p>
          <a:p>
            <a:r>
              <a:rPr lang="en-US" dirty="0" smtClean="0">
                <a:latin typeface="Adobe Hebrew" panose="02040503050201020203" pitchFamily="18" charset="-79"/>
                <a:cs typeface="Adobe Hebrew" panose="02040503050201020203" pitchFamily="18" charset="-79"/>
              </a:rPr>
              <a:t>Actually without looking at the targets, we can get the total knowledge of lonely targets and 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27211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Localized search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latin typeface="Adobe Hebrew" panose="02040503050201020203" pitchFamily="18" charset="-79"/>
                <a:cs typeface="Adobe Hebrew" panose="02040503050201020203" pitchFamily="18" charset="-79"/>
              </a:rPr>
              <a:t>In our model, the task become localized. </a:t>
            </a:r>
            <a:r>
              <a:rPr lang="en-US" dirty="0">
                <a:latin typeface="Adobe Hebrew" panose="02040503050201020203" pitchFamily="18" charset="-79"/>
                <a:cs typeface="Adobe Hebrew" panose="02040503050201020203" pitchFamily="18" charset="-79"/>
              </a:rPr>
              <a:t>W</a:t>
            </a:r>
            <a:r>
              <a:rPr lang="en-US" dirty="0" smtClean="0">
                <a:latin typeface="Adobe Hebrew" panose="02040503050201020203" pitchFamily="18" charset="-79"/>
                <a:cs typeface="Adobe Hebrew" panose="02040503050201020203" pitchFamily="18" charset="-79"/>
              </a:rPr>
              <a:t>hen we select a sensor, we know the sensors with which the sensor has conflict.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02797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Time complexity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The localized search will reduce the run time than the greedy one.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33025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Comparison of different heuristics</a:t>
            </a:r>
            <a:endParaRPr lang="en-US" dirty="0">
              <a:latin typeface="Adobe Garamond Pro Bold" panose="02020702060506020403"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290" y="1825625"/>
            <a:ext cx="5141419" cy="4351338"/>
          </a:xfrm>
        </p:spPr>
      </p:pic>
    </p:spTree>
    <p:extLst>
      <p:ext uri="{BB962C8B-B14F-4D97-AF65-F5344CB8AC3E}">
        <p14:creationId xmlns:p14="http://schemas.microsoft.com/office/powerpoint/2010/main" val="89904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05486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types of sensors:</a:t>
            </a:r>
          </a:p>
          <a:p>
            <a:pPr lvl="1"/>
            <a:r>
              <a:rPr lang="en-US" dirty="0" smtClean="0">
                <a:latin typeface="Adobe Hebrew" panose="02040503050201020203" pitchFamily="18" charset="-79"/>
                <a:cs typeface="Adobe Hebrew" panose="02040503050201020203" pitchFamily="18" charset="-79"/>
              </a:rPr>
              <a:t>Isotropic</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Circular coverage</a:t>
            </a:r>
          </a:p>
          <a:p>
            <a:pPr lvl="1"/>
            <a:r>
              <a:rPr lang="en-US" dirty="0" smtClean="0">
                <a:latin typeface="Adobe Hebrew" panose="02040503050201020203" pitchFamily="18" charset="-79"/>
                <a:cs typeface="Adobe Hebrew" panose="02040503050201020203" pitchFamily="18" charset="-79"/>
              </a:rPr>
              <a:t>Directional (within the scope of this thesis)</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Coverage in a particular direction</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example: camera</a:t>
            </a:r>
          </a:p>
        </p:txBody>
      </p:sp>
    </p:spTree>
    <p:extLst>
      <p:ext uri="{BB962C8B-B14F-4D97-AF65-F5344CB8AC3E}">
        <p14:creationId xmlns:p14="http://schemas.microsoft.com/office/powerpoint/2010/main" val="193113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840305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14597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09844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612" y="535731"/>
            <a:ext cx="6644654" cy="562357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5767" y="2216705"/>
            <a:ext cx="4062992" cy="2261621"/>
          </a:xfrm>
          <a:prstGeom prst="rect">
            <a:avLst/>
          </a:prstGeom>
        </p:spPr>
      </p:pic>
    </p:spTree>
    <p:extLst>
      <p:ext uri="{BB962C8B-B14F-4D97-AF65-F5344CB8AC3E}">
        <p14:creationId xmlns:p14="http://schemas.microsoft.com/office/powerpoint/2010/main" val="3679508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3846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368260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Challenges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We have to model the  conflict-graph beforehand.</a:t>
            </a:r>
          </a:p>
          <a:p>
            <a:r>
              <a:rPr lang="en-US" dirty="0" smtClean="0">
                <a:latin typeface="Adobe Hebrew" panose="02040503050201020203" pitchFamily="18" charset="-79"/>
                <a:cs typeface="Adobe Hebrew" panose="02040503050201020203" pitchFamily="18" charset="-79"/>
              </a:rPr>
              <a:t>We have to formulate different heuristics suitable for applying to our graph model</a:t>
            </a:r>
          </a:p>
          <a:p>
            <a:endParaRPr lang="en-US" dirty="0"/>
          </a:p>
        </p:txBody>
      </p:sp>
    </p:spTree>
    <p:extLst>
      <p:ext uri="{BB962C8B-B14F-4D97-AF65-F5344CB8AC3E}">
        <p14:creationId xmlns:p14="http://schemas.microsoft.com/office/powerpoint/2010/main" val="1215201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Future Work plan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Formulate different new heuristics suitable to apply to our graph model</a:t>
            </a:r>
          </a:p>
          <a:p>
            <a:r>
              <a:rPr lang="en-US" dirty="0" smtClean="0">
                <a:latin typeface="Adobe Hebrew" panose="02040503050201020203" pitchFamily="18" charset="-79"/>
                <a:cs typeface="Adobe Hebrew" panose="02040503050201020203" pitchFamily="18" charset="-79"/>
              </a:rPr>
              <a:t>Evaluate performance of the new heuristics and compare them with the existing one’s.</a:t>
            </a:r>
          </a:p>
        </p:txBody>
      </p:sp>
    </p:spTree>
    <p:extLst>
      <p:ext uri="{BB962C8B-B14F-4D97-AF65-F5344CB8AC3E}">
        <p14:creationId xmlns:p14="http://schemas.microsoft.com/office/powerpoint/2010/main" val="569003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Summary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Add new dimension to look at the problem and generate corresponding solution.</a:t>
            </a:r>
          </a:p>
          <a:p>
            <a:r>
              <a:rPr lang="en-US" dirty="0" smtClean="0">
                <a:latin typeface="Adobe Hebrew" panose="02040503050201020203" pitchFamily="18" charset="-79"/>
                <a:cs typeface="Adobe Hebrew" panose="02040503050201020203" pitchFamily="18" charset="-79"/>
              </a:rPr>
              <a:t>Graph approach will open new doors to explore the problem space for </a:t>
            </a:r>
            <a:r>
              <a:rPr lang="en-US" smtClean="0">
                <a:latin typeface="Adobe Hebrew" panose="02040503050201020203" pitchFamily="18" charset="-79"/>
                <a:cs typeface="Adobe Hebrew" panose="02040503050201020203" pitchFamily="18" charset="-79"/>
              </a:rPr>
              <a:t>finding better solutions.</a:t>
            </a:r>
            <a:endParaRPr lang="en-US" dirty="0" smtClean="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We can apply different heuristics to our graph modeling.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617941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References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Will be added later on</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2325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301" y="1690688"/>
            <a:ext cx="7213397" cy="3019335"/>
          </a:xfrm>
        </p:spPr>
      </p:pic>
      <p:sp>
        <p:nvSpPr>
          <p:cNvPr id="5" name="TextBox 4"/>
          <p:cNvSpPr txBox="1"/>
          <p:nvPr/>
        </p:nvSpPr>
        <p:spPr>
          <a:xfrm>
            <a:off x="4284445" y="5244860"/>
            <a:ext cx="3623108" cy="369332"/>
          </a:xfrm>
          <a:prstGeom prst="rect">
            <a:avLst/>
          </a:prstGeom>
          <a:noFill/>
        </p:spPr>
        <p:txBody>
          <a:bodyPr wrap="none" rtlCol="0">
            <a:spAutoFit/>
          </a:bodyPr>
          <a:lstStyle/>
          <a:p>
            <a:r>
              <a:rPr lang="en-US" dirty="0" smtClean="0">
                <a:latin typeface="Adobe Hebrew" panose="02040503050201020203" pitchFamily="18" charset="-79"/>
                <a:cs typeface="Adobe Hebrew" panose="02040503050201020203" pitchFamily="18" charset="-79"/>
              </a:rPr>
              <a:t>Fig: A random deployment scenario</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3316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Thank You…</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6409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Q/A…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39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Applications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Area surveillance</a:t>
            </a:r>
          </a:p>
          <a:p>
            <a:r>
              <a:rPr lang="en-US" dirty="0" smtClean="0">
                <a:latin typeface="Adobe Hebrew" panose="02040503050201020203" pitchFamily="18" charset="-79"/>
                <a:cs typeface="Adobe Hebrew" panose="02040503050201020203" pitchFamily="18" charset="-79"/>
              </a:rPr>
              <a:t>Tracking and environmental monitoring</a:t>
            </a:r>
          </a:p>
          <a:p>
            <a:r>
              <a:rPr lang="en-US" dirty="0" smtClean="0">
                <a:latin typeface="Adobe Hebrew" panose="02040503050201020203" pitchFamily="18" charset="-79"/>
                <a:cs typeface="Adobe Hebrew" panose="02040503050201020203" pitchFamily="18" charset="-79"/>
              </a:rPr>
              <a:t>Telecommunications</a:t>
            </a:r>
          </a:p>
        </p:txBody>
      </p:sp>
    </p:spTree>
    <p:extLst>
      <p:ext uri="{BB962C8B-B14F-4D97-AF65-F5344CB8AC3E}">
        <p14:creationId xmlns:p14="http://schemas.microsoft.com/office/powerpoint/2010/main" val="593581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Visual Sensor Network Parameters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FOV(Field of View): It is the sensing region of a sensor/extent of sensing region which can be captured at any direction.</a:t>
            </a:r>
          </a:p>
          <a:p>
            <a:r>
              <a:rPr lang="en-US" dirty="0" smtClean="0">
                <a:latin typeface="Adobe Hebrew" panose="02040503050201020203" pitchFamily="18" charset="-79"/>
                <a:cs typeface="Adobe Hebrew" panose="02040503050201020203" pitchFamily="18" charset="-79"/>
              </a:rPr>
              <a:t>Used sensors: Pan-tilt-zoom cameras</a:t>
            </a:r>
          </a:p>
          <a:p>
            <a:r>
              <a:rPr lang="en-US" dirty="0" smtClean="0">
                <a:latin typeface="Adobe Hebrew" panose="02040503050201020203" pitchFamily="18" charset="-79"/>
                <a:cs typeface="Adobe Hebrew" panose="02040503050201020203" pitchFamily="18" charset="-79"/>
              </a:rPr>
              <a:t>Our assumptions: Pan-only Cameras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410514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Defining pan of a camera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Parameters:</a:t>
            </a:r>
          </a:p>
          <a:p>
            <a:pPr lvl="1"/>
            <a:r>
              <a:rPr lang="en-US" dirty="0">
                <a:latin typeface="Adobe Hebrew" panose="02040503050201020203" pitchFamily="18" charset="-79"/>
                <a:cs typeface="Adobe Hebrew" panose="02040503050201020203" pitchFamily="18" charset="-79"/>
              </a:rPr>
              <a:t>Range</a:t>
            </a:r>
          </a:p>
          <a:p>
            <a:pPr lvl="1"/>
            <a:r>
              <a:rPr lang="en-US" dirty="0">
                <a:latin typeface="Adobe Hebrew" panose="02040503050201020203" pitchFamily="18" charset="-79"/>
                <a:cs typeface="Adobe Hebrew" panose="02040503050201020203" pitchFamily="18" charset="-79"/>
              </a:rPr>
              <a:t>Angle: Also known as angle of view(AOV)</a:t>
            </a:r>
          </a:p>
          <a:p>
            <a:pPr lvl="2"/>
            <a:r>
              <a:rPr lang="en-US" dirty="0">
                <a:latin typeface="Adobe Hebrew" panose="02040503050201020203" pitchFamily="18" charset="-79"/>
                <a:cs typeface="Adobe Hebrew" panose="02040503050201020203" pitchFamily="18" charset="-79"/>
              </a:rPr>
              <a:t>Number of pans: Depend on the angle.</a:t>
            </a:r>
          </a:p>
          <a:p>
            <a:pPr marL="914400" lvl="2" indent="0">
              <a:buNone/>
            </a:pPr>
            <a:r>
              <a:rPr lang="en-US" dirty="0">
                <a:latin typeface="Adobe Hebrew" panose="02040503050201020203" pitchFamily="18" charset="-79"/>
                <a:cs typeface="Adobe Hebrew" panose="02040503050201020203" pitchFamily="18" charset="-79"/>
              </a:rPr>
              <a:t>                                     If the angle is </a:t>
            </a:r>
            <a:r>
              <a:rPr lang="en-US" dirty="0" smtClean="0">
                <a:latin typeface="Adobe Hebrew" panose="02040503050201020203" pitchFamily="18" charset="-79"/>
                <a:cs typeface="Adobe Hebrew" panose="02040503050201020203" pitchFamily="18" charset="-79"/>
              </a:rPr>
              <a:t>45 degree, the </a:t>
            </a:r>
            <a:r>
              <a:rPr lang="en-US" dirty="0">
                <a:latin typeface="Adobe Hebrew" panose="02040503050201020203" pitchFamily="18" charset="-79"/>
                <a:cs typeface="Adobe Hebrew" panose="02040503050201020203" pitchFamily="18" charset="-79"/>
              </a:rPr>
              <a:t>number of pan will be </a:t>
            </a:r>
            <a:r>
              <a:rPr lang="en-US" dirty="0" smtClean="0">
                <a:latin typeface="Adobe Hebrew" panose="02040503050201020203" pitchFamily="18" charset="-79"/>
                <a:cs typeface="Adobe Hebrew" panose="02040503050201020203" pitchFamily="18" charset="-79"/>
              </a:rPr>
              <a:t>eight (</a:t>
            </a:r>
            <a:r>
              <a:rPr lang="en-US" dirty="0">
                <a:latin typeface="Adobe Hebrew" panose="02040503050201020203" pitchFamily="18" charset="-79"/>
                <a:cs typeface="Adobe Hebrew" panose="02040503050201020203" pitchFamily="18" charset="-79"/>
              </a:rPr>
              <a:t>8</a:t>
            </a:r>
            <a:r>
              <a:rPr lang="en-US" dirty="0" smtClean="0">
                <a:latin typeface="Adobe Hebrew" panose="02040503050201020203" pitchFamily="18" charset="-79"/>
                <a:cs typeface="Adobe Hebrew" panose="02040503050201020203" pitchFamily="18" charset="-79"/>
              </a:rPr>
              <a:t>)</a:t>
            </a:r>
          </a:p>
          <a:p>
            <a:r>
              <a:rPr lang="en-US" dirty="0" smtClean="0">
                <a:latin typeface="Adobe Hebrew" panose="02040503050201020203" pitchFamily="18" charset="-79"/>
                <a:cs typeface="Adobe Hebrew" panose="02040503050201020203" pitchFamily="18" charset="-79"/>
              </a:rPr>
              <a:t>Assumption: We will consider homogeneous cameras (the parameters will be same for all cameras)</a:t>
            </a:r>
          </a:p>
        </p:txBody>
      </p:sp>
    </p:spTree>
    <p:extLst>
      <p:ext uri="{BB962C8B-B14F-4D97-AF65-F5344CB8AC3E}">
        <p14:creationId xmlns:p14="http://schemas.microsoft.com/office/powerpoint/2010/main" val="30573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 directional/visual sensor with parameters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0015" y="2138962"/>
            <a:ext cx="4251969" cy="3724664"/>
          </a:xfrm>
        </p:spPr>
      </p:pic>
    </p:spTree>
    <p:extLst>
      <p:ext uri="{BB962C8B-B14F-4D97-AF65-F5344CB8AC3E}">
        <p14:creationId xmlns:p14="http://schemas.microsoft.com/office/powerpoint/2010/main" val="23980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Testing a target in any pan of a camera</a:t>
            </a:r>
            <a:endParaRPr lang="en-US" dirty="0">
              <a:latin typeface="Adobe Garamond Pro Bold" panose="02020702060506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TIS test: this means target in sector (pan) test.</a:t>
                </a:r>
              </a:p>
              <a:p>
                <a:pPr marL="0" indent="0">
                  <a:buNone/>
                </a:pPr>
                <a:endParaRPr lang="en-US" dirty="0" smtClean="0"/>
              </a:p>
              <a:p>
                <a:r>
                  <a:rPr lang="en-US" dirty="0" smtClean="0">
                    <a:latin typeface="Adobe Hebrew" panose="02040503050201020203" pitchFamily="18" charset="-79"/>
                    <a:cs typeface="Adobe Hebrew" panose="02040503050201020203" pitchFamily="18" charset="-79"/>
                  </a:rPr>
                  <a:t>Formula:</a:t>
                </a:r>
                <a:endParaRPr lang="en-US" dirty="0">
                  <a:latin typeface="Adobe Hebrew" panose="02040503050201020203" pitchFamily="18" charset="-79"/>
                  <a:cs typeface="Adobe Hebrew" panose="02040503050201020203" pitchFamily="18" charset="-79"/>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𝑖𝑗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𝑐𝑜𝑠</m:t>
                        </m:r>
                      </m:e>
                      <m:sup>
                        <m:r>
                          <a:rPr lang="en-US" i="1">
                            <a:latin typeface="Cambria Math" panose="02040503050406030204" pitchFamily="18" charset="0"/>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r>
                              <a:rPr lang="en-US" i="1">
                                <a:latin typeface="Cambria Math" panose="02040503050406030204" pitchFamily="18" charset="0"/>
                              </a:rPr>
                              <m:t>.</m:t>
                            </m:r>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num>
                          <m:den>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e>
                            </m:d>
                            <m:d>
                              <m:dPr>
                                <m:begChr m:val="|"/>
                                <m:endChr m:val="|"/>
                                <m:ctrlPr>
                                  <a:rPr lang="en-US" i="1">
                                    <a:latin typeface="Cambria Math" panose="02040503050406030204" pitchFamily="18" charset="0"/>
                                  </a:rPr>
                                </m:ctrlPr>
                              </m:dPr>
                              <m:e>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e>
                            </m:d>
                          </m:den>
                        </m:f>
                      </m:e>
                    </m:d>
                  </m:oMath>
                </a14:m>
                <a:r>
                  <a:rPr lang="en-US" dirty="0" smtClean="0"/>
                  <a:t> </a:t>
                </a:r>
                <a:endParaRPr lang="en-US" dirty="0">
                  <a:latin typeface="Adobe Hebrew" panose="02040503050201020203" pitchFamily="18" charset="-79"/>
                  <a:cs typeface="Adobe Hebrew" panose="02040503050201020203" pitchFamily="18" charset="-79"/>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771" y="2470213"/>
            <a:ext cx="6668078" cy="4054191"/>
          </a:xfrm>
          <a:prstGeom prst="rect">
            <a:avLst/>
          </a:prstGeom>
        </p:spPr>
      </p:pic>
    </p:spTree>
    <p:extLst>
      <p:ext uri="{BB962C8B-B14F-4D97-AF65-F5344CB8AC3E}">
        <p14:creationId xmlns:p14="http://schemas.microsoft.com/office/powerpoint/2010/main" val="1568474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1087</Words>
  <Application>Microsoft Office PowerPoint</Application>
  <PresentationFormat>Widescreen</PresentationFormat>
  <Paragraphs>187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Adobe Garamond Pro Bold</vt:lpstr>
      <vt:lpstr>Adobe Hebrew</vt:lpstr>
      <vt:lpstr>Arial</vt:lpstr>
      <vt:lpstr>Calibri</vt:lpstr>
      <vt:lpstr>Calibri Light</vt:lpstr>
      <vt:lpstr>Cambria Math</vt:lpstr>
      <vt:lpstr>Office Theme</vt:lpstr>
      <vt:lpstr>A Graph Theoretic Approach for Maximizing Target Coverage using Minimum Directional Sensors in Randomly Deployed Wireless Sensor Networks</vt:lpstr>
      <vt:lpstr>Introduction</vt:lpstr>
      <vt:lpstr>Introduction (Contd.)</vt:lpstr>
      <vt:lpstr>Introduction (Contd.)</vt:lpstr>
      <vt:lpstr>Applications</vt:lpstr>
      <vt:lpstr>Visual Sensor Network Parameters</vt:lpstr>
      <vt:lpstr>Defining pan of a camera</vt:lpstr>
      <vt:lpstr>A directional/visual sensor with parameters</vt:lpstr>
      <vt:lpstr>Testing a target in any pan of a camera</vt:lpstr>
      <vt:lpstr>System Classification</vt:lpstr>
      <vt:lpstr>Objectives</vt:lpstr>
      <vt:lpstr>Literature Review</vt:lpstr>
      <vt:lpstr>Literature Review</vt:lpstr>
      <vt:lpstr>Literature Review</vt:lpstr>
      <vt:lpstr>Literature Review</vt:lpstr>
      <vt:lpstr>Literature Review</vt:lpstr>
      <vt:lpstr>Literature Review</vt:lpstr>
      <vt:lpstr>Overview of literature</vt:lpstr>
      <vt:lpstr>Proposed Contributions</vt:lpstr>
      <vt:lpstr>Graph Modeling</vt:lpstr>
      <vt:lpstr>Example</vt:lpstr>
      <vt:lpstr>Selection of Sensors</vt:lpstr>
      <vt:lpstr>Orientation of the selected sensor</vt:lpstr>
      <vt:lpstr>Reason behind conflict graph</vt:lpstr>
      <vt:lpstr>Achieving target-oriented nature</vt:lpstr>
      <vt:lpstr>Localized search</vt:lpstr>
      <vt:lpstr>Time complexity</vt:lpstr>
      <vt:lpstr>Comparison of different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Future Work plan</vt:lpstr>
      <vt:lpstr>Summary</vt:lpstr>
      <vt:lpstr>References</vt:lpstr>
      <vt:lpstr>Thank You…</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of Coverage with Minimum Directed Sensors in a Randomly Deployed Wireless Sensor Network using Graph Theoretic Approach</dc:title>
  <dc:creator>Sakshar Chakravarty</dc:creator>
  <cp:lastModifiedBy>Sakshar Chakravarty</cp:lastModifiedBy>
  <cp:revision>30</cp:revision>
  <dcterms:created xsi:type="dcterms:W3CDTF">2018-04-06T15:33:08Z</dcterms:created>
  <dcterms:modified xsi:type="dcterms:W3CDTF">2018-04-08T21:11:08Z</dcterms:modified>
</cp:coreProperties>
</file>